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2"/>
  </p:notesMasterIdLst>
  <p:sldIdLst>
    <p:sldId id="256" r:id="rId2"/>
    <p:sldId id="257" r:id="rId3"/>
    <p:sldId id="258" r:id="rId4"/>
    <p:sldId id="259" r:id="rId5"/>
    <p:sldId id="260" r:id="rId6"/>
    <p:sldId id="369" r:id="rId7"/>
    <p:sldId id="261" r:id="rId8"/>
    <p:sldId id="267" r:id="rId9"/>
    <p:sldId id="263" r:id="rId10"/>
    <p:sldId id="270" r:id="rId11"/>
    <p:sldId id="341" r:id="rId12"/>
    <p:sldId id="403" r:id="rId13"/>
    <p:sldId id="402" r:id="rId14"/>
    <p:sldId id="293" r:id="rId15"/>
    <p:sldId id="275" r:id="rId16"/>
    <p:sldId id="295" r:id="rId17"/>
    <p:sldId id="294" r:id="rId18"/>
    <p:sldId id="298" r:id="rId19"/>
    <p:sldId id="299" r:id="rId20"/>
    <p:sldId id="292" r:id="rId21"/>
    <p:sldId id="399" r:id="rId22"/>
    <p:sldId id="290" r:id="rId23"/>
    <p:sldId id="291" r:id="rId24"/>
    <p:sldId id="302" r:id="rId25"/>
    <p:sldId id="394" r:id="rId26"/>
    <p:sldId id="387" r:id="rId27"/>
    <p:sldId id="296" r:id="rId28"/>
    <p:sldId id="297" r:id="rId29"/>
    <p:sldId id="368" r:id="rId30"/>
    <p:sldId id="396" r:id="rId31"/>
    <p:sldId id="400" r:id="rId32"/>
    <p:sldId id="393" r:id="rId33"/>
    <p:sldId id="265" r:id="rId34"/>
    <p:sldId id="271" r:id="rId35"/>
    <p:sldId id="268" r:id="rId36"/>
    <p:sldId id="272" r:id="rId37"/>
    <p:sldId id="269" r:id="rId38"/>
    <p:sldId id="273" r:id="rId39"/>
    <p:sldId id="397" r:id="rId40"/>
    <p:sldId id="266" r:id="rId41"/>
    <p:sldId id="274" r:id="rId42"/>
    <p:sldId id="262" r:id="rId43"/>
    <p:sldId id="264" r:id="rId44"/>
    <p:sldId id="276" r:id="rId45"/>
    <p:sldId id="277" r:id="rId46"/>
    <p:sldId id="278" r:id="rId47"/>
    <p:sldId id="367" r:id="rId48"/>
    <p:sldId id="279" r:id="rId49"/>
    <p:sldId id="280" r:id="rId50"/>
    <p:sldId id="281" r:id="rId51"/>
    <p:sldId id="282" r:id="rId52"/>
    <p:sldId id="283" r:id="rId53"/>
    <p:sldId id="284" r:id="rId54"/>
    <p:sldId id="372" r:id="rId55"/>
    <p:sldId id="375" r:id="rId56"/>
    <p:sldId id="374" r:id="rId57"/>
    <p:sldId id="373" r:id="rId58"/>
    <p:sldId id="376" r:id="rId59"/>
    <p:sldId id="289" r:id="rId60"/>
    <p:sldId id="300" r:id="rId61"/>
    <p:sldId id="301" r:id="rId62"/>
    <p:sldId id="303" r:id="rId63"/>
    <p:sldId id="304" r:id="rId64"/>
    <p:sldId id="366" r:id="rId65"/>
    <p:sldId id="361" r:id="rId66"/>
    <p:sldId id="362" r:id="rId67"/>
    <p:sldId id="363" r:id="rId68"/>
    <p:sldId id="364" r:id="rId69"/>
    <p:sldId id="285" r:id="rId70"/>
    <p:sldId id="286" r:id="rId71"/>
    <p:sldId id="287" r:id="rId72"/>
    <p:sldId id="288" r:id="rId73"/>
    <p:sldId id="377" r:id="rId74"/>
    <p:sldId id="378" r:id="rId75"/>
    <p:sldId id="379" r:id="rId76"/>
    <p:sldId id="380" r:id="rId77"/>
    <p:sldId id="381" r:id="rId78"/>
    <p:sldId id="382" r:id="rId79"/>
    <p:sldId id="332" r:id="rId80"/>
    <p:sldId id="383" r:id="rId81"/>
    <p:sldId id="384" r:id="rId82"/>
    <p:sldId id="385" r:id="rId83"/>
    <p:sldId id="386" r:id="rId84"/>
    <p:sldId id="388" r:id="rId85"/>
    <p:sldId id="389" r:id="rId86"/>
    <p:sldId id="390" r:id="rId87"/>
    <p:sldId id="395" r:id="rId88"/>
    <p:sldId id="398" r:id="rId89"/>
    <p:sldId id="391" r:id="rId90"/>
    <p:sldId id="392" r:id="rId91"/>
  </p:sldIdLst>
  <p:sldSz cx="12192000" cy="6858000"/>
  <p:notesSz cx="7104063"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6" d="100"/>
          <a:sy n="106" d="100"/>
        </p:scale>
        <p:origin x="708" y="102"/>
      </p:cViewPr>
      <p:guideLst/>
    </p:cSldViewPr>
  </p:slideViewPr>
  <p:notesTextViewPr>
    <p:cViewPr>
      <p:scale>
        <a:sx n="1" d="1"/>
        <a:sy n="1" d="1"/>
      </p:scale>
      <p:origin x="0" y="0"/>
    </p:cViewPr>
  </p:notesTextViewPr>
  <p:notesViewPr>
    <p:cSldViewPr snapToGrid="0">
      <p:cViewPr varScale="1">
        <p:scale>
          <a:sx n="72" d="100"/>
          <a:sy n="72" d="100"/>
        </p:scale>
        <p:origin x="402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fh%20kempten\vwl\VWL%20Quellenmaterial\Arbeitsmarkt\2021-10\FRauen%20im%20geb&#228;hrf&#228;higen%20Alter%2012411-001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fh%20kempten\vwl\VWL%20Quellenmaterial\Arbeitsmarkt\2021-10\Belastungsquotient%20Bundesl&#228;nder.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1" Type="http://schemas.openxmlformats.org/officeDocument/2006/relationships/oleObject" Target="file:///C:\Users\Anselm\AppData\Local\Temp\kurzarbeit-zr2-dwolkraa-0-xlsm.xlsm"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nselm\AppData\Local\Temp\01%20Regionaler%20Vergleich.csv"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2000" b="1" dirty="0" err="1">
                <a:solidFill>
                  <a:srgbClr val="FF0000"/>
                </a:solidFill>
                <a:latin typeface="Arial" panose="020B0604020202020204" pitchFamily="34" charset="0"/>
                <a:cs typeface="Arial" panose="020B0604020202020204" pitchFamily="34" charset="0"/>
              </a:rPr>
              <a:t>Sockelarbeitslosigkeit</a:t>
            </a:r>
            <a:br>
              <a:rPr lang="en-US" sz="1800" dirty="0"/>
            </a:br>
            <a:r>
              <a:rPr lang="en-US" sz="1800" dirty="0" err="1"/>
              <a:t>Arbeitslose</a:t>
            </a:r>
            <a:r>
              <a:rPr lang="en-US" sz="1800" dirty="0"/>
              <a:t> in % der </a:t>
            </a:r>
            <a:r>
              <a:rPr lang="en-US" sz="1800" dirty="0" err="1"/>
              <a:t>abhängigen</a:t>
            </a:r>
            <a:r>
              <a:rPr lang="en-US" sz="1800" dirty="0"/>
              <a:t> </a:t>
            </a:r>
            <a:r>
              <a:rPr lang="en-US" sz="1800" dirty="0" err="1"/>
              <a:t>zivilen</a:t>
            </a:r>
            <a:r>
              <a:rPr lang="en-US" sz="1800" dirty="0"/>
              <a:t> </a:t>
            </a:r>
            <a:r>
              <a:rPr lang="en-US" sz="1800" dirty="0" err="1"/>
              <a:t>Erwerbspersonen</a:t>
            </a:r>
            <a:br>
              <a:rPr lang="en-US" sz="1800" dirty="0"/>
            </a:br>
            <a:r>
              <a:rPr lang="en-US" sz="1800" dirty="0"/>
              <a:t>1950-2019</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tx>
            <c:strRef>
              <c:f>Tabelle1!$E$8</c:f>
              <c:strCache>
                <c:ptCount val="1"/>
                <c:pt idx="0">
                  <c:v>BRD</c:v>
                </c:pt>
              </c:strCache>
            </c:strRef>
          </c:tx>
          <c:spPr>
            <a:ln w="28575" cap="rnd">
              <a:solidFill>
                <a:srgbClr val="0000FF"/>
              </a:solidFill>
              <a:round/>
            </a:ln>
            <a:effectLst/>
          </c:spPr>
          <c:marker>
            <c:symbol val="none"/>
          </c:marker>
          <c:cat>
            <c:numRef>
              <c:f>Tabelle1!$C$9:$D$78</c:f>
              <c:numCache>
                <c:formatCode>General</c:formatCode>
                <c:ptCount val="70"/>
                <c:pt idx="0">
                  <c:v>2019</c:v>
                </c:pt>
                <c:pt idx="1">
                  <c:v>2018</c:v>
                </c:pt>
                <c:pt idx="2">
                  <c:v>2017</c:v>
                </c:pt>
                <c:pt idx="3">
                  <c:v>2016</c:v>
                </c:pt>
                <c:pt idx="4">
                  <c:v>2015</c:v>
                </c:pt>
                <c:pt idx="5">
                  <c:v>2014</c:v>
                </c:pt>
                <c:pt idx="6">
                  <c:v>2013</c:v>
                </c:pt>
                <c:pt idx="7">
                  <c:v>2012</c:v>
                </c:pt>
                <c:pt idx="8">
                  <c:v>2011</c:v>
                </c:pt>
                <c:pt idx="9">
                  <c:v>2010</c:v>
                </c:pt>
                <c:pt idx="10">
                  <c:v>2009</c:v>
                </c:pt>
                <c:pt idx="11">
                  <c:v>2008</c:v>
                </c:pt>
                <c:pt idx="12">
                  <c:v>2007</c:v>
                </c:pt>
                <c:pt idx="13">
                  <c:v>2006</c:v>
                </c:pt>
                <c:pt idx="14">
                  <c:v>2005</c:v>
                </c:pt>
                <c:pt idx="15">
                  <c:v>2004</c:v>
                </c:pt>
                <c:pt idx="16">
                  <c:v>2003</c:v>
                </c:pt>
                <c:pt idx="17">
                  <c:v>2002</c:v>
                </c:pt>
                <c:pt idx="18">
                  <c:v>2001</c:v>
                </c:pt>
                <c:pt idx="19">
                  <c:v>2000</c:v>
                </c:pt>
                <c:pt idx="20">
                  <c:v>1999</c:v>
                </c:pt>
                <c:pt idx="21">
                  <c:v>1998</c:v>
                </c:pt>
                <c:pt idx="22">
                  <c:v>1997</c:v>
                </c:pt>
                <c:pt idx="23">
                  <c:v>1996</c:v>
                </c:pt>
                <c:pt idx="24">
                  <c:v>1995</c:v>
                </c:pt>
                <c:pt idx="25">
                  <c:v>1994</c:v>
                </c:pt>
                <c:pt idx="26">
                  <c:v>1993</c:v>
                </c:pt>
                <c:pt idx="27">
                  <c:v>1992</c:v>
                </c:pt>
                <c:pt idx="28">
                  <c:v>1991</c:v>
                </c:pt>
                <c:pt idx="29">
                  <c:v>1990</c:v>
                </c:pt>
                <c:pt idx="30">
                  <c:v>1989</c:v>
                </c:pt>
                <c:pt idx="31">
                  <c:v>1988</c:v>
                </c:pt>
                <c:pt idx="32">
                  <c:v>1987</c:v>
                </c:pt>
                <c:pt idx="33">
                  <c:v>1986</c:v>
                </c:pt>
                <c:pt idx="34">
                  <c:v>1985</c:v>
                </c:pt>
                <c:pt idx="35">
                  <c:v>1984</c:v>
                </c:pt>
                <c:pt idx="36">
                  <c:v>1983</c:v>
                </c:pt>
                <c:pt idx="37">
                  <c:v>1982</c:v>
                </c:pt>
                <c:pt idx="38">
                  <c:v>1981</c:v>
                </c:pt>
                <c:pt idx="39">
                  <c:v>1980</c:v>
                </c:pt>
                <c:pt idx="40">
                  <c:v>1979</c:v>
                </c:pt>
                <c:pt idx="41">
                  <c:v>1978</c:v>
                </c:pt>
                <c:pt idx="42">
                  <c:v>1977</c:v>
                </c:pt>
                <c:pt idx="43">
                  <c:v>1976</c:v>
                </c:pt>
                <c:pt idx="44">
                  <c:v>1975</c:v>
                </c:pt>
                <c:pt idx="45">
                  <c:v>1974</c:v>
                </c:pt>
                <c:pt idx="46">
                  <c:v>1973</c:v>
                </c:pt>
                <c:pt idx="47">
                  <c:v>1972</c:v>
                </c:pt>
                <c:pt idx="48">
                  <c:v>1971</c:v>
                </c:pt>
                <c:pt idx="49">
                  <c:v>1970</c:v>
                </c:pt>
                <c:pt idx="50">
                  <c:v>1969</c:v>
                </c:pt>
                <c:pt idx="51">
                  <c:v>1968</c:v>
                </c:pt>
                <c:pt idx="52">
                  <c:v>1967</c:v>
                </c:pt>
                <c:pt idx="53">
                  <c:v>1966</c:v>
                </c:pt>
                <c:pt idx="54">
                  <c:v>1965</c:v>
                </c:pt>
                <c:pt idx="55">
                  <c:v>1964</c:v>
                </c:pt>
                <c:pt idx="56">
                  <c:v>1963</c:v>
                </c:pt>
                <c:pt idx="57">
                  <c:v>1962</c:v>
                </c:pt>
                <c:pt idx="58">
                  <c:v>1961</c:v>
                </c:pt>
                <c:pt idx="59">
                  <c:v>1960</c:v>
                </c:pt>
                <c:pt idx="60">
                  <c:v>1959</c:v>
                </c:pt>
                <c:pt idx="61">
                  <c:v>1958</c:v>
                </c:pt>
                <c:pt idx="62">
                  <c:v>1957</c:v>
                </c:pt>
                <c:pt idx="63">
                  <c:v>1956</c:v>
                </c:pt>
                <c:pt idx="64">
                  <c:v>1955</c:v>
                </c:pt>
                <c:pt idx="65">
                  <c:v>1954</c:v>
                </c:pt>
                <c:pt idx="66">
                  <c:v>1953</c:v>
                </c:pt>
                <c:pt idx="67">
                  <c:v>1952</c:v>
                </c:pt>
                <c:pt idx="68">
                  <c:v>1951</c:v>
                </c:pt>
                <c:pt idx="69">
                  <c:v>1950</c:v>
                </c:pt>
              </c:numCache>
            </c:numRef>
          </c:cat>
          <c:val>
            <c:numRef>
              <c:f>Tabelle1!$E$9:$E$78</c:f>
              <c:numCache>
                <c:formatCode>General</c:formatCode>
                <c:ptCount val="70"/>
                <c:pt idx="0">
                  <c:v>5.5</c:v>
                </c:pt>
                <c:pt idx="1">
                  <c:v>5.8</c:v>
                </c:pt>
                <c:pt idx="2">
                  <c:v>6.3</c:v>
                </c:pt>
                <c:pt idx="3">
                  <c:v>6.8</c:v>
                </c:pt>
                <c:pt idx="4">
                  <c:v>7.1</c:v>
                </c:pt>
                <c:pt idx="5">
                  <c:v>7.5</c:v>
                </c:pt>
                <c:pt idx="6">
                  <c:v>7.7</c:v>
                </c:pt>
                <c:pt idx="7">
                  <c:v>7.6</c:v>
                </c:pt>
                <c:pt idx="8">
                  <c:v>7.9</c:v>
                </c:pt>
                <c:pt idx="9">
                  <c:v>8.6</c:v>
                </c:pt>
                <c:pt idx="10">
                  <c:v>9.1</c:v>
                </c:pt>
                <c:pt idx="11">
                  <c:v>8.6999999999999993</c:v>
                </c:pt>
                <c:pt idx="12">
                  <c:v>10.1</c:v>
                </c:pt>
                <c:pt idx="13">
                  <c:v>12</c:v>
                </c:pt>
                <c:pt idx="14">
                  <c:v>13</c:v>
                </c:pt>
                <c:pt idx="15">
                  <c:v>11.7</c:v>
                </c:pt>
                <c:pt idx="16">
                  <c:v>11.6</c:v>
                </c:pt>
                <c:pt idx="17">
                  <c:v>10.8</c:v>
                </c:pt>
                <c:pt idx="18">
                  <c:v>10.3</c:v>
                </c:pt>
                <c:pt idx="19">
                  <c:v>10.7</c:v>
                </c:pt>
                <c:pt idx="20">
                  <c:v>11.7</c:v>
                </c:pt>
                <c:pt idx="21">
                  <c:v>12.3</c:v>
                </c:pt>
                <c:pt idx="22">
                  <c:v>12.7</c:v>
                </c:pt>
                <c:pt idx="23">
                  <c:v>11.5</c:v>
                </c:pt>
                <c:pt idx="24">
                  <c:v>10.4</c:v>
                </c:pt>
                <c:pt idx="25">
                  <c:v>10.6</c:v>
                </c:pt>
                <c:pt idx="26">
                  <c:v>9.8000000000000007</c:v>
                </c:pt>
                <c:pt idx="27">
                  <c:v>8.5</c:v>
                </c:pt>
                <c:pt idx="28">
                  <c:v>7.3</c:v>
                </c:pt>
              </c:numCache>
            </c:numRef>
          </c:val>
          <c:smooth val="0"/>
          <c:extLst>
            <c:ext xmlns:c16="http://schemas.microsoft.com/office/drawing/2014/chart" uri="{C3380CC4-5D6E-409C-BE32-E72D297353CC}">
              <c16:uniqueId val="{00000000-3F3E-4C64-A90E-642F08B5541D}"/>
            </c:ext>
          </c:extLst>
        </c:ser>
        <c:ser>
          <c:idx val="1"/>
          <c:order val="1"/>
          <c:tx>
            <c:strRef>
              <c:f>Tabelle1!$F$8</c:f>
              <c:strCache>
                <c:ptCount val="1"/>
              </c:strCache>
            </c:strRef>
          </c:tx>
          <c:spPr>
            <a:ln w="28575" cap="rnd">
              <a:solidFill>
                <a:schemeClr val="accent2"/>
              </a:solidFill>
              <a:round/>
            </a:ln>
            <a:effectLst/>
          </c:spPr>
          <c:marker>
            <c:symbol val="none"/>
          </c:marker>
          <c:cat>
            <c:numRef>
              <c:f>Tabelle1!$C$9:$D$78</c:f>
              <c:numCache>
                <c:formatCode>General</c:formatCode>
                <c:ptCount val="70"/>
                <c:pt idx="0">
                  <c:v>2019</c:v>
                </c:pt>
                <c:pt idx="1">
                  <c:v>2018</c:v>
                </c:pt>
                <c:pt idx="2">
                  <c:v>2017</c:v>
                </c:pt>
                <c:pt idx="3">
                  <c:v>2016</c:v>
                </c:pt>
                <c:pt idx="4">
                  <c:v>2015</c:v>
                </c:pt>
                <c:pt idx="5">
                  <c:v>2014</c:v>
                </c:pt>
                <c:pt idx="6">
                  <c:v>2013</c:v>
                </c:pt>
                <c:pt idx="7">
                  <c:v>2012</c:v>
                </c:pt>
                <c:pt idx="8">
                  <c:v>2011</c:v>
                </c:pt>
                <c:pt idx="9">
                  <c:v>2010</c:v>
                </c:pt>
                <c:pt idx="10">
                  <c:v>2009</c:v>
                </c:pt>
                <c:pt idx="11">
                  <c:v>2008</c:v>
                </c:pt>
                <c:pt idx="12">
                  <c:v>2007</c:v>
                </c:pt>
                <c:pt idx="13">
                  <c:v>2006</c:v>
                </c:pt>
                <c:pt idx="14">
                  <c:v>2005</c:v>
                </c:pt>
                <c:pt idx="15">
                  <c:v>2004</c:v>
                </c:pt>
                <c:pt idx="16">
                  <c:v>2003</c:v>
                </c:pt>
                <c:pt idx="17">
                  <c:v>2002</c:v>
                </c:pt>
                <c:pt idx="18">
                  <c:v>2001</c:v>
                </c:pt>
                <c:pt idx="19">
                  <c:v>2000</c:v>
                </c:pt>
                <c:pt idx="20">
                  <c:v>1999</c:v>
                </c:pt>
                <c:pt idx="21">
                  <c:v>1998</c:v>
                </c:pt>
                <c:pt idx="22">
                  <c:v>1997</c:v>
                </c:pt>
                <c:pt idx="23">
                  <c:v>1996</c:v>
                </c:pt>
                <c:pt idx="24">
                  <c:v>1995</c:v>
                </c:pt>
                <c:pt idx="25">
                  <c:v>1994</c:v>
                </c:pt>
                <c:pt idx="26">
                  <c:v>1993</c:v>
                </c:pt>
                <c:pt idx="27">
                  <c:v>1992</c:v>
                </c:pt>
                <c:pt idx="28">
                  <c:v>1991</c:v>
                </c:pt>
                <c:pt idx="29">
                  <c:v>1990</c:v>
                </c:pt>
                <c:pt idx="30">
                  <c:v>1989</c:v>
                </c:pt>
                <c:pt idx="31">
                  <c:v>1988</c:v>
                </c:pt>
                <c:pt idx="32">
                  <c:v>1987</c:v>
                </c:pt>
                <c:pt idx="33">
                  <c:v>1986</c:v>
                </c:pt>
                <c:pt idx="34">
                  <c:v>1985</c:v>
                </c:pt>
                <c:pt idx="35">
                  <c:v>1984</c:v>
                </c:pt>
                <c:pt idx="36">
                  <c:v>1983</c:v>
                </c:pt>
                <c:pt idx="37">
                  <c:v>1982</c:v>
                </c:pt>
                <c:pt idx="38">
                  <c:v>1981</c:v>
                </c:pt>
                <c:pt idx="39">
                  <c:v>1980</c:v>
                </c:pt>
                <c:pt idx="40">
                  <c:v>1979</c:v>
                </c:pt>
                <c:pt idx="41">
                  <c:v>1978</c:v>
                </c:pt>
                <c:pt idx="42">
                  <c:v>1977</c:v>
                </c:pt>
                <c:pt idx="43">
                  <c:v>1976</c:v>
                </c:pt>
                <c:pt idx="44">
                  <c:v>1975</c:v>
                </c:pt>
                <c:pt idx="45">
                  <c:v>1974</c:v>
                </c:pt>
                <c:pt idx="46">
                  <c:v>1973</c:v>
                </c:pt>
                <c:pt idx="47">
                  <c:v>1972</c:v>
                </c:pt>
                <c:pt idx="48">
                  <c:v>1971</c:v>
                </c:pt>
                <c:pt idx="49">
                  <c:v>1970</c:v>
                </c:pt>
                <c:pt idx="50">
                  <c:v>1969</c:v>
                </c:pt>
                <c:pt idx="51">
                  <c:v>1968</c:v>
                </c:pt>
                <c:pt idx="52">
                  <c:v>1967</c:v>
                </c:pt>
                <c:pt idx="53">
                  <c:v>1966</c:v>
                </c:pt>
                <c:pt idx="54">
                  <c:v>1965</c:v>
                </c:pt>
                <c:pt idx="55">
                  <c:v>1964</c:v>
                </c:pt>
                <c:pt idx="56">
                  <c:v>1963</c:v>
                </c:pt>
                <c:pt idx="57">
                  <c:v>1962</c:v>
                </c:pt>
                <c:pt idx="58">
                  <c:v>1961</c:v>
                </c:pt>
                <c:pt idx="59">
                  <c:v>1960</c:v>
                </c:pt>
                <c:pt idx="60">
                  <c:v>1959</c:v>
                </c:pt>
                <c:pt idx="61">
                  <c:v>1958</c:v>
                </c:pt>
                <c:pt idx="62">
                  <c:v>1957</c:v>
                </c:pt>
                <c:pt idx="63">
                  <c:v>1956</c:v>
                </c:pt>
                <c:pt idx="64">
                  <c:v>1955</c:v>
                </c:pt>
                <c:pt idx="65">
                  <c:v>1954</c:v>
                </c:pt>
                <c:pt idx="66">
                  <c:v>1953</c:v>
                </c:pt>
                <c:pt idx="67">
                  <c:v>1952</c:v>
                </c:pt>
                <c:pt idx="68">
                  <c:v>1951</c:v>
                </c:pt>
                <c:pt idx="69">
                  <c:v>1950</c:v>
                </c:pt>
              </c:numCache>
            </c:numRef>
          </c:cat>
          <c:val>
            <c:numRef>
              <c:f>Tabelle1!$F$9:$F$78</c:f>
            </c:numRef>
          </c:val>
          <c:smooth val="0"/>
          <c:extLst>
            <c:ext xmlns:c16="http://schemas.microsoft.com/office/drawing/2014/chart" uri="{C3380CC4-5D6E-409C-BE32-E72D297353CC}">
              <c16:uniqueId val="{00000001-3F3E-4C64-A90E-642F08B5541D}"/>
            </c:ext>
          </c:extLst>
        </c:ser>
        <c:ser>
          <c:idx val="2"/>
          <c:order val="2"/>
          <c:tx>
            <c:strRef>
              <c:f>Tabelle1!$G$8</c:f>
              <c:strCache>
                <c:ptCount val="1"/>
                <c:pt idx="0">
                  <c:v>Westdeutschland</c:v>
                </c:pt>
              </c:strCache>
            </c:strRef>
          </c:tx>
          <c:spPr>
            <a:ln w="28575" cap="rnd">
              <a:solidFill>
                <a:srgbClr val="FFC000"/>
              </a:solidFill>
              <a:round/>
            </a:ln>
            <a:effectLst/>
          </c:spPr>
          <c:marker>
            <c:symbol val="none"/>
          </c:marker>
          <c:cat>
            <c:numRef>
              <c:f>Tabelle1!$C$9:$D$78</c:f>
              <c:numCache>
                <c:formatCode>General</c:formatCode>
                <c:ptCount val="70"/>
                <c:pt idx="0">
                  <c:v>2019</c:v>
                </c:pt>
                <c:pt idx="1">
                  <c:v>2018</c:v>
                </c:pt>
                <c:pt idx="2">
                  <c:v>2017</c:v>
                </c:pt>
                <c:pt idx="3">
                  <c:v>2016</c:v>
                </c:pt>
                <c:pt idx="4">
                  <c:v>2015</c:v>
                </c:pt>
                <c:pt idx="5">
                  <c:v>2014</c:v>
                </c:pt>
                <c:pt idx="6">
                  <c:v>2013</c:v>
                </c:pt>
                <c:pt idx="7">
                  <c:v>2012</c:v>
                </c:pt>
                <c:pt idx="8">
                  <c:v>2011</c:v>
                </c:pt>
                <c:pt idx="9">
                  <c:v>2010</c:v>
                </c:pt>
                <c:pt idx="10">
                  <c:v>2009</c:v>
                </c:pt>
                <c:pt idx="11">
                  <c:v>2008</c:v>
                </c:pt>
                <c:pt idx="12">
                  <c:v>2007</c:v>
                </c:pt>
                <c:pt idx="13">
                  <c:v>2006</c:v>
                </c:pt>
                <c:pt idx="14">
                  <c:v>2005</c:v>
                </c:pt>
                <c:pt idx="15">
                  <c:v>2004</c:v>
                </c:pt>
                <c:pt idx="16">
                  <c:v>2003</c:v>
                </c:pt>
                <c:pt idx="17">
                  <c:v>2002</c:v>
                </c:pt>
                <c:pt idx="18">
                  <c:v>2001</c:v>
                </c:pt>
                <c:pt idx="19">
                  <c:v>2000</c:v>
                </c:pt>
                <c:pt idx="20">
                  <c:v>1999</c:v>
                </c:pt>
                <c:pt idx="21">
                  <c:v>1998</c:v>
                </c:pt>
                <c:pt idx="22">
                  <c:v>1997</c:v>
                </c:pt>
                <c:pt idx="23">
                  <c:v>1996</c:v>
                </c:pt>
                <c:pt idx="24">
                  <c:v>1995</c:v>
                </c:pt>
                <c:pt idx="25">
                  <c:v>1994</c:v>
                </c:pt>
                <c:pt idx="26">
                  <c:v>1993</c:v>
                </c:pt>
                <c:pt idx="27">
                  <c:v>1992</c:v>
                </c:pt>
                <c:pt idx="28">
                  <c:v>1991</c:v>
                </c:pt>
                <c:pt idx="29">
                  <c:v>1990</c:v>
                </c:pt>
                <c:pt idx="30">
                  <c:v>1989</c:v>
                </c:pt>
                <c:pt idx="31">
                  <c:v>1988</c:v>
                </c:pt>
                <c:pt idx="32">
                  <c:v>1987</c:v>
                </c:pt>
                <c:pt idx="33">
                  <c:v>1986</c:v>
                </c:pt>
                <c:pt idx="34">
                  <c:v>1985</c:v>
                </c:pt>
                <c:pt idx="35">
                  <c:v>1984</c:v>
                </c:pt>
                <c:pt idx="36">
                  <c:v>1983</c:v>
                </c:pt>
                <c:pt idx="37">
                  <c:v>1982</c:v>
                </c:pt>
                <c:pt idx="38">
                  <c:v>1981</c:v>
                </c:pt>
                <c:pt idx="39">
                  <c:v>1980</c:v>
                </c:pt>
                <c:pt idx="40">
                  <c:v>1979</c:v>
                </c:pt>
                <c:pt idx="41">
                  <c:v>1978</c:v>
                </c:pt>
                <c:pt idx="42">
                  <c:v>1977</c:v>
                </c:pt>
                <c:pt idx="43">
                  <c:v>1976</c:v>
                </c:pt>
                <c:pt idx="44">
                  <c:v>1975</c:v>
                </c:pt>
                <c:pt idx="45">
                  <c:v>1974</c:v>
                </c:pt>
                <c:pt idx="46">
                  <c:v>1973</c:v>
                </c:pt>
                <c:pt idx="47">
                  <c:v>1972</c:v>
                </c:pt>
                <c:pt idx="48">
                  <c:v>1971</c:v>
                </c:pt>
                <c:pt idx="49">
                  <c:v>1970</c:v>
                </c:pt>
                <c:pt idx="50">
                  <c:v>1969</c:v>
                </c:pt>
                <c:pt idx="51">
                  <c:v>1968</c:v>
                </c:pt>
                <c:pt idx="52">
                  <c:v>1967</c:v>
                </c:pt>
                <c:pt idx="53">
                  <c:v>1966</c:v>
                </c:pt>
                <c:pt idx="54">
                  <c:v>1965</c:v>
                </c:pt>
                <c:pt idx="55">
                  <c:v>1964</c:v>
                </c:pt>
                <c:pt idx="56">
                  <c:v>1963</c:v>
                </c:pt>
                <c:pt idx="57">
                  <c:v>1962</c:v>
                </c:pt>
                <c:pt idx="58">
                  <c:v>1961</c:v>
                </c:pt>
                <c:pt idx="59">
                  <c:v>1960</c:v>
                </c:pt>
                <c:pt idx="60">
                  <c:v>1959</c:v>
                </c:pt>
                <c:pt idx="61">
                  <c:v>1958</c:v>
                </c:pt>
                <c:pt idx="62">
                  <c:v>1957</c:v>
                </c:pt>
                <c:pt idx="63">
                  <c:v>1956</c:v>
                </c:pt>
                <c:pt idx="64">
                  <c:v>1955</c:v>
                </c:pt>
                <c:pt idx="65">
                  <c:v>1954</c:v>
                </c:pt>
                <c:pt idx="66">
                  <c:v>1953</c:v>
                </c:pt>
                <c:pt idx="67">
                  <c:v>1952</c:v>
                </c:pt>
                <c:pt idx="68">
                  <c:v>1951</c:v>
                </c:pt>
                <c:pt idx="69">
                  <c:v>1950</c:v>
                </c:pt>
              </c:numCache>
            </c:numRef>
          </c:cat>
          <c:val>
            <c:numRef>
              <c:f>Tabelle1!$G$9:$G$78</c:f>
              <c:numCache>
                <c:formatCode>General</c:formatCode>
                <c:ptCount val="70"/>
                <c:pt idx="0">
                  <c:v>5.0999999999999996</c:v>
                </c:pt>
                <c:pt idx="1">
                  <c:v>5.3</c:v>
                </c:pt>
                <c:pt idx="2">
                  <c:v>5.8</c:v>
                </c:pt>
                <c:pt idx="3">
                  <c:v>6.2</c:v>
                </c:pt>
                <c:pt idx="4">
                  <c:v>6.4</c:v>
                </c:pt>
                <c:pt idx="5">
                  <c:v>6.7</c:v>
                </c:pt>
                <c:pt idx="6">
                  <c:v>6.7</c:v>
                </c:pt>
                <c:pt idx="7">
                  <c:v>6.6</c:v>
                </c:pt>
                <c:pt idx="8">
                  <c:v>6.7</c:v>
                </c:pt>
                <c:pt idx="9">
                  <c:v>7.4</c:v>
                </c:pt>
                <c:pt idx="10">
                  <c:v>7.8</c:v>
                </c:pt>
                <c:pt idx="11">
                  <c:v>7.2</c:v>
                </c:pt>
                <c:pt idx="12">
                  <c:v>8.3000000000000007</c:v>
                </c:pt>
                <c:pt idx="13">
                  <c:v>10.199999999999999</c:v>
                </c:pt>
                <c:pt idx="14">
                  <c:v>11</c:v>
                </c:pt>
                <c:pt idx="15">
                  <c:v>9.4</c:v>
                </c:pt>
                <c:pt idx="16">
                  <c:v>9.3000000000000007</c:v>
                </c:pt>
                <c:pt idx="17">
                  <c:v>8.5</c:v>
                </c:pt>
                <c:pt idx="18">
                  <c:v>8</c:v>
                </c:pt>
                <c:pt idx="19">
                  <c:v>8.4</c:v>
                </c:pt>
                <c:pt idx="20">
                  <c:v>9.6</c:v>
                </c:pt>
                <c:pt idx="21">
                  <c:v>10.3</c:v>
                </c:pt>
                <c:pt idx="22">
                  <c:v>10.8</c:v>
                </c:pt>
                <c:pt idx="23">
                  <c:v>9.9</c:v>
                </c:pt>
                <c:pt idx="24">
                  <c:v>9.1</c:v>
                </c:pt>
                <c:pt idx="25">
                  <c:v>9</c:v>
                </c:pt>
                <c:pt idx="26">
                  <c:v>8</c:v>
                </c:pt>
                <c:pt idx="27">
                  <c:v>6.4</c:v>
                </c:pt>
                <c:pt idx="28">
                  <c:v>6.2</c:v>
                </c:pt>
                <c:pt idx="29">
                  <c:v>7.2</c:v>
                </c:pt>
                <c:pt idx="30">
                  <c:v>7.9</c:v>
                </c:pt>
                <c:pt idx="31">
                  <c:v>8.6999999999999993</c:v>
                </c:pt>
                <c:pt idx="32">
                  <c:v>8.9</c:v>
                </c:pt>
                <c:pt idx="33">
                  <c:v>9</c:v>
                </c:pt>
                <c:pt idx="34">
                  <c:v>9.3000000000000007</c:v>
                </c:pt>
                <c:pt idx="35">
                  <c:v>9.1</c:v>
                </c:pt>
                <c:pt idx="36">
                  <c:v>9.1</c:v>
                </c:pt>
                <c:pt idx="37">
                  <c:v>7.5</c:v>
                </c:pt>
                <c:pt idx="38">
                  <c:v>5.5</c:v>
                </c:pt>
                <c:pt idx="39">
                  <c:v>3.8</c:v>
                </c:pt>
                <c:pt idx="40">
                  <c:v>3.8</c:v>
                </c:pt>
                <c:pt idx="41">
                  <c:v>4.3</c:v>
                </c:pt>
                <c:pt idx="42">
                  <c:v>4.5</c:v>
                </c:pt>
                <c:pt idx="43">
                  <c:v>4.5999999999999996</c:v>
                </c:pt>
                <c:pt idx="44">
                  <c:v>4.7</c:v>
                </c:pt>
                <c:pt idx="45">
                  <c:v>2.6</c:v>
                </c:pt>
                <c:pt idx="46">
                  <c:v>1.2</c:v>
                </c:pt>
                <c:pt idx="47">
                  <c:v>1.1000000000000001</c:v>
                </c:pt>
                <c:pt idx="48">
                  <c:v>0.8</c:v>
                </c:pt>
                <c:pt idx="49">
                  <c:v>0.7</c:v>
                </c:pt>
                <c:pt idx="50">
                  <c:v>0.9</c:v>
                </c:pt>
                <c:pt idx="51">
                  <c:v>1.5</c:v>
                </c:pt>
                <c:pt idx="52">
                  <c:v>2.1</c:v>
                </c:pt>
                <c:pt idx="53">
                  <c:v>0.7</c:v>
                </c:pt>
                <c:pt idx="54">
                  <c:v>0.7</c:v>
                </c:pt>
                <c:pt idx="55">
                  <c:v>0.8</c:v>
                </c:pt>
                <c:pt idx="56">
                  <c:v>0.8</c:v>
                </c:pt>
                <c:pt idx="57">
                  <c:v>0.7</c:v>
                </c:pt>
                <c:pt idx="58">
                  <c:v>0.8</c:v>
                </c:pt>
                <c:pt idx="59">
                  <c:v>1.3</c:v>
                </c:pt>
                <c:pt idx="60">
                  <c:v>2.6</c:v>
                </c:pt>
                <c:pt idx="61">
                  <c:v>3.7</c:v>
                </c:pt>
                <c:pt idx="62">
                  <c:v>3.7</c:v>
                </c:pt>
                <c:pt idx="63">
                  <c:v>4.4000000000000004</c:v>
                </c:pt>
                <c:pt idx="64">
                  <c:v>5.6</c:v>
                </c:pt>
                <c:pt idx="65">
                  <c:v>7.6</c:v>
                </c:pt>
                <c:pt idx="66">
                  <c:v>8.4</c:v>
                </c:pt>
                <c:pt idx="67">
                  <c:v>9.5</c:v>
                </c:pt>
                <c:pt idx="68">
                  <c:v>10.4</c:v>
                </c:pt>
                <c:pt idx="69">
                  <c:v>11</c:v>
                </c:pt>
              </c:numCache>
            </c:numRef>
          </c:val>
          <c:smooth val="0"/>
          <c:extLst>
            <c:ext xmlns:c16="http://schemas.microsoft.com/office/drawing/2014/chart" uri="{C3380CC4-5D6E-409C-BE32-E72D297353CC}">
              <c16:uniqueId val="{00000002-3F3E-4C64-A90E-642F08B5541D}"/>
            </c:ext>
          </c:extLst>
        </c:ser>
        <c:dLbls>
          <c:showLegendKey val="0"/>
          <c:showVal val="0"/>
          <c:showCatName val="0"/>
          <c:showSerName val="0"/>
          <c:showPercent val="0"/>
          <c:showBubbleSize val="0"/>
        </c:dLbls>
        <c:smooth val="0"/>
        <c:axId val="376054984"/>
        <c:axId val="376051376"/>
      </c:lineChart>
      <c:catAx>
        <c:axId val="376054984"/>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76051376"/>
        <c:crosses val="autoZero"/>
        <c:auto val="1"/>
        <c:lblAlgn val="ctr"/>
        <c:lblOffset val="100"/>
        <c:tickLblSkip val="2"/>
        <c:tickMarkSkip val="1"/>
        <c:noMultiLvlLbl val="0"/>
      </c:catAx>
      <c:valAx>
        <c:axId val="376051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76054984"/>
        <c:crosses val="max"/>
        <c:crossBetween val="midCat"/>
        <c:majorUnit val="1"/>
        <c:min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Anteil der Männer</a:t>
            </a:r>
            <a:r>
              <a:rPr lang="de-DE" baseline="0"/>
              <a:t> und Frauen im Alter 15-44 (bei </a:t>
            </a:r>
            <a:r>
              <a:rPr lang="de-DE" baseline="0">
                <a:sym typeface="Wingdings" panose="05000000000000000000" pitchFamily="2" charset="2"/>
              </a:rPr>
              <a:t>Frauen:</a:t>
            </a:r>
            <a:r>
              <a:rPr lang="de-DE" baseline="0"/>
              <a:t> gebährfähiges Alter) </a:t>
            </a:r>
            <a:br>
              <a:rPr lang="de-DE" baseline="0"/>
            </a:br>
            <a:r>
              <a:rPr lang="de-DE" baseline="0"/>
              <a:t>an der Bevölkerung in den Jahren 2000 (obere Säulen) und 2020 (untere Säulen)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0.13151503595682826"/>
          <c:y val="0.12379961307653445"/>
          <c:w val="0.83598272189070533"/>
          <c:h val="0.86985385629613199"/>
        </c:manualLayout>
      </c:layout>
      <c:barChart>
        <c:barDir val="bar"/>
        <c:grouping val="clustered"/>
        <c:varyColors val="0"/>
        <c:ser>
          <c:idx val="0"/>
          <c:order val="0"/>
          <c:tx>
            <c:strRef>
              <c:f>Auswertungen!$N$7</c:f>
              <c:strCache>
                <c:ptCount val="1"/>
                <c:pt idx="0">
                  <c:v>Frauen</c:v>
                </c:pt>
              </c:strCache>
            </c:strRef>
          </c:tx>
          <c:spPr>
            <a:solidFill>
              <a:schemeClr val="accent1"/>
            </a:solidFill>
            <a:ln>
              <a:noFill/>
            </a:ln>
            <a:effectLst/>
          </c:spPr>
          <c:invertIfNegative val="0"/>
          <c:cat>
            <c:strRef>
              <c:f>Auswertungen!$L$8:$M$54</c:f>
              <c:strCache>
                <c:ptCount val="47"/>
                <c:pt idx="0">
                  <c:v>Baden-Württemberg</c:v>
                </c:pt>
                <c:pt idx="3">
                  <c:v>Bayern</c:v>
                </c:pt>
                <c:pt idx="6">
                  <c:v>Berlin</c:v>
                </c:pt>
                <c:pt idx="9">
                  <c:v>Brandenburg</c:v>
                </c:pt>
                <c:pt idx="12">
                  <c:v>Bremen</c:v>
                </c:pt>
                <c:pt idx="15">
                  <c:v>Hamburg</c:v>
                </c:pt>
                <c:pt idx="18">
                  <c:v>Hessen</c:v>
                </c:pt>
                <c:pt idx="21">
                  <c:v>Mecklenburg-Vorpommern</c:v>
                </c:pt>
                <c:pt idx="24">
                  <c:v>Niedersachsen</c:v>
                </c:pt>
                <c:pt idx="27">
                  <c:v>Nordrhein-Westfalen</c:v>
                </c:pt>
                <c:pt idx="30">
                  <c:v>Rheinland-Pfalz</c:v>
                </c:pt>
                <c:pt idx="33">
                  <c:v>Saarland</c:v>
                </c:pt>
                <c:pt idx="36">
                  <c:v>Sachsen</c:v>
                </c:pt>
                <c:pt idx="39">
                  <c:v>Sachsen-Anhalt</c:v>
                </c:pt>
                <c:pt idx="42">
                  <c:v>Schleswig-Holstein</c:v>
                </c:pt>
                <c:pt idx="45">
                  <c:v>Thüringen</c:v>
                </c:pt>
              </c:strCache>
            </c:strRef>
          </c:cat>
          <c:val>
            <c:numRef>
              <c:f>Auswertungen!$N$8:$N$54</c:f>
              <c:numCache>
                <c:formatCode>0.0%</c:formatCode>
                <c:ptCount val="47"/>
                <c:pt idx="0">
                  <c:v>0.20803322559971266</c:v>
                </c:pt>
                <c:pt idx="1">
                  <c:v>0.17628995942823963</c:v>
                </c:pt>
                <c:pt idx="3">
                  <c:v>0.20681179582927747</c:v>
                </c:pt>
                <c:pt idx="4">
                  <c:v>0.17631565709549099</c:v>
                </c:pt>
                <c:pt idx="6">
                  <c:v>0.2185544246901914</c:v>
                </c:pt>
                <c:pt idx="7">
                  <c:v>0.20096405981515728</c:v>
                </c:pt>
                <c:pt idx="9">
                  <c:v>0.20826130435417581</c:v>
                </c:pt>
                <c:pt idx="10">
                  <c:v>0.14516621619859735</c:v>
                </c:pt>
                <c:pt idx="12">
                  <c:v>0.19925177022984589</c:v>
                </c:pt>
                <c:pt idx="13">
                  <c:v>0.18227250672665521</c:v>
                </c:pt>
                <c:pt idx="15">
                  <c:v>0.21486750550311531</c:v>
                </c:pt>
                <c:pt idx="16">
                  <c:v>0.20556411466155064</c:v>
                </c:pt>
                <c:pt idx="18">
                  <c:v>0.20587383689437058</c:v>
                </c:pt>
                <c:pt idx="19">
                  <c:v>0.1758355190418032</c:v>
                </c:pt>
                <c:pt idx="21">
                  <c:v>0.21002555044396501</c:v>
                </c:pt>
                <c:pt idx="22">
                  <c:v>0.14801145287917486</c:v>
                </c:pt>
                <c:pt idx="24">
                  <c:v>0.20090855723548492</c:v>
                </c:pt>
                <c:pt idx="25">
                  <c:v>0.16634449193663559</c:v>
                </c:pt>
                <c:pt idx="27">
                  <c:v>0.20286970501999876</c:v>
                </c:pt>
                <c:pt idx="28">
                  <c:v>0.17319075488255045</c:v>
                </c:pt>
                <c:pt idx="30">
                  <c:v>0.19991835534855498</c:v>
                </c:pt>
                <c:pt idx="31">
                  <c:v>0.1662266972575335</c:v>
                </c:pt>
                <c:pt idx="33">
                  <c:v>0.19724189040360138</c:v>
                </c:pt>
                <c:pt idx="34">
                  <c:v>0.1588144607013682</c:v>
                </c:pt>
                <c:pt idx="36">
                  <c:v>0.1955872008669596</c:v>
                </c:pt>
                <c:pt idx="37">
                  <c:v>0.15329924689562899</c:v>
                </c:pt>
                <c:pt idx="39">
                  <c:v>0.19950332170338861</c:v>
                </c:pt>
                <c:pt idx="40">
                  <c:v>0.14119285508583546</c:v>
                </c:pt>
                <c:pt idx="42">
                  <c:v>0.19711079192805406</c:v>
                </c:pt>
                <c:pt idx="43">
                  <c:v>0.16274144372396615</c:v>
                </c:pt>
                <c:pt idx="45">
                  <c:v>0.20303012230309037</c:v>
                </c:pt>
                <c:pt idx="46">
                  <c:v>0.1447394795959131</c:v>
                </c:pt>
              </c:numCache>
            </c:numRef>
          </c:val>
          <c:extLst>
            <c:ext xmlns:c16="http://schemas.microsoft.com/office/drawing/2014/chart" uri="{C3380CC4-5D6E-409C-BE32-E72D297353CC}">
              <c16:uniqueId val="{00000000-FAAC-442C-92F6-BFE8654C71BC}"/>
            </c:ext>
          </c:extLst>
        </c:ser>
        <c:ser>
          <c:idx val="1"/>
          <c:order val="1"/>
          <c:tx>
            <c:strRef>
              <c:f>Auswertungen!$O$7</c:f>
              <c:strCache>
                <c:ptCount val="1"/>
                <c:pt idx="0">
                  <c:v>Männer</c:v>
                </c:pt>
              </c:strCache>
            </c:strRef>
          </c:tx>
          <c:spPr>
            <a:solidFill>
              <a:schemeClr val="accent2"/>
            </a:solidFill>
            <a:ln>
              <a:noFill/>
            </a:ln>
            <a:effectLst/>
          </c:spPr>
          <c:invertIfNegative val="0"/>
          <c:cat>
            <c:strRef>
              <c:f>Auswertungen!$L$8:$M$54</c:f>
              <c:strCache>
                <c:ptCount val="47"/>
                <c:pt idx="0">
                  <c:v>Baden-Württemberg</c:v>
                </c:pt>
                <c:pt idx="3">
                  <c:v>Bayern</c:v>
                </c:pt>
                <c:pt idx="6">
                  <c:v>Berlin</c:v>
                </c:pt>
                <c:pt idx="9">
                  <c:v>Brandenburg</c:v>
                </c:pt>
                <c:pt idx="12">
                  <c:v>Bremen</c:v>
                </c:pt>
                <c:pt idx="15">
                  <c:v>Hamburg</c:v>
                </c:pt>
                <c:pt idx="18">
                  <c:v>Hessen</c:v>
                </c:pt>
                <c:pt idx="21">
                  <c:v>Mecklenburg-Vorpommern</c:v>
                </c:pt>
                <c:pt idx="24">
                  <c:v>Niedersachsen</c:v>
                </c:pt>
                <c:pt idx="27">
                  <c:v>Nordrhein-Westfalen</c:v>
                </c:pt>
                <c:pt idx="30">
                  <c:v>Rheinland-Pfalz</c:v>
                </c:pt>
                <c:pt idx="33">
                  <c:v>Saarland</c:v>
                </c:pt>
                <c:pt idx="36">
                  <c:v>Sachsen</c:v>
                </c:pt>
                <c:pt idx="39">
                  <c:v>Sachsen-Anhalt</c:v>
                </c:pt>
                <c:pt idx="42">
                  <c:v>Schleswig-Holstein</c:v>
                </c:pt>
                <c:pt idx="45">
                  <c:v>Thüringen</c:v>
                </c:pt>
              </c:strCache>
            </c:strRef>
          </c:cat>
          <c:val>
            <c:numRef>
              <c:f>Auswertungen!$O$8:$O$54</c:f>
              <c:numCache>
                <c:formatCode>0.0%</c:formatCode>
                <c:ptCount val="47"/>
                <c:pt idx="0">
                  <c:v>0.21743479328779794</c:v>
                </c:pt>
                <c:pt idx="1">
                  <c:v>0.18905411786660647</c:v>
                </c:pt>
                <c:pt idx="3">
                  <c:v>0.21531554329815691</c:v>
                </c:pt>
                <c:pt idx="4">
                  <c:v>0.18706139785115625</c:v>
                </c:pt>
                <c:pt idx="6">
                  <c:v>0.23039445988654025</c:v>
                </c:pt>
                <c:pt idx="7">
                  <c:v>0.20611704740715833</c:v>
                </c:pt>
                <c:pt idx="9">
                  <c:v>0.22894723289579172</c:v>
                </c:pt>
                <c:pt idx="10">
                  <c:v>0.15532476173129872</c:v>
                </c:pt>
                <c:pt idx="12">
                  <c:v>0.20797606876443636</c:v>
                </c:pt>
                <c:pt idx="13">
                  <c:v>0.19648302530398601</c:v>
                </c:pt>
                <c:pt idx="15">
                  <c:v>0.2266957057045853</c:v>
                </c:pt>
                <c:pt idx="16">
                  <c:v>0.2059441461652986</c:v>
                </c:pt>
                <c:pt idx="18">
                  <c:v>0.21442128207887473</c:v>
                </c:pt>
                <c:pt idx="19">
                  <c:v>0.1839111199249216</c:v>
                </c:pt>
                <c:pt idx="21">
                  <c:v>0.23365168612093351</c:v>
                </c:pt>
                <c:pt idx="22">
                  <c:v>0.16127153778245737</c:v>
                </c:pt>
                <c:pt idx="24">
                  <c:v>0.20943370922206916</c:v>
                </c:pt>
                <c:pt idx="25">
                  <c:v>0.17632734801780389</c:v>
                </c:pt>
                <c:pt idx="27">
                  <c:v>0.21030707337339841</c:v>
                </c:pt>
                <c:pt idx="28">
                  <c:v>0.18044017568200063</c:v>
                </c:pt>
                <c:pt idx="30">
                  <c:v>0.21005949352060213</c:v>
                </c:pt>
                <c:pt idx="31">
                  <c:v>0.17603835261203726</c:v>
                </c:pt>
                <c:pt idx="33">
                  <c:v>0.20469859259307777</c:v>
                </c:pt>
                <c:pt idx="34">
                  <c:v>0.1696631371628399</c:v>
                </c:pt>
                <c:pt idx="36">
                  <c:v>0.21542708177751124</c:v>
                </c:pt>
                <c:pt idx="37">
                  <c:v>0.16864726403465075</c:v>
                </c:pt>
                <c:pt idx="39">
                  <c:v>0.21729962242508244</c:v>
                </c:pt>
                <c:pt idx="40">
                  <c:v>0.15798712697483908</c:v>
                </c:pt>
                <c:pt idx="42">
                  <c:v>0.20636785731824339</c:v>
                </c:pt>
                <c:pt idx="43">
                  <c:v>0.16923193197921588</c:v>
                </c:pt>
                <c:pt idx="45">
                  <c:v>0.22418874202829403</c:v>
                </c:pt>
                <c:pt idx="46">
                  <c:v>0.16144987565069377</c:v>
                </c:pt>
              </c:numCache>
            </c:numRef>
          </c:val>
          <c:extLst>
            <c:ext xmlns:c16="http://schemas.microsoft.com/office/drawing/2014/chart" uri="{C3380CC4-5D6E-409C-BE32-E72D297353CC}">
              <c16:uniqueId val="{00000001-FAAC-442C-92F6-BFE8654C71BC}"/>
            </c:ext>
          </c:extLst>
        </c:ser>
        <c:dLbls>
          <c:showLegendKey val="0"/>
          <c:showVal val="0"/>
          <c:showCatName val="0"/>
          <c:showSerName val="0"/>
          <c:showPercent val="0"/>
          <c:showBubbleSize val="0"/>
        </c:dLbls>
        <c:gapWidth val="182"/>
        <c:axId val="410614816"/>
        <c:axId val="410612848"/>
      </c:barChart>
      <c:catAx>
        <c:axId val="4106148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10612848"/>
        <c:crosses val="autoZero"/>
        <c:auto val="1"/>
        <c:lblAlgn val="ctr"/>
        <c:lblOffset val="100"/>
        <c:noMultiLvlLbl val="0"/>
      </c:catAx>
      <c:valAx>
        <c:axId val="410612848"/>
        <c:scaling>
          <c:orientation val="minMax"/>
          <c:max val="0.24000000000000002"/>
          <c:min val="0.1"/>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10614816"/>
        <c:crosses val="autoZero"/>
        <c:crossBetween val="between"/>
      </c:valAx>
      <c:spPr>
        <a:noFill/>
        <a:ln>
          <a:noFill/>
        </a:ln>
        <a:effectLst/>
      </c:spPr>
    </c:plotArea>
    <c:legend>
      <c:legendPos val="b"/>
      <c:layout>
        <c:manualLayout>
          <c:xMode val="edge"/>
          <c:yMode val="edge"/>
          <c:x val="0.85346881419732634"/>
          <c:y val="0.59636551200001009"/>
          <c:w val="0.10979061798826335"/>
          <c:h val="9.144661833674273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de-DE"/>
              <a:t>Belastungsquotient je 100 Personen im Alter 20-67</a:t>
            </a:r>
            <a:br>
              <a:rPr lang="de-DE"/>
            </a:br>
            <a:r>
              <a:rPr lang="de-DE"/>
              <a:t>im Jahr 2015</a:t>
            </a: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de-DE"/>
        </a:p>
      </c:txPr>
    </c:title>
    <c:autoTitleDeleted val="0"/>
    <c:plotArea>
      <c:layout/>
      <c:barChart>
        <c:barDir val="bar"/>
        <c:grouping val="stacked"/>
        <c:varyColors val="0"/>
        <c:ser>
          <c:idx val="0"/>
          <c:order val="0"/>
          <c:tx>
            <c:strRef>
              <c:f>Tabelle1!$B$1</c:f>
              <c:strCache>
                <c:ptCount val="1"/>
                <c:pt idx="0">
                  <c:v>Altenquotient = Personen &gt;67 Jahre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Tabelle1!$A$2:$A$17</c:f>
              <c:strCache>
                <c:ptCount val="16"/>
                <c:pt idx="0">
                  <c:v>Hessen</c:v>
                </c:pt>
                <c:pt idx="1">
                  <c:v>Berlin</c:v>
                </c:pt>
                <c:pt idx="2">
                  <c:v>Bayern</c:v>
                </c:pt>
                <c:pt idx="3">
                  <c:v>Baden-Württemberg</c:v>
                </c:pt>
                <c:pt idx="4">
                  <c:v>Hamburg</c:v>
                </c:pt>
                <c:pt idx="5">
                  <c:v>Nordrhein-Westfalen</c:v>
                </c:pt>
                <c:pt idx="6">
                  <c:v>Rheinland-Pfalz</c:v>
                </c:pt>
                <c:pt idx="7">
                  <c:v>Bremen</c:v>
                </c:pt>
                <c:pt idx="8">
                  <c:v>Niedersachsen</c:v>
                </c:pt>
                <c:pt idx="9">
                  <c:v>Saarland</c:v>
                </c:pt>
                <c:pt idx="10">
                  <c:v>Mecklenburg-Vorpommern</c:v>
                </c:pt>
                <c:pt idx="11">
                  <c:v>Brandenburg</c:v>
                </c:pt>
                <c:pt idx="12">
                  <c:v>Schleswig-Holstein</c:v>
                </c:pt>
                <c:pt idx="13">
                  <c:v>Thüringen</c:v>
                </c:pt>
                <c:pt idx="14">
                  <c:v>Sachsen-Anhalt</c:v>
                </c:pt>
                <c:pt idx="15">
                  <c:v>Sachsen</c:v>
                </c:pt>
              </c:strCache>
            </c:strRef>
          </c:cat>
          <c:val>
            <c:numRef>
              <c:f>Tabelle1!$B$2:$B$17</c:f>
              <c:numCache>
                <c:formatCode>0</c:formatCode>
                <c:ptCount val="16"/>
                <c:pt idx="0">
                  <c:v>25.745408804166836</c:v>
                </c:pt>
                <c:pt idx="1">
                  <c:v>26.073234378751113</c:v>
                </c:pt>
                <c:pt idx="2">
                  <c:v>27.767366268645343</c:v>
                </c:pt>
                <c:pt idx="3">
                  <c:v>27.789755561059387</c:v>
                </c:pt>
                <c:pt idx="4">
                  <c:v>28.361636899828291</c:v>
                </c:pt>
                <c:pt idx="5">
                  <c:v>29.125838119437315</c:v>
                </c:pt>
                <c:pt idx="6">
                  <c:v>29.197634505397474</c:v>
                </c:pt>
                <c:pt idx="7">
                  <c:v>29.986159544844725</c:v>
                </c:pt>
                <c:pt idx="8">
                  <c:v>30.660411537509606</c:v>
                </c:pt>
                <c:pt idx="9">
                  <c:v>31.581238936932198</c:v>
                </c:pt>
                <c:pt idx="10">
                  <c:v>32.053464460283735</c:v>
                </c:pt>
                <c:pt idx="11">
                  <c:v>32.948345219969546</c:v>
                </c:pt>
                <c:pt idx="12">
                  <c:v>32.983396219947956</c:v>
                </c:pt>
                <c:pt idx="13">
                  <c:v>34.302440089492322</c:v>
                </c:pt>
                <c:pt idx="14">
                  <c:v>35.912789640063536</c:v>
                </c:pt>
                <c:pt idx="15">
                  <c:v>36.540367632906488</c:v>
                </c:pt>
              </c:numCache>
            </c:numRef>
          </c:val>
          <c:extLst>
            <c:ext xmlns:c16="http://schemas.microsoft.com/office/drawing/2014/chart" uri="{C3380CC4-5D6E-409C-BE32-E72D297353CC}">
              <c16:uniqueId val="{00000000-74FC-4D18-94C2-47FD5376DF29}"/>
            </c:ext>
          </c:extLst>
        </c:ser>
        <c:ser>
          <c:idx val="1"/>
          <c:order val="1"/>
          <c:tx>
            <c:strRef>
              <c:f>Tabelle1!$C$1</c:f>
              <c:strCache>
                <c:ptCount val="1"/>
                <c:pt idx="0">
                  <c:v>Jugendquotient = Personen &lt; 19 Jahre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Tabelle1!$A$2:$A$17</c:f>
              <c:strCache>
                <c:ptCount val="16"/>
                <c:pt idx="0">
                  <c:v>Hessen</c:v>
                </c:pt>
                <c:pt idx="1">
                  <c:v>Berlin</c:v>
                </c:pt>
                <c:pt idx="2">
                  <c:v>Bayern</c:v>
                </c:pt>
                <c:pt idx="3">
                  <c:v>Baden-Württemberg</c:v>
                </c:pt>
                <c:pt idx="4">
                  <c:v>Hamburg</c:v>
                </c:pt>
                <c:pt idx="5">
                  <c:v>Nordrhein-Westfalen</c:v>
                </c:pt>
                <c:pt idx="6">
                  <c:v>Rheinland-Pfalz</c:v>
                </c:pt>
                <c:pt idx="7">
                  <c:v>Bremen</c:v>
                </c:pt>
                <c:pt idx="8">
                  <c:v>Niedersachsen</c:v>
                </c:pt>
                <c:pt idx="9">
                  <c:v>Saarland</c:v>
                </c:pt>
                <c:pt idx="10">
                  <c:v>Mecklenburg-Vorpommern</c:v>
                </c:pt>
                <c:pt idx="11">
                  <c:v>Brandenburg</c:v>
                </c:pt>
                <c:pt idx="12">
                  <c:v>Schleswig-Holstein</c:v>
                </c:pt>
                <c:pt idx="13">
                  <c:v>Thüringen</c:v>
                </c:pt>
                <c:pt idx="14">
                  <c:v>Sachsen-Anhalt</c:v>
                </c:pt>
                <c:pt idx="15">
                  <c:v>Sachsen</c:v>
                </c:pt>
              </c:strCache>
            </c:strRef>
          </c:cat>
          <c:val>
            <c:numRef>
              <c:f>Tabelle1!$C$2:$C$17</c:f>
              <c:numCache>
                <c:formatCode>0</c:formatCode>
                <c:ptCount val="16"/>
                <c:pt idx="0">
                  <c:v>27.830714743551187</c:v>
                </c:pt>
                <c:pt idx="1">
                  <c:v>26.740311728206134</c:v>
                </c:pt>
                <c:pt idx="2">
                  <c:v>29.330439746141241</c:v>
                </c:pt>
                <c:pt idx="3">
                  <c:v>30.528732467576315</c:v>
                </c:pt>
                <c:pt idx="4">
                  <c:v>29.635195065396996</c:v>
                </c:pt>
                <c:pt idx="5">
                  <c:v>30.036928437088157</c:v>
                </c:pt>
                <c:pt idx="6">
                  <c:v>29.01220808513844</c:v>
                </c:pt>
                <c:pt idx="7">
                  <c:v>28.339451899113222</c:v>
                </c:pt>
                <c:pt idx="8">
                  <c:v>30.675982192869334</c:v>
                </c:pt>
                <c:pt idx="9">
                  <c:v>26.048200935393268</c:v>
                </c:pt>
                <c:pt idx="10">
                  <c:v>25.5062374552199</c:v>
                </c:pt>
                <c:pt idx="11">
                  <c:v>26.348136869941502</c:v>
                </c:pt>
                <c:pt idx="12">
                  <c:v>30.324563483109163</c:v>
                </c:pt>
                <c:pt idx="13">
                  <c:v>25.82139745818786</c:v>
                </c:pt>
                <c:pt idx="14">
                  <c:v>24.902707293980818</c:v>
                </c:pt>
                <c:pt idx="15">
                  <c:v>26.914542975804189</c:v>
                </c:pt>
              </c:numCache>
            </c:numRef>
          </c:val>
          <c:extLst>
            <c:ext xmlns:c16="http://schemas.microsoft.com/office/drawing/2014/chart" uri="{C3380CC4-5D6E-409C-BE32-E72D297353CC}">
              <c16:uniqueId val="{00000001-74FC-4D18-94C2-47FD5376DF29}"/>
            </c:ext>
          </c:extLst>
        </c:ser>
        <c:dLbls>
          <c:dLblPos val="ctr"/>
          <c:showLegendKey val="0"/>
          <c:showVal val="1"/>
          <c:showCatName val="0"/>
          <c:showSerName val="0"/>
          <c:showPercent val="0"/>
          <c:showBubbleSize val="0"/>
        </c:dLbls>
        <c:gapWidth val="79"/>
        <c:overlap val="100"/>
        <c:axId val="521668144"/>
        <c:axId val="521667160"/>
      </c:barChart>
      <c:catAx>
        <c:axId val="521668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de-DE"/>
          </a:p>
        </c:txPr>
        <c:crossAx val="521667160"/>
        <c:crosses val="autoZero"/>
        <c:auto val="1"/>
        <c:lblAlgn val="ctr"/>
        <c:lblOffset val="100"/>
        <c:noMultiLvlLbl val="0"/>
      </c:catAx>
      <c:valAx>
        <c:axId val="521667160"/>
        <c:scaling>
          <c:orientation val="minMax"/>
        </c:scaling>
        <c:delete val="1"/>
        <c:axPos val="b"/>
        <c:numFmt formatCode="0" sourceLinked="1"/>
        <c:majorTickMark val="none"/>
        <c:minorTickMark val="none"/>
        <c:tickLblPos val="nextTo"/>
        <c:crossAx val="52166814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Bevölkerungsentwicklung Bundesländer </a:t>
            </a:r>
            <a:r>
              <a:rPr lang="de-DE" sz="1400" b="0" i="0" u="none" strike="noStrike" baseline="0">
                <a:effectLst/>
              </a:rPr>
              <a:t>2019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bar"/>
        <c:grouping val="stacked"/>
        <c:varyColors val="0"/>
        <c:ser>
          <c:idx val="0"/>
          <c:order val="0"/>
          <c:tx>
            <c:strRef>
              <c:f>Tabelle2!$B$11</c:f>
              <c:strCache>
                <c:ptCount val="1"/>
                <c:pt idx="0">
                  <c:v>Geburtenüberschuss in ‰</c:v>
                </c:pt>
              </c:strCache>
            </c:strRef>
          </c:tx>
          <c:spPr>
            <a:solidFill>
              <a:schemeClr val="accent1"/>
            </a:solidFill>
            <a:ln>
              <a:noFill/>
            </a:ln>
            <a:effectLst/>
          </c:spPr>
          <c:invertIfNegative val="0"/>
          <c:cat>
            <c:strRef>
              <c:f>Tabelle2!$A$12:$A$27</c:f>
              <c:strCache>
                <c:ptCount val="16"/>
                <c:pt idx="0">
                  <c:v>Baden-Württemberg</c:v>
                </c:pt>
                <c:pt idx="1">
                  <c:v>Bayern</c:v>
                </c:pt>
                <c:pt idx="2">
                  <c:v>Berlin</c:v>
                </c:pt>
                <c:pt idx="3">
                  <c:v>Brandenburg</c:v>
                </c:pt>
                <c:pt idx="4">
                  <c:v>Bremen</c:v>
                </c:pt>
                <c:pt idx="5">
                  <c:v>Hamburg</c:v>
                </c:pt>
                <c:pt idx="6">
                  <c:v>Hessen</c:v>
                </c:pt>
                <c:pt idx="7">
                  <c:v>Mecklenburg-Vorpommern</c:v>
                </c:pt>
                <c:pt idx="8">
                  <c:v>Niedersachsen</c:v>
                </c:pt>
                <c:pt idx="9">
                  <c:v>Nordrhein-Westfalen</c:v>
                </c:pt>
                <c:pt idx="10">
                  <c:v>Rheinland-Pfalz</c:v>
                </c:pt>
                <c:pt idx="11">
                  <c:v>Saarland</c:v>
                </c:pt>
                <c:pt idx="12">
                  <c:v>Sachsen</c:v>
                </c:pt>
                <c:pt idx="13">
                  <c:v>Sachsen-Anhalt</c:v>
                </c:pt>
                <c:pt idx="14">
                  <c:v>Schleswig-Holstein</c:v>
                </c:pt>
                <c:pt idx="15">
                  <c:v>Thüringen</c:v>
                </c:pt>
              </c:strCache>
            </c:strRef>
          </c:cat>
          <c:val>
            <c:numRef>
              <c:f>Tabelle2!$B$12:$B$27</c:f>
              <c:numCache>
                <c:formatCode>0.00</c:formatCode>
                <c:ptCount val="16"/>
                <c:pt idx="0">
                  <c:v>-0.23460790983684679</c:v>
                </c:pt>
                <c:pt idx="1">
                  <c:v>-0.46540719190995977</c:v>
                </c:pt>
                <c:pt idx="2">
                  <c:v>1.3070582793252683</c:v>
                </c:pt>
                <c:pt idx="3">
                  <c:v>-5.0551033334302051</c:v>
                </c:pt>
                <c:pt idx="4">
                  <c:v>-0.81260816473544129</c:v>
                </c:pt>
                <c:pt idx="5">
                  <c:v>1.8824894266119698</c:v>
                </c:pt>
                <c:pt idx="6">
                  <c:v>-1.0544528248467198</c:v>
                </c:pt>
                <c:pt idx="7">
                  <c:v>-5.63592029446938</c:v>
                </c:pt>
                <c:pt idx="8">
                  <c:v>-2.6270136679875646</c:v>
                </c:pt>
                <c:pt idx="9">
                  <c:v>-2.0124185765952838</c:v>
                </c:pt>
                <c:pt idx="10">
                  <c:v>-2.5572580005503269</c:v>
                </c:pt>
                <c:pt idx="11">
                  <c:v>-5.602170197342982</c:v>
                </c:pt>
                <c:pt idx="12">
                  <c:v>-5.0160166770599943</c:v>
                </c:pt>
                <c:pt idx="13">
                  <c:v>-7.100869846367444</c:v>
                </c:pt>
                <c:pt idx="14">
                  <c:v>-3.5581721620927449</c:v>
                </c:pt>
                <c:pt idx="15">
                  <c:v>-5.8554134227968708</c:v>
                </c:pt>
              </c:numCache>
            </c:numRef>
          </c:val>
          <c:extLst>
            <c:ext xmlns:c16="http://schemas.microsoft.com/office/drawing/2014/chart" uri="{C3380CC4-5D6E-409C-BE32-E72D297353CC}">
              <c16:uniqueId val="{00000000-8AE9-480D-9D6E-393BA20A44CD}"/>
            </c:ext>
          </c:extLst>
        </c:ser>
        <c:ser>
          <c:idx val="1"/>
          <c:order val="1"/>
          <c:tx>
            <c:strRef>
              <c:f>Tabelle2!$C$11</c:f>
              <c:strCache>
                <c:ptCount val="1"/>
                <c:pt idx="0">
                  <c:v>Zuwanderungsüberschuss in ‰</c:v>
                </c:pt>
              </c:strCache>
            </c:strRef>
          </c:tx>
          <c:spPr>
            <a:solidFill>
              <a:schemeClr val="accent2"/>
            </a:solidFill>
            <a:ln>
              <a:noFill/>
            </a:ln>
            <a:effectLst/>
          </c:spPr>
          <c:invertIfNegative val="0"/>
          <c:cat>
            <c:strRef>
              <c:f>Tabelle2!$A$12:$A$27</c:f>
              <c:strCache>
                <c:ptCount val="16"/>
                <c:pt idx="0">
                  <c:v>Baden-Württemberg</c:v>
                </c:pt>
                <c:pt idx="1">
                  <c:v>Bayern</c:v>
                </c:pt>
                <c:pt idx="2">
                  <c:v>Berlin</c:v>
                </c:pt>
                <c:pt idx="3">
                  <c:v>Brandenburg</c:v>
                </c:pt>
                <c:pt idx="4">
                  <c:v>Bremen</c:v>
                </c:pt>
                <c:pt idx="5">
                  <c:v>Hamburg</c:v>
                </c:pt>
                <c:pt idx="6">
                  <c:v>Hessen</c:v>
                </c:pt>
                <c:pt idx="7">
                  <c:v>Mecklenburg-Vorpommern</c:v>
                </c:pt>
                <c:pt idx="8">
                  <c:v>Niedersachsen</c:v>
                </c:pt>
                <c:pt idx="9">
                  <c:v>Nordrhein-Westfalen</c:v>
                </c:pt>
                <c:pt idx="10">
                  <c:v>Rheinland-Pfalz</c:v>
                </c:pt>
                <c:pt idx="11">
                  <c:v>Saarland</c:v>
                </c:pt>
                <c:pt idx="12">
                  <c:v>Sachsen</c:v>
                </c:pt>
                <c:pt idx="13">
                  <c:v>Sachsen-Anhalt</c:v>
                </c:pt>
                <c:pt idx="14">
                  <c:v>Schleswig-Holstein</c:v>
                </c:pt>
                <c:pt idx="15">
                  <c:v>Thüringen</c:v>
                </c:pt>
              </c:strCache>
            </c:strRef>
          </c:cat>
          <c:val>
            <c:numRef>
              <c:f>Tabelle2!$C$12:$C$27</c:f>
              <c:numCache>
                <c:formatCode>0.00</c:formatCode>
                <c:ptCount val="16"/>
                <c:pt idx="0">
                  <c:v>3.4131521176186927</c:v>
                </c:pt>
                <c:pt idx="1">
                  <c:v>4.4772691869773782</c:v>
                </c:pt>
                <c:pt idx="2">
                  <c:v>6.3736924615880151</c:v>
                </c:pt>
                <c:pt idx="3">
                  <c:v>9.1221166941423633</c:v>
                </c:pt>
                <c:pt idx="4">
                  <c:v>-1.1332589540634801</c:v>
                </c:pt>
                <c:pt idx="5">
                  <c:v>2.7172806120426096</c:v>
                </c:pt>
                <c:pt idx="6">
                  <c:v>4.5512079924555628</c:v>
                </c:pt>
                <c:pt idx="7">
                  <c:v>4.9966608166244741</c:v>
                </c:pt>
                <c:pt idx="8">
                  <c:v>4.388252826701784</c:v>
                </c:pt>
                <c:pt idx="9">
                  <c:v>2.6351932014959751</c:v>
                </c:pt>
                <c:pt idx="10">
                  <c:v>4.9979876832505719</c:v>
                </c:pt>
                <c:pt idx="11">
                  <c:v>2.1827161590656923</c:v>
                </c:pt>
                <c:pt idx="12">
                  <c:v>3.8284063731244502</c:v>
                </c:pt>
                <c:pt idx="13">
                  <c:v>1.0994778385932118</c:v>
                </c:pt>
                <c:pt idx="14">
                  <c:v>6.0485819784638588</c:v>
                </c:pt>
                <c:pt idx="15">
                  <c:v>1.573388641459164</c:v>
                </c:pt>
              </c:numCache>
            </c:numRef>
          </c:val>
          <c:extLst>
            <c:ext xmlns:c16="http://schemas.microsoft.com/office/drawing/2014/chart" uri="{C3380CC4-5D6E-409C-BE32-E72D297353CC}">
              <c16:uniqueId val="{00000001-8AE9-480D-9D6E-393BA20A44CD}"/>
            </c:ext>
          </c:extLst>
        </c:ser>
        <c:dLbls>
          <c:showLegendKey val="0"/>
          <c:showVal val="0"/>
          <c:showCatName val="0"/>
          <c:showSerName val="0"/>
          <c:showPercent val="0"/>
          <c:showBubbleSize val="0"/>
        </c:dLbls>
        <c:gapWidth val="150"/>
        <c:overlap val="100"/>
        <c:axId val="544738600"/>
        <c:axId val="544735648"/>
      </c:barChart>
      <c:catAx>
        <c:axId val="544738600"/>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44735648"/>
        <c:crosses val="autoZero"/>
        <c:auto val="1"/>
        <c:lblAlgn val="ctr"/>
        <c:lblOffset val="100"/>
        <c:noMultiLvlLbl val="0"/>
      </c:catAx>
      <c:valAx>
        <c:axId val="544735648"/>
        <c:scaling>
          <c:orientation val="minMax"/>
        </c:scaling>
        <c:delete val="0"/>
        <c:axPos val="t"/>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44738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875139662957754E-2"/>
          <c:y val="4.9524954418865584E-2"/>
          <c:w val="0.89956511103618342"/>
          <c:h val="0.67786571507034921"/>
        </c:manualLayout>
      </c:layout>
      <c:lineChart>
        <c:grouping val="standard"/>
        <c:varyColors val="0"/>
        <c:ser>
          <c:idx val="0"/>
          <c:order val="0"/>
          <c:tx>
            <c:strRef>
              <c:f>Daten1!$A$56</c:f>
              <c:strCache>
                <c:ptCount val="1"/>
                <c:pt idx="0">
                  <c:v>Anzahl Kurzarbeiter   -   Absolute-Werte</c:v>
                </c:pt>
              </c:strCache>
            </c:strRef>
          </c:tx>
          <c:spPr>
            <a:ln w="19050">
              <a:solidFill>
                <a:schemeClr val="tx2"/>
              </a:solidFill>
            </a:ln>
          </c:spPr>
          <c:marker>
            <c:symbol val="none"/>
          </c:marker>
          <c:cat>
            <c:strRef>
              <c:f>[0]!Grafik1Monatsauswahl</c:f>
              <c:strCache>
                <c:ptCount val="352"/>
                <c:pt idx="0">
                  <c:v>April 2021</c:v>
                </c:pt>
                <c:pt idx="1">
                  <c:v>März 2021</c:v>
                </c:pt>
                <c:pt idx="2">
                  <c:v>Februar 2021</c:v>
                </c:pt>
                <c:pt idx="3">
                  <c:v>Januar 2021</c:v>
                </c:pt>
                <c:pt idx="4">
                  <c:v>Dezember 2020</c:v>
                </c:pt>
                <c:pt idx="5">
                  <c:v>November 2020</c:v>
                </c:pt>
                <c:pt idx="6">
                  <c:v>Oktober 2020</c:v>
                </c:pt>
                <c:pt idx="7">
                  <c:v>September 2020</c:v>
                </c:pt>
                <c:pt idx="8">
                  <c:v>August 2020</c:v>
                </c:pt>
                <c:pt idx="9">
                  <c:v>Juli 2020</c:v>
                </c:pt>
                <c:pt idx="10">
                  <c:v>Juni 2020</c:v>
                </c:pt>
                <c:pt idx="11">
                  <c:v>Mai 2020</c:v>
                </c:pt>
                <c:pt idx="12">
                  <c:v>April 2020</c:v>
                </c:pt>
                <c:pt idx="13">
                  <c:v>März 2020</c:v>
                </c:pt>
                <c:pt idx="14">
                  <c:v>Februar 2020</c:v>
                </c:pt>
                <c:pt idx="15">
                  <c:v>Januar 2020</c:v>
                </c:pt>
                <c:pt idx="16">
                  <c:v>Dezember 2019</c:v>
                </c:pt>
                <c:pt idx="17">
                  <c:v>November 2019</c:v>
                </c:pt>
                <c:pt idx="18">
                  <c:v>Oktober 2019</c:v>
                </c:pt>
                <c:pt idx="19">
                  <c:v>September 2019</c:v>
                </c:pt>
                <c:pt idx="20">
                  <c:v>August 2019</c:v>
                </c:pt>
                <c:pt idx="21">
                  <c:v>Juli 2019</c:v>
                </c:pt>
                <c:pt idx="22">
                  <c:v>Juni 2019</c:v>
                </c:pt>
                <c:pt idx="23">
                  <c:v>Mai 2019</c:v>
                </c:pt>
                <c:pt idx="24">
                  <c:v>April 2019</c:v>
                </c:pt>
                <c:pt idx="25">
                  <c:v>März 2019</c:v>
                </c:pt>
                <c:pt idx="26">
                  <c:v>Februar 2019</c:v>
                </c:pt>
                <c:pt idx="27">
                  <c:v>Januar 2019</c:v>
                </c:pt>
                <c:pt idx="28">
                  <c:v>Dezember 2018</c:v>
                </c:pt>
                <c:pt idx="29">
                  <c:v>November 2018</c:v>
                </c:pt>
                <c:pt idx="30">
                  <c:v>Oktober 2018</c:v>
                </c:pt>
                <c:pt idx="31">
                  <c:v>September 2018</c:v>
                </c:pt>
                <c:pt idx="32">
                  <c:v>August 2018</c:v>
                </c:pt>
                <c:pt idx="33">
                  <c:v>Juli 2018</c:v>
                </c:pt>
                <c:pt idx="34">
                  <c:v>Juni 2018</c:v>
                </c:pt>
                <c:pt idx="35">
                  <c:v>Mai 2018</c:v>
                </c:pt>
                <c:pt idx="36">
                  <c:v>April 2018</c:v>
                </c:pt>
                <c:pt idx="37">
                  <c:v>März 2018</c:v>
                </c:pt>
                <c:pt idx="38">
                  <c:v>Februar 2018</c:v>
                </c:pt>
                <c:pt idx="39">
                  <c:v>Januar 2018</c:v>
                </c:pt>
                <c:pt idx="40">
                  <c:v>Dezember 2017</c:v>
                </c:pt>
                <c:pt idx="41">
                  <c:v>November 2017</c:v>
                </c:pt>
                <c:pt idx="42">
                  <c:v>Oktober 2017</c:v>
                </c:pt>
                <c:pt idx="43">
                  <c:v>September 2017</c:v>
                </c:pt>
                <c:pt idx="44">
                  <c:v>August 2017</c:v>
                </c:pt>
                <c:pt idx="45">
                  <c:v>Juli 2017</c:v>
                </c:pt>
                <c:pt idx="46">
                  <c:v>Juni 2017</c:v>
                </c:pt>
                <c:pt idx="47">
                  <c:v>Mai 2017</c:v>
                </c:pt>
                <c:pt idx="48">
                  <c:v>April 2017</c:v>
                </c:pt>
                <c:pt idx="49">
                  <c:v>März 2017</c:v>
                </c:pt>
                <c:pt idx="50">
                  <c:v>Februar 2017</c:v>
                </c:pt>
                <c:pt idx="51">
                  <c:v>Januar 2017</c:v>
                </c:pt>
                <c:pt idx="52">
                  <c:v>Dezember 2016</c:v>
                </c:pt>
                <c:pt idx="53">
                  <c:v>November 2016</c:v>
                </c:pt>
                <c:pt idx="54">
                  <c:v>Oktober 2016</c:v>
                </c:pt>
                <c:pt idx="55">
                  <c:v>September 2016</c:v>
                </c:pt>
                <c:pt idx="56">
                  <c:v>August 2016</c:v>
                </c:pt>
                <c:pt idx="57">
                  <c:v>Juli 2016</c:v>
                </c:pt>
                <c:pt idx="58">
                  <c:v>Juni 2016</c:v>
                </c:pt>
                <c:pt idx="59">
                  <c:v>Mai 2016</c:v>
                </c:pt>
                <c:pt idx="60">
                  <c:v>April 2016</c:v>
                </c:pt>
                <c:pt idx="61">
                  <c:v>März 2016</c:v>
                </c:pt>
                <c:pt idx="62">
                  <c:v>Februar 2016</c:v>
                </c:pt>
                <c:pt idx="63">
                  <c:v>Januar 2016</c:v>
                </c:pt>
                <c:pt idx="64">
                  <c:v>Dezember 2015</c:v>
                </c:pt>
                <c:pt idx="65">
                  <c:v>November 2015</c:v>
                </c:pt>
                <c:pt idx="66">
                  <c:v>Oktober 2015</c:v>
                </c:pt>
                <c:pt idx="67">
                  <c:v>September 2015</c:v>
                </c:pt>
                <c:pt idx="68">
                  <c:v>August 2015</c:v>
                </c:pt>
                <c:pt idx="69">
                  <c:v>Juli 2015</c:v>
                </c:pt>
                <c:pt idx="70">
                  <c:v>Juni 2015</c:v>
                </c:pt>
                <c:pt idx="71">
                  <c:v>Mai 2015</c:v>
                </c:pt>
                <c:pt idx="72">
                  <c:v>April 2015</c:v>
                </c:pt>
                <c:pt idx="73">
                  <c:v>März 2015</c:v>
                </c:pt>
                <c:pt idx="74">
                  <c:v>Februar 2015</c:v>
                </c:pt>
                <c:pt idx="75">
                  <c:v>Januar 2015</c:v>
                </c:pt>
                <c:pt idx="76">
                  <c:v>Dezember 2014</c:v>
                </c:pt>
                <c:pt idx="77">
                  <c:v>November 2014</c:v>
                </c:pt>
                <c:pt idx="78">
                  <c:v>Oktober 2014</c:v>
                </c:pt>
                <c:pt idx="79">
                  <c:v>September 2014</c:v>
                </c:pt>
                <c:pt idx="80">
                  <c:v>August 2014</c:v>
                </c:pt>
                <c:pt idx="81">
                  <c:v>Juli 2014</c:v>
                </c:pt>
                <c:pt idx="82">
                  <c:v>Juni 2014</c:v>
                </c:pt>
                <c:pt idx="83">
                  <c:v>Mai 2014</c:v>
                </c:pt>
                <c:pt idx="84">
                  <c:v>April 2014</c:v>
                </c:pt>
                <c:pt idx="85">
                  <c:v>März 2014</c:v>
                </c:pt>
                <c:pt idx="86">
                  <c:v>Februar 2014</c:v>
                </c:pt>
                <c:pt idx="87">
                  <c:v>Januar 2014</c:v>
                </c:pt>
                <c:pt idx="88">
                  <c:v>Dezember 2013</c:v>
                </c:pt>
                <c:pt idx="89">
                  <c:v>November 2013</c:v>
                </c:pt>
                <c:pt idx="90">
                  <c:v>Oktober 2013</c:v>
                </c:pt>
                <c:pt idx="91">
                  <c:v>September 2013</c:v>
                </c:pt>
                <c:pt idx="92">
                  <c:v>August 2013</c:v>
                </c:pt>
                <c:pt idx="93">
                  <c:v>Juli 2013</c:v>
                </c:pt>
                <c:pt idx="94">
                  <c:v>Juni 2013</c:v>
                </c:pt>
                <c:pt idx="95">
                  <c:v>Mai 2013</c:v>
                </c:pt>
                <c:pt idx="96">
                  <c:v>April 2013</c:v>
                </c:pt>
                <c:pt idx="97">
                  <c:v>März 2013</c:v>
                </c:pt>
                <c:pt idx="98">
                  <c:v>Februar 2013</c:v>
                </c:pt>
                <c:pt idx="99">
                  <c:v>Januar 2013</c:v>
                </c:pt>
                <c:pt idx="100">
                  <c:v>Dezember 2012</c:v>
                </c:pt>
                <c:pt idx="101">
                  <c:v>November 2012</c:v>
                </c:pt>
                <c:pt idx="102">
                  <c:v>Oktober 2012</c:v>
                </c:pt>
                <c:pt idx="103">
                  <c:v>September 2012</c:v>
                </c:pt>
                <c:pt idx="104">
                  <c:v>August 2012</c:v>
                </c:pt>
                <c:pt idx="105">
                  <c:v>Juli 2012</c:v>
                </c:pt>
                <c:pt idx="106">
                  <c:v>Juni 2012</c:v>
                </c:pt>
                <c:pt idx="107">
                  <c:v>Mai 2012</c:v>
                </c:pt>
                <c:pt idx="108">
                  <c:v>April 2012</c:v>
                </c:pt>
                <c:pt idx="109">
                  <c:v>März 2012</c:v>
                </c:pt>
                <c:pt idx="110">
                  <c:v>Februar 2012</c:v>
                </c:pt>
                <c:pt idx="111">
                  <c:v>Januar 2012</c:v>
                </c:pt>
                <c:pt idx="112">
                  <c:v>Dezember 2011</c:v>
                </c:pt>
                <c:pt idx="113">
                  <c:v>November 2011</c:v>
                </c:pt>
                <c:pt idx="114">
                  <c:v>Oktober 2011</c:v>
                </c:pt>
                <c:pt idx="115">
                  <c:v>September 2011</c:v>
                </c:pt>
                <c:pt idx="116">
                  <c:v>August 2011</c:v>
                </c:pt>
                <c:pt idx="117">
                  <c:v>Juli 2011</c:v>
                </c:pt>
                <c:pt idx="118">
                  <c:v>Juni 2011</c:v>
                </c:pt>
                <c:pt idx="119">
                  <c:v>Mai 2011</c:v>
                </c:pt>
                <c:pt idx="120">
                  <c:v>April 2011</c:v>
                </c:pt>
                <c:pt idx="121">
                  <c:v>März 2011</c:v>
                </c:pt>
                <c:pt idx="122">
                  <c:v>Februar 2011</c:v>
                </c:pt>
                <c:pt idx="123">
                  <c:v>Januar 2011</c:v>
                </c:pt>
                <c:pt idx="124">
                  <c:v>Dezember 2010</c:v>
                </c:pt>
                <c:pt idx="125">
                  <c:v>November 2010</c:v>
                </c:pt>
                <c:pt idx="126">
                  <c:v>Oktober 2010</c:v>
                </c:pt>
                <c:pt idx="127">
                  <c:v>September 2010</c:v>
                </c:pt>
                <c:pt idx="128">
                  <c:v>August 2010</c:v>
                </c:pt>
                <c:pt idx="129">
                  <c:v>Juli 2010</c:v>
                </c:pt>
                <c:pt idx="130">
                  <c:v>Juni 2010</c:v>
                </c:pt>
                <c:pt idx="131">
                  <c:v>Mai 2010</c:v>
                </c:pt>
                <c:pt idx="132">
                  <c:v>April 2010</c:v>
                </c:pt>
                <c:pt idx="133">
                  <c:v>März 2010</c:v>
                </c:pt>
                <c:pt idx="134">
                  <c:v>Februar 2010</c:v>
                </c:pt>
                <c:pt idx="135">
                  <c:v>Januar 2010</c:v>
                </c:pt>
                <c:pt idx="136">
                  <c:v>Dezember 2009</c:v>
                </c:pt>
                <c:pt idx="137">
                  <c:v>November 2009</c:v>
                </c:pt>
                <c:pt idx="138">
                  <c:v>Oktober 2009</c:v>
                </c:pt>
                <c:pt idx="139">
                  <c:v>September 2009</c:v>
                </c:pt>
                <c:pt idx="140">
                  <c:v>August 2009</c:v>
                </c:pt>
                <c:pt idx="141">
                  <c:v>Juli 2009</c:v>
                </c:pt>
                <c:pt idx="142">
                  <c:v>Juni 2009</c:v>
                </c:pt>
                <c:pt idx="143">
                  <c:v>Mai 2009</c:v>
                </c:pt>
                <c:pt idx="144">
                  <c:v>April 2009</c:v>
                </c:pt>
                <c:pt idx="145">
                  <c:v>März 2009</c:v>
                </c:pt>
                <c:pt idx="146">
                  <c:v>Februar 2009</c:v>
                </c:pt>
                <c:pt idx="147">
                  <c:v>Januar 2009</c:v>
                </c:pt>
                <c:pt idx="148">
                  <c:v>Dezember 2008</c:v>
                </c:pt>
                <c:pt idx="149">
                  <c:v>November 2008</c:v>
                </c:pt>
                <c:pt idx="150">
                  <c:v>Oktober 2008</c:v>
                </c:pt>
                <c:pt idx="151">
                  <c:v>September 2008</c:v>
                </c:pt>
                <c:pt idx="152">
                  <c:v>August 2008</c:v>
                </c:pt>
                <c:pt idx="153">
                  <c:v>Juli 2008</c:v>
                </c:pt>
                <c:pt idx="154">
                  <c:v>Juni 2008</c:v>
                </c:pt>
                <c:pt idx="155">
                  <c:v>Mai 2008</c:v>
                </c:pt>
                <c:pt idx="156">
                  <c:v>April 2008</c:v>
                </c:pt>
                <c:pt idx="157">
                  <c:v>März 2008</c:v>
                </c:pt>
                <c:pt idx="158">
                  <c:v>Februar 2008</c:v>
                </c:pt>
                <c:pt idx="159">
                  <c:v>Januar 2008</c:v>
                </c:pt>
                <c:pt idx="160">
                  <c:v>Dezember 2007</c:v>
                </c:pt>
                <c:pt idx="161">
                  <c:v>November 2007</c:v>
                </c:pt>
                <c:pt idx="162">
                  <c:v>Oktober 2007</c:v>
                </c:pt>
                <c:pt idx="163">
                  <c:v>September 2007</c:v>
                </c:pt>
                <c:pt idx="164">
                  <c:v>August 2007</c:v>
                </c:pt>
                <c:pt idx="165">
                  <c:v>Juli 2007</c:v>
                </c:pt>
                <c:pt idx="166">
                  <c:v>Juni 2007</c:v>
                </c:pt>
                <c:pt idx="167">
                  <c:v>Mai 2007</c:v>
                </c:pt>
                <c:pt idx="168">
                  <c:v>April 2007</c:v>
                </c:pt>
                <c:pt idx="169">
                  <c:v>März 2007</c:v>
                </c:pt>
                <c:pt idx="170">
                  <c:v>Februar 2007</c:v>
                </c:pt>
                <c:pt idx="171">
                  <c:v>Januar 2007</c:v>
                </c:pt>
                <c:pt idx="172">
                  <c:v>Dezember 2006</c:v>
                </c:pt>
                <c:pt idx="173">
                  <c:v>November 2006</c:v>
                </c:pt>
                <c:pt idx="174">
                  <c:v>Oktober 2006</c:v>
                </c:pt>
                <c:pt idx="175">
                  <c:v>September 2006</c:v>
                </c:pt>
                <c:pt idx="176">
                  <c:v>August 2006</c:v>
                </c:pt>
                <c:pt idx="177">
                  <c:v>Juli 2006</c:v>
                </c:pt>
                <c:pt idx="178">
                  <c:v>Juni 2006</c:v>
                </c:pt>
                <c:pt idx="179">
                  <c:v>Mai 2006</c:v>
                </c:pt>
                <c:pt idx="180">
                  <c:v>April 2006</c:v>
                </c:pt>
                <c:pt idx="181">
                  <c:v>März 2006</c:v>
                </c:pt>
                <c:pt idx="182">
                  <c:v>Februar 2006</c:v>
                </c:pt>
                <c:pt idx="183">
                  <c:v>Januar 2006</c:v>
                </c:pt>
                <c:pt idx="184">
                  <c:v>Dezember 2005</c:v>
                </c:pt>
                <c:pt idx="185">
                  <c:v>November 2005</c:v>
                </c:pt>
                <c:pt idx="186">
                  <c:v>Oktober 2005</c:v>
                </c:pt>
                <c:pt idx="187">
                  <c:v>September 2005</c:v>
                </c:pt>
                <c:pt idx="188">
                  <c:v>August 2005</c:v>
                </c:pt>
                <c:pt idx="189">
                  <c:v>Juli 2005</c:v>
                </c:pt>
                <c:pt idx="190">
                  <c:v>Juni 2005</c:v>
                </c:pt>
                <c:pt idx="191">
                  <c:v>Mai 2005</c:v>
                </c:pt>
                <c:pt idx="192">
                  <c:v>April 2005</c:v>
                </c:pt>
                <c:pt idx="193">
                  <c:v>März 2005</c:v>
                </c:pt>
                <c:pt idx="194">
                  <c:v>Februar 2005</c:v>
                </c:pt>
                <c:pt idx="195">
                  <c:v>Januar 2005</c:v>
                </c:pt>
                <c:pt idx="196">
                  <c:v>Dezember 2004</c:v>
                </c:pt>
                <c:pt idx="197">
                  <c:v>November 2004</c:v>
                </c:pt>
                <c:pt idx="198">
                  <c:v>Oktober 2004</c:v>
                </c:pt>
                <c:pt idx="199">
                  <c:v>September 2004</c:v>
                </c:pt>
                <c:pt idx="200">
                  <c:v>August 2004</c:v>
                </c:pt>
                <c:pt idx="201">
                  <c:v>Juli 2004</c:v>
                </c:pt>
                <c:pt idx="202">
                  <c:v>Juni 2004</c:v>
                </c:pt>
                <c:pt idx="203">
                  <c:v>Mai 2004</c:v>
                </c:pt>
                <c:pt idx="204">
                  <c:v>April 2004</c:v>
                </c:pt>
                <c:pt idx="205">
                  <c:v>März 2004</c:v>
                </c:pt>
                <c:pt idx="206">
                  <c:v>Februar 2004</c:v>
                </c:pt>
                <c:pt idx="207">
                  <c:v>Januar 2004</c:v>
                </c:pt>
                <c:pt idx="208">
                  <c:v>Dezember 2003</c:v>
                </c:pt>
                <c:pt idx="209">
                  <c:v>November 2003</c:v>
                </c:pt>
                <c:pt idx="210">
                  <c:v>Oktober 2003</c:v>
                </c:pt>
                <c:pt idx="211">
                  <c:v>September 2003</c:v>
                </c:pt>
                <c:pt idx="212">
                  <c:v>August 2003</c:v>
                </c:pt>
                <c:pt idx="213">
                  <c:v>Juli 2003</c:v>
                </c:pt>
                <c:pt idx="214">
                  <c:v>Juni 2003</c:v>
                </c:pt>
                <c:pt idx="215">
                  <c:v>Mai 2003</c:v>
                </c:pt>
                <c:pt idx="216">
                  <c:v>April 2003</c:v>
                </c:pt>
                <c:pt idx="217">
                  <c:v>März 2003</c:v>
                </c:pt>
                <c:pt idx="218">
                  <c:v>Februar 2003</c:v>
                </c:pt>
                <c:pt idx="219">
                  <c:v>Januar 2003</c:v>
                </c:pt>
                <c:pt idx="220">
                  <c:v>Dezember 2002</c:v>
                </c:pt>
                <c:pt idx="221">
                  <c:v>November 2002</c:v>
                </c:pt>
                <c:pt idx="222">
                  <c:v>Oktober 2002</c:v>
                </c:pt>
                <c:pt idx="223">
                  <c:v>September 2002</c:v>
                </c:pt>
                <c:pt idx="224">
                  <c:v>August 2002</c:v>
                </c:pt>
                <c:pt idx="225">
                  <c:v>Juli 2002</c:v>
                </c:pt>
                <c:pt idx="226">
                  <c:v>Juni 2002</c:v>
                </c:pt>
                <c:pt idx="227">
                  <c:v>Mai 2002</c:v>
                </c:pt>
                <c:pt idx="228">
                  <c:v>April 2002</c:v>
                </c:pt>
                <c:pt idx="229">
                  <c:v>März 2002</c:v>
                </c:pt>
                <c:pt idx="230">
                  <c:v>Februar 2002</c:v>
                </c:pt>
                <c:pt idx="231">
                  <c:v>Januar 2002</c:v>
                </c:pt>
                <c:pt idx="232">
                  <c:v>Dezember 2001</c:v>
                </c:pt>
                <c:pt idx="233">
                  <c:v>November 2001</c:v>
                </c:pt>
                <c:pt idx="234">
                  <c:v>Oktober 2001</c:v>
                </c:pt>
                <c:pt idx="235">
                  <c:v>September 2001</c:v>
                </c:pt>
                <c:pt idx="236">
                  <c:v>August 2001</c:v>
                </c:pt>
                <c:pt idx="237">
                  <c:v>Juli 2001</c:v>
                </c:pt>
                <c:pt idx="238">
                  <c:v>Juni 2001</c:v>
                </c:pt>
                <c:pt idx="239">
                  <c:v>Mai 2001</c:v>
                </c:pt>
                <c:pt idx="240">
                  <c:v>April 2001</c:v>
                </c:pt>
                <c:pt idx="241">
                  <c:v>März 2001</c:v>
                </c:pt>
                <c:pt idx="242">
                  <c:v>Februar 2001</c:v>
                </c:pt>
                <c:pt idx="243">
                  <c:v>Januar 2001</c:v>
                </c:pt>
                <c:pt idx="244">
                  <c:v>Dezember 2000</c:v>
                </c:pt>
                <c:pt idx="245">
                  <c:v>November 2000</c:v>
                </c:pt>
                <c:pt idx="246">
                  <c:v>Oktober 2000</c:v>
                </c:pt>
                <c:pt idx="247">
                  <c:v>September 2000</c:v>
                </c:pt>
                <c:pt idx="248">
                  <c:v>August 2000</c:v>
                </c:pt>
                <c:pt idx="249">
                  <c:v>Juli 2000</c:v>
                </c:pt>
                <c:pt idx="250">
                  <c:v>Juni 2000</c:v>
                </c:pt>
                <c:pt idx="251">
                  <c:v>Mai 2000</c:v>
                </c:pt>
                <c:pt idx="252">
                  <c:v>April 2000</c:v>
                </c:pt>
                <c:pt idx="253">
                  <c:v>März 2000</c:v>
                </c:pt>
                <c:pt idx="254">
                  <c:v>Februar 2000</c:v>
                </c:pt>
                <c:pt idx="255">
                  <c:v>Januar 2000</c:v>
                </c:pt>
                <c:pt idx="256">
                  <c:v>Dezember 1999</c:v>
                </c:pt>
                <c:pt idx="257">
                  <c:v>November 1999</c:v>
                </c:pt>
                <c:pt idx="258">
                  <c:v>Oktober 1999</c:v>
                </c:pt>
                <c:pt idx="259">
                  <c:v>September 1999</c:v>
                </c:pt>
                <c:pt idx="260">
                  <c:v>August 1999</c:v>
                </c:pt>
                <c:pt idx="261">
                  <c:v>Juli 1999</c:v>
                </c:pt>
                <c:pt idx="262">
                  <c:v>Juni 1999</c:v>
                </c:pt>
                <c:pt idx="263">
                  <c:v>Mai 1999</c:v>
                </c:pt>
                <c:pt idx="264">
                  <c:v>April 1999</c:v>
                </c:pt>
                <c:pt idx="265">
                  <c:v>März 1999</c:v>
                </c:pt>
                <c:pt idx="266">
                  <c:v>Februar 1999</c:v>
                </c:pt>
                <c:pt idx="267">
                  <c:v>Januar 1999</c:v>
                </c:pt>
                <c:pt idx="268">
                  <c:v>Dezember 1998</c:v>
                </c:pt>
                <c:pt idx="269">
                  <c:v>November 1998</c:v>
                </c:pt>
                <c:pt idx="270">
                  <c:v>Oktober 1998</c:v>
                </c:pt>
                <c:pt idx="271">
                  <c:v>September 1998</c:v>
                </c:pt>
                <c:pt idx="272">
                  <c:v>August 1998</c:v>
                </c:pt>
                <c:pt idx="273">
                  <c:v>Juli 1998</c:v>
                </c:pt>
                <c:pt idx="274">
                  <c:v>Juni 1998</c:v>
                </c:pt>
                <c:pt idx="275">
                  <c:v>Mai 1998</c:v>
                </c:pt>
                <c:pt idx="276">
                  <c:v>April 1998</c:v>
                </c:pt>
                <c:pt idx="277">
                  <c:v>März 1998</c:v>
                </c:pt>
                <c:pt idx="278">
                  <c:v>Februar 1998</c:v>
                </c:pt>
                <c:pt idx="279">
                  <c:v>Januar 1998</c:v>
                </c:pt>
                <c:pt idx="280">
                  <c:v>Dezember 1997</c:v>
                </c:pt>
                <c:pt idx="281">
                  <c:v>November 1997</c:v>
                </c:pt>
                <c:pt idx="282">
                  <c:v>Oktober 1997</c:v>
                </c:pt>
                <c:pt idx="283">
                  <c:v>September 1997</c:v>
                </c:pt>
                <c:pt idx="284">
                  <c:v>August 1997</c:v>
                </c:pt>
                <c:pt idx="285">
                  <c:v>Juli 1997</c:v>
                </c:pt>
                <c:pt idx="286">
                  <c:v>Juni 1997</c:v>
                </c:pt>
                <c:pt idx="287">
                  <c:v>Mai 1997</c:v>
                </c:pt>
                <c:pt idx="288">
                  <c:v>April 1997</c:v>
                </c:pt>
                <c:pt idx="289">
                  <c:v>März 1997</c:v>
                </c:pt>
                <c:pt idx="290">
                  <c:v>Februar 1997</c:v>
                </c:pt>
                <c:pt idx="291">
                  <c:v>Januar 1997</c:v>
                </c:pt>
                <c:pt idx="292">
                  <c:v>Dezember 1996</c:v>
                </c:pt>
                <c:pt idx="293">
                  <c:v>November 1996</c:v>
                </c:pt>
                <c:pt idx="294">
                  <c:v>Oktober 1996</c:v>
                </c:pt>
                <c:pt idx="295">
                  <c:v>September 1996</c:v>
                </c:pt>
                <c:pt idx="296">
                  <c:v>August 1996</c:v>
                </c:pt>
                <c:pt idx="297">
                  <c:v>Juli 1996</c:v>
                </c:pt>
                <c:pt idx="298">
                  <c:v>Juni 1996</c:v>
                </c:pt>
                <c:pt idx="299">
                  <c:v>Mai 1996</c:v>
                </c:pt>
                <c:pt idx="300">
                  <c:v>April 1996</c:v>
                </c:pt>
                <c:pt idx="301">
                  <c:v>März 1996</c:v>
                </c:pt>
                <c:pt idx="302">
                  <c:v>Februar 1996</c:v>
                </c:pt>
                <c:pt idx="303">
                  <c:v>Januar 1996</c:v>
                </c:pt>
                <c:pt idx="304">
                  <c:v>Dezember 1995</c:v>
                </c:pt>
                <c:pt idx="305">
                  <c:v>November 1995</c:v>
                </c:pt>
                <c:pt idx="306">
                  <c:v>Oktober 1995</c:v>
                </c:pt>
                <c:pt idx="307">
                  <c:v>September 1995</c:v>
                </c:pt>
                <c:pt idx="308">
                  <c:v>August 1995</c:v>
                </c:pt>
                <c:pt idx="309">
                  <c:v>Juli 1995</c:v>
                </c:pt>
                <c:pt idx="310">
                  <c:v>Juni 1995</c:v>
                </c:pt>
                <c:pt idx="311">
                  <c:v>Mai 1995</c:v>
                </c:pt>
                <c:pt idx="312">
                  <c:v>April 1995</c:v>
                </c:pt>
                <c:pt idx="313">
                  <c:v>März 1995</c:v>
                </c:pt>
                <c:pt idx="314">
                  <c:v>Februar 1995</c:v>
                </c:pt>
                <c:pt idx="315">
                  <c:v>Januar 1995</c:v>
                </c:pt>
                <c:pt idx="316">
                  <c:v>Dezember 1994</c:v>
                </c:pt>
                <c:pt idx="317">
                  <c:v>November 1994</c:v>
                </c:pt>
                <c:pt idx="318">
                  <c:v>Oktober 1994</c:v>
                </c:pt>
                <c:pt idx="319">
                  <c:v>September 1994</c:v>
                </c:pt>
                <c:pt idx="320">
                  <c:v>August 1994</c:v>
                </c:pt>
                <c:pt idx="321">
                  <c:v>Juli 1994</c:v>
                </c:pt>
                <c:pt idx="322">
                  <c:v>Juni 1994</c:v>
                </c:pt>
                <c:pt idx="323">
                  <c:v>Mai 1994</c:v>
                </c:pt>
                <c:pt idx="324">
                  <c:v>April 1994</c:v>
                </c:pt>
                <c:pt idx="325">
                  <c:v>März 1994</c:v>
                </c:pt>
                <c:pt idx="326">
                  <c:v>Februar 1994</c:v>
                </c:pt>
                <c:pt idx="327">
                  <c:v>Januar 1994</c:v>
                </c:pt>
                <c:pt idx="328">
                  <c:v>Dezember 1993</c:v>
                </c:pt>
                <c:pt idx="329">
                  <c:v>November 1993</c:v>
                </c:pt>
                <c:pt idx="330">
                  <c:v>Oktober 1993</c:v>
                </c:pt>
                <c:pt idx="331">
                  <c:v>September 1993</c:v>
                </c:pt>
                <c:pt idx="332">
                  <c:v>August 1993</c:v>
                </c:pt>
                <c:pt idx="333">
                  <c:v>Juli 1993</c:v>
                </c:pt>
                <c:pt idx="334">
                  <c:v>Juni 1993</c:v>
                </c:pt>
                <c:pt idx="335">
                  <c:v>Mai 1993</c:v>
                </c:pt>
                <c:pt idx="336">
                  <c:v>April 1993</c:v>
                </c:pt>
                <c:pt idx="337">
                  <c:v>März 1993</c:v>
                </c:pt>
                <c:pt idx="338">
                  <c:v>Februar 1993</c:v>
                </c:pt>
                <c:pt idx="339">
                  <c:v>Januar 1993</c:v>
                </c:pt>
                <c:pt idx="340">
                  <c:v>Dezember 1992</c:v>
                </c:pt>
                <c:pt idx="341">
                  <c:v>November 1992</c:v>
                </c:pt>
                <c:pt idx="342">
                  <c:v>Oktober 1992</c:v>
                </c:pt>
                <c:pt idx="343">
                  <c:v>September 1992</c:v>
                </c:pt>
                <c:pt idx="344">
                  <c:v>August 1992</c:v>
                </c:pt>
                <c:pt idx="345">
                  <c:v>Juli 1992</c:v>
                </c:pt>
                <c:pt idx="346">
                  <c:v>Juni 1992</c:v>
                </c:pt>
                <c:pt idx="347">
                  <c:v>Mai 1992</c:v>
                </c:pt>
                <c:pt idx="348">
                  <c:v>April 1992</c:v>
                </c:pt>
                <c:pt idx="349">
                  <c:v>März 1992</c:v>
                </c:pt>
                <c:pt idx="350">
                  <c:v>Februar 1992</c:v>
                </c:pt>
                <c:pt idx="351">
                  <c:v>Januar 1992</c:v>
                </c:pt>
              </c:strCache>
            </c:strRef>
          </c:cat>
          <c:val>
            <c:numRef>
              <c:f>[0]!Grafik1Datenauswahl</c:f>
              <c:numCache>
                <c:formatCode>General</c:formatCode>
                <c:ptCount val="352"/>
                <c:pt idx="0">
                  <c:v>2583330</c:v>
                </c:pt>
                <c:pt idx="1">
                  <c:v>3015863</c:v>
                </c:pt>
                <c:pt idx="2">
                  <c:v>3766158</c:v>
                </c:pt>
                <c:pt idx="3">
                  <c:v>3637911</c:v>
                </c:pt>
                <c:pt idx="4">
                  <c:v>2856187</c:v>
                </c:pt>
                <c:pt idx="5">
                  <c:v>2405048</c:v>
                </c:pt>
                <c:pt idx="6">
                  <c:v>2037069</c:v>
                </c:pt>
                <c:pt idx="7">
                  <c:v>2244063</c:v>
                </c:pt>
                <c:pt idx="8">
                  <c:v>2550769</c:v>
                </c:pt>
                <c:pt idx="9">
                  <c:v>3318830</c:v>
                </c:pt>
                <c:pt idx="10">
                  <c:v>4464298</c:v>
                </c:pt>
                <c:pt idx="11">
                  <c:v>5726322</c:v>
                </c:pt>
                <c:pt idx="12">
                  <c:v>6006764</c:v>
                </c:pt>
                <c:pt idx="13">
                  <c:v>2834309</c:v>
                </c:pt>
                <c:pt idx="14">
                  <c:v>439353</c:v>
                </c:pt>
                <c:pt idx="15">
                  <c:v>382423</c:v>
                </c:pt>
                <c:pt idx="16">
                  <c:v>247350</c:v>
                </c:pt>
                <c:pt idx="17">
                  <c:v>123988</c:v>
                </c:pt>
                <c:pt idx="18">
                  <c:v>110513</c:v>
                </c:pt>
                <c:pt idx="19">
                  <c:v>83529</c:v>
                </c:pt>
                <c:pt idx="20">
                  <c:v>59678</c:v>
                </c:pt>
                <c:pt idx="21">
                  <c:v>55498</c:v>
                </c:pt>
                <c:pt idx="22">
                  <c:v>50988</c:v>
                </c:pt>
                <c:pt idx="23">
                  <c:v>53313</c:v>
                </c:pt>
                <c:pt idx="24">
                  <c:v>48739</c:v>
                </c:pt>
                <c:pt idx="25">
                  <c:v>245796</c:v>
                </c:pt>
                <c:pt idx="26">
                  <c:v>309540</c:v>
                </c:pt>
                <c:pt idx="27">
                  <c:v>354379</c:v>
                </c:pt>
                <c:pt idx="28">
                  <c:v>165992</c:v>
                </c:pt>
                <c:pt idx="29">
                  <c:v>51270</c:v>
                </c:pt>
                <c:pt idx="30">
                  <c:v>45654</c:v>
                </c:pt>
                <c:pt idx="31">
                  <c:v>42340</c:v>
                </c:pt>
                <c:pt idx="32">
                  <c:v>41019</c:v>
                </c:pt>
                <c:pt idx="33">
                  <c:v>22355</c:v>
                </c:pt>
                <c:pt idx="34">
                  <c:v>25225</c:v>
                </c:pt>
                <c:pt idx="35">
                  <c:v>20880</c:v>
                </c:pt>
                <c:pt idx="36">
                  <c:v>23236</c:v>
                </c:pt>
                <c:pt idx="37">
                  <c:v>327177</c:v>
                </c:pt>
                <c:pt idx="38">
                  <c:v>359311</c:v>
                </c:pt>
                <c:pt idx="39">
                  <c:v>287452</c:v>
                </c:pt>
                <c:pt idx="40">
                  <c:v>193600</c:v>
                </c:pt>
                <c:pt idx="41">
                  <c:v>26391</c:v>
                </c:pt>
                <c:pt idx="42">
                  <c:v>26843</c:v>
                </c:pt>
                <c:pt idx="43">
                  <c:v>27662</c:v>
                </c:pt>
                <c:pt idx="44">
                  <c:v>28057</c:v>
                </c:pt>
                <c:pt idx="45">
                  <c:v>29550</c:v>
                </c:pt>
                <c:pt idx="46">
                  <c:v>33304</c:v>
                </c:pt>
                <c:pt idx="47">
                  <c:v>36262</c:v>
                </c:pt>
                <c:pt idx="48">
                  <c:v>39227</c:v>
                </c:pt>
                <c:pt idx="49">
                  <c:v>216101</c:v>
                </c:pt>
                <c:pt idx="50">
                  <c:v>335227</c:v>
                </c:pt>
                <c:pt idx="51">
                  <c:v>370405</c:v>
                </c:pt>
                <c:pt idx="52">
                  <c:v>178230</c:v>
                </c:pt>
                <c:pt idx="53">
                  <c:v>51865</c:v>
                </c:pt>
                <c:pt idx="54">
                  <c:v>50354</c:v>
                </c:pt>
                <c:pt idx="55">
                  <c:v>46407</c:v>
                </c:pt>
                <c:pt idx="56">
                  <c:v>49723</c:v>
                </c:pt>
                <c:pt idx="57">
                  <c:v>42549</c:v>
                </c:pt>
                <c:pt idx="58">
                  <c:v>53933</c:v>
                </c:pt>
                <c:pt idx="59">
                  <c:v>56664</c:v>
                </c:pt>
                <c:pt idx="60">
                  <c:v>66726</c:v>
                </c:pt>
                <c:pt idx="61">
                  <c:v>251670</c:v>
                </c:pt>
                <c:pt idx="62">
                  <c:v>342967</c:v>
                </c:pt>
                <c:pt idx="63">
                  <c:v>342648</c:v>
                </c:pt>
                <c:pt idx="64">
                  <c:v>177060</c:v>
                </c:pt>
                <c:pt idx="65">
                  <c:v>65634</c:v>
                </c:pt>
                <c:pt idx="66">
                  <c:v>60536</c:v>
                </c:pt>
                <c:pt idx="67">
                  <c:v>51484</c:v>
                </c:pt>
                <c:pt idx="68">
                  <c:v>39833</c:v>
                </c:pt>
                <c:pt idx="69">
                  <c:v>48825</c:v>
                </c:pt>
                <c:pt idx="70">
                  <c:v>58710</c:v>
                </c:pt>
                <c:pt idx="71">
                  <c:v>57367</c:v>
                </c:pt>
                <c:pt idx="72">
                  <c:v>66744</c:v>
                </c:pt>
                <c:pt idx="73">
                  <c:v>251213</c:v>
                </c:pt>
                <c:pt idx="74">
                  <c:v>351530</c:v>
                </c:pt>
                <c:pt idx="75">
                  <c:v>326560</c:v>
                </c:pt>
                <c:pt idx="76">
                  <c:v>204062</c:v>
                </c:pt>
                <c:pt idx="77">
                  <c:v>63391</c:v>
                </c:pt>
                <c:pt idx="78">
                  <c:v>61119</c:v>
                </c:pt>
                <c:pt idx="79">
                  <c:v>50648</c:v>
                </c:pt>
                <c:pt idx="80">
                  <c:v>44366</c:v>
                </c:pt>
                <c:pt idx="81">
                  <c:v>53731</c:v>
                </c:pt>
                <c:pt idx="82">
                  <c:v>66211</c:v>
                </c:pt>
                <c:pt idx="83">
                  <c:v>72090</c:v>
                </c:pt>
                <c:pt idx="84">
                  <c:v>77190</c:v>
                </c:pt>
                <c:pt idx="85">
                  <c:v>202319</c:v>
                </c:pt>
                <c:pt idx="86">
                  <c:v>354593</c:v>
                </c:pt>
                <c:pt idx="87">
                  <c:v>353525</c:v>
                </c:pt>
                <c:pt idx="88">
                  <c:v>205840</c:v>
                </c:pt>
                <c:pt idx="89">
                  <c:v>80161</c:v>
                </c:pt>
                <c:pt idx="90">
                  <c:v>82594</c:v>
                </c:pt>
                <c:pt idx="91">
                  <c:v>69565</c:v>
                </c:pt>
                <c:pt idx="92">
                  <c:v>60167</c:v>
                </c:pt>
                <c:pt idx="93">
                  <c:v>81001</c:v>
                </c:pt>
                <c:pt idx="94">
                  <c:v>98672</c:v>
                </c:pt>
                <c:pt idx="95">
                  <c:v>86447</c:v>
                </c:pt>
                <c:pt idx="96">
                  <c:v>113342</c:v>
                </c:pt>
                <c:pt idx="97">
                  <c:v>430116</c:v>
                </c:pt>
                <c:pt idx="98">
                  <c:v>495354</c:v>
                </c:pt>
                <c:pt idx="99">
                  <c:v>486880</c:v>
                </c:pt>
                <c:pt idx="100">
                  <c:v>358556</c:v>
                </c:pt>
                <c:pt idx="101">
                  <c:v>97845</c:v>
                </c:pt>
                <c:pt idx="102">
                  <c:v>84662</c:v>
                </c:pt>
                <c:pt idx="103">
                  <c:v>65796</c:v>
                </c:pt>
                <c:pt idx="104">
                  <c:v>47141</c:v>
                </c:pt>
                <c:pt idx="105">
                  <c:v>53995</c:v>
                </c:pt>
                <c:pt idx="106">
                  <c:v>70529</c:v>
                </c:pt>
                <c:pt idx="107">
                  <c:v>77077</c:v>
                </c:pt>
                <c:pt idx="108">
                  <c:v>82537</c:v>
                </c:pt>
                <c:pt idx="109">
                  <c:v>220720</c:v>
                </c:pt>
                <c:pt idx="110">
                  <c:v>490926</c:v>
                </c:pt>
                <c:pt idx="111">
                  <c:v>396562</c:v>
                </c:pt>
                <c:pt idx="112">
                  <c:v>263556</c:v>
                </c:pt>
                <c:pt idx="113">
                  <c:v>85124</c:v>
                </c:pt>
                <c:pt idx="114">
                  <c:v>80590</c:v>
                </c:pt>
                <c:pt idx="115">
                  <c:v>75963</c:v>
                </c:pt>
                <c:pt idx="116">
                  <c:v>71281</c:v>
                </c:pt>
                <c:pt idx="117">
                  <c:v>80830</c:v>
                </c:pt>
                <c:pt idx="118">
                  <c:v>109754</c:v>
                </c:pt>
                <c:pt idx="119">
                  <c:v>121548</c:v>
                </c:pt>
                <c:pt idx="120">
                  <c:v>133166</c:v>
                </c:pt>
                <c:pt idx="121">
                  <c:v>245789</c:v>
                </c:pt>
                <c:pt idx="122">
                  <c:v>305416</c:v>
                </c:pt>
                <c:pt idx="123">
                  <c:v>321561</c:v>
                </c:pt>
                <c:pt idx="124">
                  <c:v>279174</c:v>
                </c:pt>
                <c:pt idx="125">
                  <c:v>215033</c:v>
                </c:pt>
                <c:pt idx="126">
                  <c:v>231299</c:v>
                </c:pt>
                <c:pt idx="127">
                  <c:v>237342</c:v>
                </c:pt>
                <c:pt idx="128">
                  <c:v>243736</c:v>
                </c:pt>
                <c:pt idx="129">
                  <c:v>313087</c:v>
                </c:pt>
                <c:pt idx="130">
                  <c:v>419515</c:v>
                </c:pt>
                <c:pt idx="131">
                  <c:v>498934</c:v>
                </c:pt>
                <c:pt idx="132">
                  <c:v>632008</c:v>
                </c:pt>
                <c:pt idx="133">
                  <c:v>874289</c:v>
                </c:pt>
                <c:pt idx="134">
                  <c:v>1030822</c:v>
                </c:pt>
                <c:pt idx="135">
                  <c:v>1056942</c:v>
                </c:pt>
                <c:pt idx="136">
                  <c:v>928813</c:v>
                </c:pt>
                <c:pt idx="137">
                  <c:v>981778</c:v>
                </c:pt>
                <c:pt idx="138">
                  <c:v>1109091</c:v>
                </c:pt>
                <c:pt idx="139">
                  <c:v>1104061</c:v>
                </c:pt>
                <c:pt idx="140">
                  <c:v>1054846</c:v>
                </c:pt>
                <c:pt idx="141">
                  <c:v>1247843</c:v>
                </c:pt>
                <c:pt idx="142">
                  <c:v>1393655</c:v>
                </c:pt>
                <c:pt idx="143">
                  <c:v>1468809</c:v>
                </c:pt>
                <c:pt idx="144">
                  <c:v>1446408</c:v>
                </c:pt>
                <c:pt idx="145">
                  <c:v>1324877</c:v>
                </c:pt>
                <c:pt idx="146">
                  <c:v>1079068</c:v>
                </c:pt>
                <c:pt idx="147">
                  <c:v>593597</c:v>
                </c:pt>
                <c:pt idx="148">
                  <c:v>270472</c:v>
                </c:pt>
                <c:pt idx="149">
                  <c:v>130133</c:v>
                </c:pt>
                <c:pt idx="150">
                  <c:v>70983</c:v>
                </c:pt>
                <c:pt idx="151">
                  <c:v>49965</c:v>
                </c:pt>
                <c:pt idx="152">
                  <c:v>39416</c:v>
                </c:pt>
                <c:pt idx="153">
                  <c:v>42694</c:v>
                </c:pt>
                <c:pt idx="154">
                  <c:v>50411</c:v>
                </c:pt>
                <c:pt idx="155">
                  <c:v>50973</c:v>
                </c:pt>
                <c:pt idx="156">
                  <c:v>59066</c:v>
                </c:pt>
                <c:pt idx="157">
                  <c:v>155523</c:v>
                </c:pt>
                <c:pt idx="158">
                  <c:v>161090</c:v>
                </c:pt>
                <c:pt idx="159">
                  <c:v>137759</c:v>
                </c:pt>
                <c:pt idx="160">
                  <c:v>77782</c:v>
                </c:pt>
                <c:pt idx="161">
                  <c:v>36660</c:v>
                </c:pt>
                <c:pt idx="162">
                  <c:v>35787</c:v>
                </c:pt>
                <c:pt idx="163">
                  <c:v>33658</c:v>
                </c:pt>
                <c:pt idx="164">
                  <c:v>32342</c:v>
                </c:pt>
                <c:pt idx="165">
                  <c:v>39345</c:v>
                </c:pt>
                <c:pt idx="166">
                  <c:v>46257</c:v>
                </c:pt>
                <c:pt idx="167">
                  <c:v>48308</c:v>
                </c:pt>
                <c:pt idx="168">
                  <c:v>51024</c:v>
                </c:pt>
                <c:pt idx="169">
                  <c:v>143945</c:v>
                </c:pt>
                <c:pt idx="170">
                  <c:v>148436</c:v>
                </c:pt>
                <c:pt idx="171">
                  <c:v>126257</c:v>
                </c:pt>
                <c:pt idx="172">
                  <c:v>63049</c:v>
                </c:pt>
                <c:pt idx="173">
                  <c:v>35519</c:v>
                </c:pt>
                <c:pt idx="174">
                  <c:v>38833</c:v>
                </c:pt>
                <c:pt idx="175">
                  <c:v>45979</c:v>
                </c:pt>
                <c:pt idx="176">
                  <c:v>47935</c:v>
                </c:pt>
                <c:pt idx="177">
                  <c:v>53932</c:v>
                </c:pt>
                <c:pt idx="178">
                  <c:v>61528</c:v>
                </c:pt>
                <c:pt idx="179">
                  <c:v>72048</c:v>
                </c:pt>
                <c:pt idx="180">
                  <c:v>83259</c:v>
                </c:pt>
                <c:pt idx="181">
                  <c:v>104829</c:v>
                </c:pt>
                <c:pt idx="182">
                  <c:v>100742</c:v>
                </c:pt>
                <c:pt idx="183">
                  <c:v>96113</c:v>
                </c:pt>
                <c:pt idx="184">
                  <c:v>83732</c:v>
                </c:pt>
                <c:pt idx="185">
                  <c:v>98021</c:v>
                </c:pt>
                <c:pt idx="186">
                  <c:v>102419</c:v>
                </c:pt>
                <c:pt idx="187">
                  <c:v>96188</c:v>
                </c:pt>
                <c:pt idx="188">
                  <c:v>89446</c:v>
                </c:pt>
                <c:pt idx="189">
                  <c:v>108564</c:v>
                </c:pt>
                <c:pt idx="190">
                  <c:v>136701</c:v>
                </c:pt>
                <c:pt idx="191">
                  <c:v>141953</c:v>
                </c:pt>
                <c:pt idx="192">
                  <c:v>158872</c:v>
                </c:pt>
                <c:pt idx="193">
                  <c:v>173776</c:v>
                </c:pt>
                <c:pt idx="194">
                  <c:v>167993</c:v>
                </c:pt>
                <c:pt idx="195">
                  <c:v>148399</c:v>
                </c:pt>
                <c:pt idx="196">
                  <c:v>132633</c:v>
                </c:pt>
                <c:pt idx="197">
                  <c:v>132573</c:v>
                </c:pt>
                <c:pt idx="198">
                  <c:v>125318</c:v>
                </c:pt>
                <c:pt idx="199">
                  <c:v>114751</c:v>
                </c:pt>
                <c:pt idx="200">
                  <c:v>107242</c:v>
                </c:pt>
                <c:pt idx="201">
                  <c:v>137693</c:v>
                </c:pt>
                <c:pt idx="202">
                  <c:v>162419</c:v>
                </c:pt>
                <c:pt idx="203">
                  <c:v>170901</c:v>
                </c:pt>
                <c:pt idx="204">
                  <c:v>176762</c:v>
                </c:pt>
                <c:pt idx="205">
                  <c:v>196610</c:v>
                </c:pt>
                <c:pt idx="206">
                  <c:v>186268</c:v>
                </c:pt>
                <c:pt idx="207">
                  <c:v>163951</c:v>
                </c:pt>
                <c:pt idx="208">
                  <c:v>149034</c:v>
                </c:pt>
                <c:pt idx="209">
                  <c:v>161774</c:v>
                </c:pt>
                <c:pt idx="210">
                  <c:v>163039</c:v>
                </c:pt>
                <c:pt idx="211">
                  <c:v>168830</c:v>
                </c:pt>
                <c:pt idx="212">
                  <c:v>149781</c:v>
                </c:pt>
                <c:pt idx="213">
                  <c:v>196443</c:v>
                </c:pt>
                <c:pt idx="214">
                  <c:v>221850</c:v>
                </c:pt>
                <c:pt idx="215">
                  <c:v>224507</c:v>
                </c:pt>
                <c:pt idx="216">
                  <c:v>242186</c:v>
                </c:pt>
                <c:pt idx="217">
                  <c:v>244340</c:v>
                </c:pt>
                <c:pt idx="218">
                  <c:v>227489</c:v>
                </c:pt>
                <c:pt idx="219">
                  <c:v>195182</c:v>
                </c:pt>
                <c:pt idx="220">
                  <c:v>164657</c:v>
                </c:pt>
                <c:pt idx="221">
                  <c:v>204872</c:v>
                </c:pt>
                <c:pt idx="222">
                  <c:v>213811</c:v>
                </c:pt>
                <c:pt idx="223">
                  <c:v>216489</c:v>
                </c:pt>
                <c:pt idx="224">
                  <c:v>144761</c:v>
                </c:pt>
                <c:pt idx="225">
                  <c:v>172784</c:v>
                </c:pt>
                <c:pt idx="226">
                  <c:v>202109</c:v>
                </c:pt>
                <c:pt idx="227">
                  <c:v>200673</c:v>
                </c:pt>
                <c:pt idx="228">
                  <c:v>245212</c:v>
                </c:pt>
                <c:pt idx="229">
                  <c:v>257669</c:v>
                </c:pt>
                <c:pt idx="230">
                  <c:v>246425</c:v>
                </c:pt>
                <c:pt idx="231">
                  <c:v>211743</c:v>
                </c:pt>
                <c:pt idx="232">
                  <c:v>175513</c:v>
                </c:pt>
                <c:pt idx="233">
                  <c:v>169224</c:v>
                </c:pt>
                <c:pt idx="234">
                  <c:v>139943</c:v>
                </c:pt>
                <c:pt idx="235">
                  <c:v>113806</c:v>
                </c:pt>
                <c:pt idx="236">
                  <c:v>92137</c:v>
                </c:pt>
                <c:pt idx="237">
                  <c:v>103052</c:v>
                </c:pt>
                <c:pt idx="238">
                  <c:v>108644</c:v>
                </c:pt>
                <c:pt idx="239">
                  <c:v>111032</c:v>
                </c:pt>
                <c:pt idx="240">
                  <c:v>118870</c:v>
                </c:pt>
                <c:pt idx="241">
                  <c:v>129517</c:v>
                </c:pt>
                <c:pt idx="242">
                  <c:v>121508</c:v>
                </c:pt>
                <c:pt idx="243">
                  <c:v>92062</c:v>
                </c:pt>
                <c:pt idx="244">
                  <c:v>69646</c:v>
                </c:pt>
                <c:pt idx="245">
                  <c:v>70364</c:v>
                </c:pt>
                <c:pt idx="246">
                  <c:v>65818</c:v>
                </c:pt>
                <c:pt idx="247">
                  <c:v>65692</c:v>
                </c:pt>
                <c:pt idx="248">
                  <c:v>62077</c:v>
                </c:pt>
                <c:pt idx="249">
                  <c:v>66320</c:v>
                </c:pt>
                <c:pt idx="250">
                  <c:v>81462</c:v>
                </c:pt>
                <c:pt idx="251">
                  <c:v>96596</c:v>
                </c:pt>
                <c:pt idx="252">
                  <c:v>106816</c:v>
                </c:pt>
                <c:pt idx="253">
                  <c:v>125779</c:v>
                </c:pt>
                <c:pt idx="254">
                  <c:v>121342</c:v>
                </c:pt>
                <c:pt idx="255">
                  <c:v>100710</c:v>
                </c:pt>
                <c:pt idx="256">
                  <c:v>85181</c:v>
                </c:pt>
                <c:pt idx="257">
                  <c:v>89707</c:v>
                </c:pt>
                <c:pt idx="258">
                  <c:v>89870</c:v>
                </c:pt>
                <c:pt idx="259">
                  <c:v>86265</c:v>
                </c:pt>
                <c:pt idx="260">
                  <c:v>88270</c:v>
                </c:pt>
                <c:pt idx="261">
                  <c:v>107041</c:v>
                </c:pt>
                <c:pt idx="262">
                  <c:v>130951</c:v>
                </c:pt>
                <c:pt idx="263">
                  <c:v>136824</c:v>
                </c:pt>
                <c:pt idx="264">
                  <c:v>136125</c:v>
                </c:pt>
                <c:pt idx="265">
                  <c:v>167056</c:v>
                </c:pt>
                <c:pt idx="266">
                  <c:v>161481</c:v>
                </c:pt>
                <c:pt idx="267">
                  <c:v>144989</c:v>
                </c:pt>
                <c:pt idx="268">
                  <c:v>107099</c:v>
                </c:pt>
                <c:pt idx="269">
                  <c:v>107738</c:v>
                </c:pt>
                <c:pt idx="270">
                  <c:v>89523</c:v>
                </c:pt>
                <c:pt idx="271">
                  <c:v>77077</c:v>
                </c:pt>
                <c:pt idx="272">
                  <c:v>64864</c:v>
                </c:pt>
                <c:pt idx="273">
                  <c:v>83454</c:v>
                </c:pt>
                <c:pt idx="274">
                  <c:v>102482</c:v>
                </c:pt>
                <c:pt idx="275">
                  <c:v>119201</c:v>
                </c:pt>
                <c:pt idx="276">
                  <c:v>143432</c:v>
                </c:pt>
                <c:pt idx="277">
                  <c:v>169821</c:v>
                </c:pt>
                <c:pt idx="278">
                  <c:v>171896</c:v>
                </c:pt>
                <c:pt idx="279">
                  <c:v>145868</c:v>
                </c:pt>
                <c:pt idx="280">
                  <c:v>119696</c:v>
                </c:pt>
                <c:pt idx="281">
                  <c:v>125257</c:v>
                </c:pt>
                <c:pt idx="282">
                  <c:v>117598</c:v>
                </c:pt>
                <c:pt idx="283">
                  <c:v>110678</c:v>
                </c:pt>
                <c:pt idx="284">
                  <c:v>94941</c:v>
                </c:pt>
                <c:pt idx="285">
                  <c:v>128318</c:v>
                </c:pt>
                <c:pt idx="286">
                  <c:v>167668</c:v>
                </c:pt>
                <c:pt idx="287">
                  <c:v>183339</c:v>
                </c:pt>
                <c:pt idx="288">
                  <c:v>238796</c:v>
                </c:pt>
                <c:pt idx="289">
                  <c:v>285933</c:v>
                </c:pt>
                <c:pt idx="290">
                  <c:v>329380</c:v>
                </c:pt>
                <c:pt idx="291">
                  <c:v>292631</c:v>
                </c:pt>
                <c:pt idx="292">
                  <c:v>204760</c:v>
                </c:pt>
                <c:pt idx="293">
                  <c:v>215504</c:v>
                </c:pt>
                <c:pt idx="294">
                  <c:v>231319</c:v>
                </c:pt>
                <c:pt idx="295">
                  <c:v>201186</c:v>
                </c:pt>
                <c:pt idx="296">
                  <c:v>163975</c:v>
                </c:pt>
                <c:pt idx="297">
                  <c:v>225123</c:v>
                </c:pt>
                <c:pt idx="298">
                  <c:v>275394</c:v>
                </c:pt>
                <c:pt idx="299">
                  <c:v>302556</c:v>
                </c:pt>
                <c:pt idx="300">
                  <c:v>390407</c:v>
                </c:pt>
                <c:pt idx="301">
                  <c:v>419961</c:v>
                </c:pt>
                <c:pt idx="302">
                  <c:v>403399</c:v>
                </c:pt>
                <c:pt idx="303">
                  <c:v>293949</c:v>
                </c:pt>
                <c:pt idx="304">
                  <c:v>230885</c:v>
                </c:pt>
                <c:pt idx="305">
                  <c:v>210957</c:v>
                </c:pt>
                <c:pt idx="306">
                  <c:v>179446</c:v>
                </c:pt>
                <c:pt idx="307">
                  <c:v>159258</c:v>
                </c:pt>
                <c:pt idx="308">
                  <c:v>118191</c:v>
                </c:pt>
                <c:pt idx="309">
                  <c:v>141226</c:v>
                </c:pt>
                <c:pt idx="310">
                  <c:v>193385</c:v>
                </c:pt>
                <c:pt idx="311">
                  <c:v>216109</c:v>
                </c:pt>
                <c:pt idx="312">
                  <c:v>229354</c:v>
                </c:pt>
                <c:pt idx="313">
                  <c:v>249960</c:v>
                </c:pt>
                <c:pt idx="314">
                  <c:v>245323</c:v>
                </c:pt>
                <c:pt idx="315">
                  <c:v>208868</c:v>
                </c:pt>
                <c:pt idx="316">
                  <c:v>175544</c:v>
                </c:pt>
                <c:pt idx="317">
                  <c:v>214978</c:v>
                </c:pt>
                <c:pt idx="318">
                  <c:v>220041</c:v>
                </c:pt>
                <c:pt idx="319">
                  <c:v>220546</c:v>
                </c:pt>
                <c:pt idx="320">
                  <c:v>196349</c:v>
                </c:pt>
                <c:pt idx="321">
                  <c:v>240661</c:v>
                </c:pt>
                <c:pt idx="322">
                  <c:v>373872</c:v>
                </c:pt>
                <c:pt idx="323">
                  <c:v>443924</c:v>
                </c:pt>
                <c:pt idx="324">
                  <c:v>492749</c:v>
                </c:pt>
                <c:pt idx="325">
                  <c:v>602556</c:v>
                </c:pt>
                <c:pt idx="326">
                  <c:v>652960</c:v>
                </c:pt>
                <c:pt idx="327">
                  <c:v>633274</c:v>
                </c:pt>
                <c:pt idx="328">
                  <c:v>681641</c:v>
                </c:pt>
                <c:pt idx="329">
                  <c:v>768322</c:v>
                </c:pt>
                <c:pt idx="330">
                  <c:v>794790</c:v>
                </c:pt>
                <c:pt idx="331">
                  <c:v>733773</c:v>
                </c:pt>
                <c:pt idx="332">
                  <c:v>540898</c:v>
                </c:pt>
                <c:pt idx="333">
                  <c:v>680381</c:v>
                </c:pt>
                <c:pt idx="334">
                  <c:v>1097792</c:v>
                </c:pt>
                <c:pt idx="335">
                  <c:v>1153717</c:v>
                </c:pt>
                <c:pt idx="336">
                  <c:v>1273668</c:v>
                </c:pt>
                <c:pt idx="337">
                  <c:v>1307500</c:v>
                </c:pt>
                <c:pt idx="338">
                  <c:v>1276586</c:v>
                </c:pt>
                <c:pt idx="339">
                  <c:v>1071286</c:v>
                </c:pt>
                <c:pt idx="340">
                  <c:v>883014</c:v>
                </c:pt>
                <c:pt idx="341">
                  <c:v>714416</c:v>
                </c:pt>
                <c:pt idx="342">
                  <c:v>566642</c:v>
                </c:pt>
                <c:pt idx="343">
                  <c:v>455949</c:v>
                </c:pt>
                <c:pt idx="344">
                  <c:v>415081</c:v>
                </c:pt>
                <c:pt idx="345">
                  <c:v>496272</c:v>
                </c:pt>
                <c:pt idx="346">
                  <c:v>646339</c:v>
                </c:pt>
                <c:pt idx="347">
                  <c:v>682550</c:v>
                </c:pt>
                <c:pt idx="348">
                  <c:v>713441</c:v>
                </c:pt>
                <c:pt idx="349">
                  <c:v>759961</c:v>
                </c:pt>
                <c:pt idx="350">
                  <c:v>767561</c:v>
                </c:pt>
                <c:pt idx="351">
                  <c:v>734967</c:v>
                </c:pt>
              </c:numCache>
            </c:numRef>
          </c:val>
          <c:smooth val="0"/>
          <c:extLst>
            <c:ext xmlns:c16="http://schemas.microsoft.com/office/drawing/2014/chart" uri="{C3380CC4-5D6E-409C-BE32-E72D297353CC}">
              <c16:uniqueId val="{00000000-AAEB-402C-987B-2982B11D07CC}"/>
            </c:ext>
          </c:extLst>
        </c:ser>
        <c:ser>
          <c:idx val="1"/>
          <c:order val="1"/>
          <c:tx>
            <c:strRef>
              <c:f>Daten1!$A$57</c:f>
              <c:strCache>
                <c:ptCount val="1"/>
                <c:pt idx="0">
                  <c:v>Beschäftigungsäquivalent   -   Absolute-Werte</c:v>
                </c:pt>
              </c:strCache>
            </c:strRef>
          </c:tx>
          <c:spPr>
            <a:ln w="19050">
              <a:solidFill>
                <a:schemeClr val="tx2">
                  <a:lumMod val="40000"/>
                  <a:lumOff val="60000"/>
                </a:schemeClr>
              </a:solidFill>
            </a:ln>
          </c:spPr>
          <c:marker>
            <c:symbol val="none"/>
          </c:marker>
          <c:cat>
            <c:strRef>
              <c:f>[0]!Grafik1Monatsauswahl</c:f>
              <c:strCache>
                <c:ptCount val="352"/>
                <c:pt idx="0">
                  <c:v>April 2021</c:v>
                </c:pt>
                <c:pt idx="1">
                  <c:v>März 2021</c:v>
                </c:pt>
                <c:pt idx="2">
                  <c:v>Februar 2021</c:v>
                </c:pt>
                <c:pt idx="3">
                  <c:v>Januar 2021</c:v>
                </c:pt>
                <c:pt idx="4">
                  <c:v>Dezember 2020</c:v>
                </c:pt>
                <c:pt idx="5">
                  <c:v>November 2020</c:v>
                </c:pt>
                <c:pt idx="6">
                  <c:v>Oktober 2020</c:v>
                </c:pt>
                <c:pt idx="7">
                  <c:v>September 2020</c:v>
                </c:pt>
                <c:pt idx="8">
                  <c:v>August 2020</c:v>
                </c:pt>
                <c:pt idx="9">
                  <c:v>Juli 2020</c:v>
                </c:pt>
                <c:pt idx="10">
                  <c:v>Juni 2020</c:v>
                </c:pt>
                <c:pt idx="11">
                  <c:v>Mai 2020</c:v>
                </c:pt>
                <c:pt idx="12">
                  <c:v>April 2020</c:v>
                </c:pt>
                <c:pt idx="13">
                  <c:v>März 2020</c:v>
                </c:pt>
                <c:pt idx="14">
                  <c:v>Februar 2020</c:v>
                </c:pt>
                <c:pt idx="15">
                  <c:v>Januar 2020</c:v>
                </c:pt>
                <c:pt idx="16">
                  <c:v>Dezember 2019</c:v>
                </c:pt>
                <c:pt idx="17">
                  <c:v>November 2019</c:v>
                </c:pt>
                <c:pt idx="18">
                  <c:v>Oktober 2019</c:v>
                </c:pt>
                <c:pt idx="19">
                  <c:v>September 2019</c:v>
                </c:pt>
                <c:pt idx="20">
                  <c:v>August 2019</c:v>
                </c:pt>
                <c:pt idx="21">
                  <c:v>Juli 2019</c:v>
                </c:pt>
                <c:pt idx="22">
                  <c:v>Juni 2019</c:v>
                </c:pt>
                <c:pt idx="23">
                  <c:v>Mai 2019</c:v>
                </c:pt>
                <c:pt idx="24">
                  <c:v>April 2019</c:v>
                </c:pt>
                <c:pt idx="25">
                  <c:v>März 2019</c:v>
                </c:pt>
                <c:pt idx="26">
                  <c:v>Februar 2019</c:v>
                </c:pt>
                <c:pt idx="27">
                  <c:v>Januar 2019</c:v>
                </c:pt>
                <c:pt idx="28">
                  <c:v>Dezember 2018</c:v>
                </c:pt>
                <c:pt idx="29">
                  <c:v>November 2018</c:v>
                </c:pt>
                <c:pt idx="30">
                  <c:v>Oktober 2018</c:v>
                </c:pt>
                <c:pt idx="31">
                  <c:v>September 2018</c:v>
                </c:pt>
                <c:pt idx="32">
                  <c:v>August 2018</c:v>
                </c:pt>
                <c:pt idx="33">
                  <c:v>Juli 2018</c:v>
                </c:pt>
                <c:pt idx="34">
                  <c:v>Juni 2018</c:v>
                </c:pt>
                <c:pt idx="35">
                  <c:v>Mai 2018</c:v>
                </c:pt>
                <c:pt idx="36">
                  <c:v>April 2018</c:v>
                </c:pt>
                <c:pt idx="37">
                  <c:v>März 2018</c:v>
                </c:pt>
                <c:pt idx="38">
                  <c:v>Februar 2018</c:v>
                </c:pt>
                <c:pt idx="39">
                  <c:v>Januar 2018</c:v>
                </c:pt>
                <c:pt idx="40">
                  <c:v>Dezember 2017</c:v>
                </c:pt>
                <c:pt idx="41">
                  <c:v>November 2017</c:v>
                </c:pt>
                <c:pt idx="42">
                  <c:v>Oktober 2017</c:v>
                </c:pt>
                <c:pt idx="43">
                  <c:v>September 2017</c:v>
                </c:pt>
                <c:pt idx="44">
                  <c:v>August 2017</c:v>
                </c:pt>
                <c:pt idx="45">
                  <c:v>Juli 2017</c:v>
                </c:pt>
                <c:pt idx="46">
                  <c:v>Juni 2017</c:v>
                </c:pt>
                <c:pt idx="47">
                  <c:v>Mai 2017</c:v>
                </c:pt>
                <c:pt idx="48">
                  <c:v>April 2017</c:v>
                </c:pt>
                <c:pt idx="49">
                  <c:v>März 2017</c:v>
                </c:pt>
                <c:pt idx="50">
                  <c:v>Februar 2017</c:v>
                </c:pt>
                <c:pt idx="51">
                  <c:v>Januar 2017</c:v>
                </c:pt>
                <c:pt idx="52">
                  <c:v>Dezember 2016</c:v>
                </c:pt>
                <c:pt idx="53">
                  <c:v>November 2016</c:v>
                </c:pt>
                <c:pt idx="54">
                  <c:v>Oktober 2016</c:v>
                </c:pt>
                <c:pt idx="55">
                  <c:v>September 2016</c:v>
                </c:pt>
                <c:pt idx="56">
                  <c:v>August 2016</c:v>
                </c:pt>
                <c:pt idx="57">
                  <c:v>Juli 2016</c:v>
                </c:pt>
                <c:pt idx="58">
                  <c:v>Juni 2016</c:v>
                </c:pt>
                <c:pt idx="59">
                  <c:v>Mai 2016</c:v>
                </c:pt>
                <c:pt idx="60">
                  <c:v>April 2016</c:v>
                </c:pt>
                <c:pt idx="61">
                  <c:v>März 2016</c:v>
                </c:pt>
                <c:pt idx="62">
                  <c:v>Februar 2016</c:v>
                </c:pt>
                <c:pt idx="63">
                  <c:v>Januar 2016</c:v>
                </c:pt>
                <c:pt idx="64">
                  <c:v>Dezember 2015</c:v>
                </c:pt>
                <c:pt idx="65">
                  <c:v>November 2015</c:v>
                </c:pt>
                <c:pt idx="66">
                  <c:v>Oktober 2015</c:v>
                </c:pt>
                <c:pt idx="67">
                  <c:v>September 2015</c:v>
                </c:pt>
                <c:pt idx="68">
                  <c:v>August 2015</c:v>
                </c:pt>
                <c:pt idx="69">
                  <c:v>Juli 2015</c:v>
                </c:pt>
                <c:pt idx="70">
                  <c:v>Juni 2015</c:v>
                </c:pt>
                <c:pt idx="71">
                  <c:v>Mai 2015</c:v>
                </c:pt>
                <c:pt idx="72">
                  <c:v>April 2015</c:v>
                </c:pt>
                <c:pt idx="73">
                  <c:v>März 2015</c:v>
                </c:pt>
                <c:pt idx="74">
                  <c:v>Februar 2015</c:v>
                </c:pt>
                <c:pt idx="75">
                  <c:v>Januar 2015</c:v>
                </c:pt>
                <c:pt idx="76">
                  <c:v>Dezember 2014</c:v>
                </c:pt>
                <c:pt idx="77">
                  <c:v>November 2014</c:v>
                </c:pt>
                <c:pt idx="78">
                  <c:v>Oktober 2014</c:v>
                </c:pt>
                <c:pt idx="79">
                  <c:v>September 2014</c:v>
                </c:pt>
                <c:pt idx="80">
                  <c:v>August 2014</c:v>
                </c:pt>
                <c:pt idx="81">
                  <c:v>Juli 2014</c:v>
                </c:pt>
                <c:pt idx="82">
                  <c:v>Juni 2014</c:v>
                </c:pt>
                <c:pt idx="83">
                  <c:v>Mai 2014</c:v>
                </c:pt>
                <c:pt idx="84">
                  <c:v>April 2014</c:v>
                </c:pt>
                <c:pt idx="85">
                  <c:v>März 2014</c:v>
                </c:pt>
                <c:pt idx="86">
                  <c:v>Februar 2014</c:v>
                </c:pt>
                <c:pt idx="87">
                  <c:v>Januar 2014</c:v>
                </c:pt>
                <c:pt idx="88">
                  <c:v>Dezember 2013</c:v>
                </c:pt>
                <c:pt idx="89">
                  <c:v>November 2013</c:v>
                </c:pt>
                <c:pt idx="90">
                  <c:v>Oktober 2013</c:v>
                </c:pt>
                <c:pt idx="91">
                  <c:v>September 2013</c:v>
                </c:pt>
                <c:pt idx="92">
                  <c:v>August 2013</c:v>
                </c:pt>
                <c:pt idx="93">
                  <c:v>Juli 2013</c:v>
                </c:pt>
                <c:pt idx="94">
                  <c:v>Juni 2013</c:v>
                </c:pt>
                <c:pt idx="95">
                  <c:v>Mai 2013</c:v>
                </c:pt>
                <c:pt idx="96">
                  <c:v>April 2013</c:v>
                </c:pt>
                <c:pt idx="97">
                  <c:v>März 2013</c:v>
                </c:pt>
                <c:pt idx="98">
                  <c:v>Februar 2013</c:v>
                </c:pt>
                <c:pt idx="99">
                  <c:v>Januar 2013</c:v>
                </c:pt>
                <c:pt idx="100">
                  <c:v>Dezember 2012</c:v>
                </c:pt>
                <c:pt idx="101">
                  <c:v>November 2012</c:v>
                </c:pt>
                <c:pt idx="102">
                  <c:v>Oktober 2012</c:v>
                </c:pt>
                <c:pt idx="103">
                  <c:v>September 2012</c:v>
                </c:pt>
                <c:pt idx="104">
                  <c:v>August 2012</c:v>
                </c:pt>
                <c:pt idx="105">
                  <c:v>Juli 2012</c:v>
                </c:pt>
                <c:pt idx="106">
                  <c:v>Juni 2012</c:v>
                </c:pt>
                <c:pt idx="107">
                  <c:v>Mai 2012</c:v>
                </c:pt>
                <c:pt idx="108">
                  <c:v>April 2012</c:v>
                </c:pt>
                <c:pt idx="109">
                  <c:v>März 2012</c:v>
                </c:pt>
                <c:pt idx="110">
                  <c:v>Februar 2012</c:v>
                </c:pt>
                <c:pt idx="111">
                  <c:v>Januar 2012</c:v>
                </c:pt>
                <c:pt idx="112">
                  <c:v>Dezember 2011</c:v>
                </c:pt>
                <c:pt idx="113">
                  <c:v>November 2011</c:v>
                </c:pt>
                <c:pt idx="114">
                  <c:v>Oktober 2011</c:v>
                </c:pt>
                <c:pt idx="115">
                  <c:v>September 2011</c:v>
                </c:pt>
                <c:pt idx="116">
                  <c:v>August 2011</c:v>
                </c:pt>
                <c:pt idx="117">
                  <c:v>Juli 2011</c:v>
                </c:pt>
                <c:pt idx="118">
                  <c:v>Juni 2011</c:v>
                </c:pt>
                <c:pt idx="119">
                  <c:v>Mai 2011</c:v>
                </c:pt>
                <c:pt idx="120">
                  <c:v>April 2011</c:v>
                </c:pt>
                <c:pt idx="121">
                  <c:v>März 2011</c:v>
                </c:pt>
                <c:pt idx="122">
                  <c:v>Februar 2011</c:v>
                </c:pt>
                <c:pt idx="123">
                  <c:v>Januar 2011</c:v>
                </c:pt>
                <c:pt idx="124">
                  <c:v>Dezember 2010</c:v>
                </c:pt>
                <c:pt idx="125">
                  <c:v>November 2010</c:v>
                </c:pt>
                <c:pt idx="126">
                  <c:v>Oktober 2010</c:v>
                </c:pt>
                <c:pt idx="127">
                  <c:v>September 2010</c:v>
                </c:pt>
                <c:pt idx="128">
                  <c:v>August 2010</c:v>
                </c:pt>
                <c:pt idx="129">
                  <c:v>Juli 2010</c:v>
                </c:pt>
                <c:pt idx="130">
                  <c:v>Juni 2010</c:v>
                </c:pt>
                <c:pt idx="131">
                  <c:v>Mai 2010</c:v>
                </c:pt>
                <c:pt idx="132">
                  <c:v>April 2010</c:v>
                </c:pt>
                <c:pt idx="133">
                  <c:v>März 2010</c:v>
                </c:pt>
                <c:pt idx="134">
                  <c:v>Februar 2010</c:v>
                </c:pt>
                <c:pt idx="135">
                  <c:v>Januar 2010</c:v>
                </c:pt>
                <c:pt idx="136">
                  <c:v>Dezember 2009</c:v>
                </c:pt>
                <c:pt idx="137">
                  <c:v>November 2009</c:v>
                </c:pt>
                <c:pt idx="138">
                  <c:v>Oktober 2009</c:v>
                </c:pt>
                <c:pt idx="139">
                  <c:v>September 2009</c:v>
                </c:pt>
                <c:pt idx="140">
                  <c:v>August 2009</c:v>
                </c:pt>
                <c:pt idx="141">
                  <c:v>Juli 2009</c:v>
                </c:pt>
                <c:pt idx="142">
                  <c:v>Juni 2009</c:v>
                </c:pt>
                <c:pt idx="143">
                  <c:v>Mai 2009</c:v>
                </c:pt>
                <c:pt idx="144">
                  <c:v>April 2009</c:v>
                </c:pt>
                <c:pt idx="145">
                  <c:v>März 2009</c:v>
                </c:pt>
                <c:pt idx="146">
                  <c:v>Februar 2009</c:v>
                </c:pt>
                <c:pt idx="147">
                  <c:v>Januar 2009</c:v>
                </c:pt>
                <c:pt idx="148">
                  <c:v>Dezember 2008</c:v>
                </c:pt>
                <c:pt idx="149">
                  <c:v>November 2008</c:v>
                </c:pt>
                <c:pt idx="150">
                  <c:v>Oktober 2008</c:v>
                </c:pt>
                <c:pt idx="151">
                  <c:v>September 2008</c:v>
                </c:pt>
                <c:pt idx="152">
                  <c:v>August 2008</c:v>
                </c:pt>
                <c:pt idx="153">
                  <c:v>Juli 2008</c:v>
                </c:pt>
                <c:pt idx="154">
                  <c:v>Juni 2008</c:v>
                </c:pt>
                <c:pt idx="155">
                  <c:v>Mai 2008</c:v>
                </c:pt>
                <c:pt idx="156">
                  <c:v>April 2008</c:v>
                </c:pt>
                <c:pt idx="157">
                  <c:v>März 2008</c:v>
                </c:pt>
                <c:pt idx="158">
                  <c:v>Februar 2008</c:v>
                </c:pt>
                <c:pt idx="159">
                  <c:v>Januar 2008</c:v>
                </c:pt>
                <c:pt idx="160">
                  <c:v>Dezember 2007</c:v>
                </c:pt>
                <c:pt idx="161">
                  <c:v>November 2007</c:v>
                </c:pt>
                <c:pt idx="162">
                  <c:v>Oktober 2007</c:v>
                </c:pt>
                <c:pt idx="163">
                  <c:v>September 2007</c:v>
                </c:pt>
                <c:pt idx="164">
                  <c:v>August 2007</c:v>
                </c:pt>
                <c:pt idx="165">
                  <c:v>Juli 2007</c:v>
                </c:pt>
                <c:pt idx="166">
                  <c:v>Juni 2007</c:v>
                </c:pt>
                <c:pt idx="167">
                  <c:v>Mai 2007</c:v>
                </c:pt>
                <c:pt idx="168">
                  <c:v>April 2007</c:v>
                </c:pt>
                <c:pt idx="169">
                  <c:v>März 2007</c:v>
                </c:pt>
                <c:pt idx="170">
                  <c:v>Februar 2007</c:v>
                </c:pt>
                <c:pt idx="171">
                  <c:v>Januar 2007</c:v>
                </c:pt>
                <c:pt idx="172">
                  <c:v>Dezember 2006</c:v>
                </c:pt>
                <c:pt idx="173">
                  <c:v>November 2006</c:v>
                </c:pt>
                <c:pt idx="174">
                  <c:v>Oktober 2006</c:v>
                </c:pt>
                <c:pt idx="175">
                  <c:v>September 2006</c:v>
                </c:pt>
                <c:pt idx="176">
                  <c:v>August 2006</c:v>
                </c:pt>
                <c:pt idx="177">
                  <c:v>Juli 2006</c:v>
                </c:pt>
                <c:pt idx="178">
                  <c:v>Juni 2006</c:v>
                </c:pt>
                <c:pt idx="179">
                  <c:v>Mai 2006</c:v>
                </c:pt>
                <c:pt idx="180">
                  <c:v>April 2006</c:v>
                </c:pt>
                <c:pt idx="181">
                  <c:v>März 2006</c:v>
                </c:pt>
                <c:pt idx="182">
                  <c:v>Februar 2006</c:v>
                </c:pt>
                <c:pt idx="183">
                  <c:v>Januar 2006</c:v>
                </c:pt>
                <c:pt idx="184">
                  <c:v>Dezember 2005</c:v>
                </c:pt>
                <c:pt idx="185">
                  <c:v>November 2005</c:v>
                </c:pt>
                <c:pt idx="186">
                  <c:v>Oktober 2005</c:v>
                </c:pt>
                <c:pt idx="187">
                  <c:v>September 2005</c:v>
                </c:pt>
                <c:pt idx="188">
                  <c:v>August 2005</c:v>
                </c:pt>
                <c:pt idx="189">
                  <c:v>Juli 2005</c:v>
                </c:pt>
                <c:pt idx="190">
                  <c:v>Juni 2005</c:v>
                </c:pt>
                <c:pt idx="191">
                  <c:v>Mai 2005</c:v>
                </c:pt>
                <c:pt idx="192">
                  <c:v>April 2005</c:v>
                </c:pt>
                <c:pt idx="193">
                  <c:v>März 2005</c:v>
                </c:pt>
                <c:pt idx="194">
                  <c:v>Februar 2005</c:v>
                </c:pt>
                <c:pt idx="195">
                  <c:v>Januar 2005</c:v>
                </c:pt>
                <c:pt idx="196">
                  <c:v>Dezember 2004</c:v>
                </c:pt>
                <c:pt idx="197">
                  <c:v>November 2004</c:v>
                </c:pt>
                <c:pt idx="198">
                  <c:v>Oktober 2004</c:v>
                </c:pt>
                <c:pt idx="199">
                  <c:v>September 2004</c:v>
                </c:pt>
                <c:pt idx="200">
                  <c:v>August 2004</c:v>
                </c:pt>
                <c:pt idx="201">
                  <c:v>Juli 2004</c:v>
                </c:pt>
                <c:pt idx="202">
                  <c:v>Juni 2004</c:v>
                </c:pt>
                <c:pt idx="203">
                  <c:v>Mai 2004</c:v>
                </c:pt>
                <c:pt idx="204">
                  <c:v>April 2004</c:v>
                </c:pt>
                <c:pt idx="205">
                  <c:v>März 2004</c:v>
                </c:pt>
                <c:pt idx="206">
                  <c:v>Februar 2004</c:v>
                </c:pt>
                <c:pt idx="207">
                  <c:v>Januar 2004</c:v>
                </c:pt>
                <c:pt idx="208">
                  <c:v>Dezember 2003</c:v>
                </c:pt>
                <c:pt idx="209">
                  <c:v>November 2003</c:v>
                </c:pt>
                <c:pt idx="210">
                  <c:v>Oktober 2003</c:v>
                </c:pt>
                <c:pt idx="211">
                  <c:v>September 2003</c:v>
                </c:pt>
                <c:pt idx="212">
                  <c:v>August 2003</c:v>
                </c:pt>
                <c:pt idx="213">
                  <c:v>Juli 2003</c:v>
                </c:pt>
                <c:pt idx="214">
                  <c:v>Juni 2003</c:v>
                </c:pt>
                <c:pt idx="215">
                  <c:v>Mai 2003</c:v>
                </c:pt>
                <c:pt idx="216">
                  <c:v>April 2003</c:v>
                </c:pt>
                <c:pt idx="217">
                  <c:v>März 2003</c:v>
                </c:pt>
                <c:pt idx="218">
                  <c:v>Februar 2003</c:v>
                </c:pt>
                <c:pt idx="219">
                  <c:v>Januar 2003</c:v>
                </c:pt>
                <c:pt idx="220">
                  <c:v>Dezember 2002</c:v>
                </c:pt>
                <c:pt idx="221">
                  <c:v>November 2002</c:v>
                </c:pt>
                <c:pt idx="222">
                  <c:v>Oktober 2002</c:v>
                </c:pt>
                <c:pt idx="223">
                  <c:v>September 2002</c:v>
                </c:pt>
                <c:pt idx="224">
                  <c:v>August 2002</c:v>
                </c:pt>
                <c:pt idx="225">
                  <c:v>Juli 2002</c:v>
                </c:pt>
                <c:pt idx="226">
                  <c:v>Juni 2002</c:v>
                </c:pt>
                <c:pt idx="227">
                  <c:v>Mai 2002</c:v>
                </c:pt>
                <c:pt idx="228">
                  <c:v>April 2002</c:v>
                </c:pt>
                <c:pt idx="229">
                  <c:v>März 2002</c:v>
                </c:pt>
                <c:pt idx="230">
                  <c:v>Februar 2002</c:v>
                </c:pt>
                <c:pt idx="231">
                  <c:v>Januar 2002</c:v>
                </c:pt>
                <c:pt idx="232">
                  <c:v>Dezember 2001</c:v>
                </c:pt>
                <c:pt idx="233">
                  <c:v>November 2001</c:v>
                </c:pt>
                <c:pt idx="234">
                  <c:v>Oktober 2001</c:v>
                </c:pt>
                <c:pt idx="235">
                  <c:v>September 2001</c:v>
                </c:pt>
                <c:pt idx="236">
                  <c:v>August 2001</c:v>
                </c:pt>
                <c:pt idx="237">
                  <c:v>Juli 2001</c:v>
                </c:pt>
                <c:pt idx="238">
                  <c:v>Juni 2001</c:v>
                </c:pt>
                <c:pt idx="239">
                  <c:v>Mai 2001</c:v>
                </c:pt>
                <c:pt idx="240">
                  <c:v>April 2001</c:v>
                </c:pt>
                <c:pt idx="241">
                  <c:v>März 2001</c:v>
                </c:pt>
                <c:pt idx="242">
                  <c:v>Februar 2001</c:v>
                </c:pt>
                <c:pt idx="243">
                  <c:v>Januar 2001</c:v>
                </c:pt>
                <c:pt idx="244">
                  <c:v>Dezember 2000</c:v>
                </c:pt>
                <c:pt idx="245">
                  <c:v>November 2000</c:v>
                </c:pt>
                <c:pt idx="246">
                  <c:v>Oktober 2000</c:v>
                </c:pt>
                <c:pt idx="247">
                  <c:v>September 2000</c:v>
                </c:pt>
                <c:pt idx="248">
                  <c:v>August 2000</c:v>
                </c:pt>
                <c:pt idx="249">
                  <c:v>Juli 2000</c:v>
                </c:pt>
                <c:pt idx="250">
                  <c:v>Juni 2000</c:v>
                </c:pt>
                <c:pt idx="251">
                  <c:v>Mai 2000</c:v>
                </c:pt>
                <c:pt idx="252">
                  <c:v>April 2000</c:v>
                </c:pt>
                <c:pt idx="253">
                  <c:v>März 2000</c:v>
                </c:pt>
                <c:pt idx="254">
                  <c:v>Februar 2000</c:v>
                </c:pt>
                <c:pt idx="255">
                  <c:v>Januar 2000</c:v>
                </c:pt>
                <c:pt idx="256">
                  <c:v>Dezember 1999</c:v>
                </c:pt>
                <c:pt idx="257">
                  <c:v>November 1999</c:v>
                </c:pt>
                <c:pt idx="258">
                  <c:v>Oktober 1999</c:v>
                </c:pt>
                <c:pt idx="259">
                  <c:v>September 1999</c:v>
                </c:pt>
                <c:pt idx="260">
                  <c:v>August 1999</c:v>
                </c:pt>
                <c:pt idx="261">
                  <c:v>Juli 1999</c:v>
                </c:pt>
                <c:pt idx="262">
                  <c:v>Juni 1999</c:v>
                </c:pt>
                <c:pt idx="263">
                  <c:v>Mai 1999</c:v>
                </c:pt>
                <c:pt idx="264">
                  <c:v>April 1999</c:v>
                </c:pt>
                <c:pt idx="265">
                  <c:v>März 1999</c:v>
                </c:pt>
                <c:pt idx="266">
                  <c:v>Februar 1999</c:v>
                </c:pt>
                <c:pt idx="267">
                  <c:v>Januar 1999</c:v>
                </c:pt>
                <c:pt idx="268">
                  <c:v>Dezember 1998</c:v>
                </c:pt>
                <c:pt idx="269">
                  <c:v>November 1998</c:v>
                </c:pt>
                <c:pt idx="270">
                  <c:v>Oktober 1998</c:v>
                </c:pt>
                <c:pt idx="271">
                  <c:v>September 1998</c:v>
                </c:pt>
                <c:pt idx="272">
                  <c:v>August 1998</c:v>
                </c:pt>
                <c:pt idx="273">
                  <c:v>Juli 1998</c:v>
                </c:pt>
                <c:pt idx="274">
                  <c:v>Juni 1998</c:v>
                </c:pt>
                <c:pt idx="275">
                  <c:v>Mai 1998</c:v>
                </c:pt>
                <c:pt idx="276">
                  <c:v>April 1998</c:v>
                </c:pt>
                <c:pt idx="277">
                  <c:v>März 1998</c:v>
                </c:pt>
                <c:pt idx="278">
                  <c:v>Februar 1998</c:v>
                </c:pt>
                <c:pt idx="279">
                  <c:v>Januar 1998</c:v>
                </c:pt>
                <c:pt idx="280">
                  <c:v>Dezember 1997</c:v>
                </c:pt>
                <c:pt idx="281">
                  <c:v>November 1997</c:v>
                </c:pt>
                <c:pt idx="282">
                  <c:v>Oktober 1997</c:v>
                </c:pt>
                <c:pt idx="283">
                  <c:v>September 1997</c:v>
                </c:pt>
                <c:pt idx="284">
                  <c:v>August 1997</c:v>
                </c:pt>
                <c:pt idx="285">
                  <c:v>Juli 1997</c:v>
                </c:pt>
                <c:pt idx="286">
                  <c:v>Juni 1997</c:v>
                </c:pt>
                <c:pt idx="287">
                  <c:v>Mai 1997</c:v>
                </c:pt>
                <c:pt idx="288">
                  <c:v>April 1997</c:v>
                </c:pt>
                <c:pt idx="289">
                  <c:v>März 1997</c:v>
                </c:pt>
                <c:pt idx="290">
                  <c:v>Februar 1997</c:v>
                </c:pt>
                <c:pt idx="291">
                  <c:v>Januar 1997</c:v>
                </c:pt>
                <c:pt idx="292">
                  <c:v>Dezember 1996</c:v>
                </c:pt>
                <c:pt idx="293">
                  <c:v>November 1996</c:v>
                </c:pt>
                <c:pt idx="294">
                  <c:v>Oktober 1996</c:v>
                </c:pt>
                <c:pt idx="295">
                  <c:v>September 1996</c:v>
                </c:pt>
                <c:pt idx="296">
                  <c:v>August 1996</c:v>
                </c:pt>
                <c:pt idx="297">
                  <c:v>Juli 1996</c:v>
                </c:pt>
                <c:pt idx="298">
                  <c:v>Juni 1996</c:v>
                </c:pt>
                <c:pt idx="299">
                  <c:v>Mai 1996</c:v>
                </c:pt>
                <c:pt idx="300">
                  <c:v>April 1996</c:v>
                </c:pt>
                <c:pt idx="301">
                  <c:v>März 1996</c:v>
                </c:pt>
                <c:pt idx="302">
                  <c:v>Februar 1996</c:v>
                </c:pt>
                <c:pt idx="303">
                  <c:v>Januar 1996</c:v>
                </c:pt>
                <c:pt idx="304">
                  <c:v>Dezember 1995</c:v>
                </c:pt>
                <c:pt idx="305">
                  <c:v>November 1995</c:v>
                </c:pt>
                <c:pt idx="306">
                  <c:v>Oktober 1995</c:v>
                </c:pt>
                <c:pt idx="307">
                  <c:v>September 1995</c:v>
                </c:pt>
                <c:pt idx="308">
                  <c:v>August 1995</c:v>
                </c:pt>
                <c:pt idx="309">
                  <c:v>Juli 1995</c:v>
                </c:pt>
                <c:pt idx="310">
                  <c:v>Juni 1995</c:v>
                </c:pt>
                <c:pt idx="311">
                  <c:v>Mai 1995</c:v>
                </c:pt>
                <c:pt idx="312">
                  <c:v>April 1995</c:v>
                </c:pt>
                <c:pt idx="313">
                  <c:v>März 1995</c:v>
                </c:pt>
                <c:pt idx="314">
                  <c:v>Februar 1995</c:v>
                </c:pt>
                <c:pt idx="315">
                  <c:v>Januar 1995</c:v>
                </c:pt>
                <c:pt idx="316">
                  <c:v>Dezember 1994</c:v>
                </c:pt>
                <c:pt idx="317">
                  <c:v>November 1994</c:v>
                </c:pt>
                <c:pt idx="318">
                  <c:v>Oktober 1994</c:v>
                </c:pt>
                <c:pt idx="319">
                  <c:v>September 1994</c:v>
                </c:pt>
                <c:pt idx="320">
                  <c:v>August 1994</c:v>
                </c:pt>
                <c:pt idx="321">
                  <c:v>Juli 1994</c:v>
                </c:pt>
                <c:pt idx="322">
                  <c:v>Juni 1994</c:v>
                </c:pt>
                <c:pt idx="323">
                  <c:v>Mai 1994</c:v>
                </c:pt>
                <c:pt idx="324">
                  <c:v>April 1994</c:v>
                </c:pt>
                <c:pt idx="325">
                  <c:v>März 1994</c:v>
                </c:pt>
                <c:pt idx="326">
                  <c:v>Februar 1994</c:v>
                </c:pt>
                <c:pt idx="327">
                  <c:v>Januar 1994</c:v>
                </c:pt>
                <c:pt idx="328">
                  <c:v>Dezember 1993</c:v>
                </c:pt>
                <c:pt idx="329">
                  <c:v>November 1993</c:v>
                </c:pt>
                <c:pt idx="330">
                  <c:v>Oktober 1993</c:v>
                </c:pt>
                <c:pt idx="331">
                  <c:v>September 1993</c:v>
                </c:pt>
                <c:pt idx="332">
                  <c:v>August 1993</c:v>
                </c:pt>
                <c:pt idx="333">
                  <c:v>Juli 1993</c:v>
                </c:pt>
                <c:pt idx="334">
                  <c:v>Juni 1993</c:v>
                </c:pt>
                <c:pt idx="335">
                  <c:v>Mai 1993</c:v>
                </c:pt>
                <c:pt idx="336">
                  <c:v>April 1993</c:v>
                </c:pt>
                <c:pt idx="337">
                  <c:v>März 1993</c:v>
                </c:pt>
                <c:pt idx="338">
                  <c:v>Februar 1993</c:v>
                </c:pt>
                <c:pt idx="339">
                  <c:v>Januar 1993</c:v>
                </c:pt>
                <c:pt idx="340">
                  <c:v>Dezember 1992</c:v>
                </c:pt>
                <c:pt idx="341">
                  <c:v>November 1992</c:v>
                </c:pt>
                <c:pt idx="342">
                  <c:v>Oktober 1992</c:v>
                </c:pt>
                <c:pt idx="343">
                  <c:v>September 1992</c:v>
                </c:pt>
                <c:pt idx="344">
                  <c:v>August 1992</c:v>
                </c:pt>
                <c:pt idx="345">
                  <c:v>Juli 1992</c:v>
                </c:pt>
                <c:pt idx="346">
                  <c:v>Juni 1992</c:v>
                </c:pt>
                <c:pt idx="347">
                  <c:v>Mai 1992</c:v>
                </c:pt>
                <c:pt idx="348">
                  <c:v>April 1992</c:v>
                </c:pt>
                <c:pt idx="349">
                  <c:v>März 1992</c:v>
                </c:pt>
                <c:pt idx="350">
                  <c:v>Februar 1992</c:v>
                </c:pt>
                <c:pt idx="351">
                  <c:v>Januar 1992</c:v>
                </c:pt>
              </c:strCache>
            </c:strRef>
          </c:cat>
          <c:val>
            <c:numRef>
              <c:f>[0]!Grafik1Datenauswahl2</c:f>
              <c:numCache>
                <c:formatCode>General</c:formatCode>
                <c:ptCount val="352"/>
                <c:pt idx="0">
                  <c:v>1310671.17</c:v>
                </c:pt>
                <c:pt idx="1">
                  <c:v>1504975.71</c:v>
                </c:pt>
                <c:pt idx="2">
                  <c:v>2094083.13</c:v>
                </c:pt>
                <c:pt idx="3">
                  <c:v>1948382.45</c:v>
                </c:pt>
                <c:pt idx="4">
                  <c:v>1289313.8400000001</c:v>
                </c:pt>
                <c:pt idx="5">
                  <c:v>1130643.01</c:v>
                </c:pt>
                <c:pt idx="6">
                  <c:v>766583.95</c:v>
                </c:pt>
                <c:pt idx="7">
                  <c:v>816277.56</c:v>
                </c:pt>
                <c:pt idx="8">
                  <c:v>924748.27</c:v>
                </c:pt>
                <c:pt idx="9">
                  <c:v>1250854.18</c:v>
                </c:pt>
                <c:pt idx="10">
                  <c:v>1690741.7</c:v>
                </c:pt>
                <c:pt idx="11">
                  <c:v>2443222.85</c:v>
                </c:pt>
                <c:pt idx="12">
                  <c:v>3058804.69</c:v>
                </c:pt>
                <c:pt idx="13">
                  <c:v>952336.94</c:v>
                </c:pt>
                <c:pt idx="14">
                  <c:v>150301.57999999999</c:v>
                </c:pt>
                <c:pt idx="15">
                  <c:v>125894.08</c:v>
                </c:pt>
                <c:pt idx="16">
                  <c:v>62929.34</c:v>
                </c:pt>
                <c:pt idx="17">
                  <c:v>35294</c:v>
                </c:pt>
                <c:pt idx="18">
                  <c:v>31618.5</c:v>
                </c:pt>
                <c:pt idx="19">
                  <c:v>24926.720000000001</c:v>
                </c:pt>
                <c:pt idx="20">
                  <c:v>19606.28</c:v>
                </c:pt>
                <c:pt idx="21">
                  <c:v>18961.099999999999</c:v>
                </c:pt>
                <c:pt idx="22">
                  <c:v>17624.12</c:v>
                </c:pt>
                <c:pt idx="23">
                  <c:v>18875.060000000001</c:v>
                </c:pt>
                <c:pt idx="24">
                  <c:v>17883.580000000002</c:v>
                </c:pt>
                <c:pt idx="25">
                  <c:v>73471.45</c:v>
                </c:pt>
                <c:pt idx="26">
                  <c:v>115479.2</c:v>
                </c:pt>
                <c:pt idx="27">
                  <c:v>143854.35999999999</c:v>
                </c:pt>
                <c:pt idx="28">
                  <c:v>45439.86</c:v>
                </c:pt>
                <c:pt idx="29">
                  <c:v>14584.38</c:v>
                </c:pt>
                <c:pt idx="30">
                  <c:v>17509.22</c:v>
                </c:pt>
                <c:pt idx="31">
                  <c:v>15220.4</c:v>
                </c:pt>
                <c:pt idx="32">
                  <c:v>14893.66</c:v>
                </c:pt>
                <c:pt idx="33">
                  <c:v>11325.97</c:v>
                </c:pt>
                <c:pt idx="34">
                  <c:v>11657.78</c:v>
                </c:pt>
                <c:pt idx="35">
                  <c:v>10308.129999999999</c:v>
                </c:pt>
                <c:pt idx="36">
                  <c:v>12683.29</c:v>
                </c:pt>
                <c:pt idx="37">
                  <c:v>103407.02</c:v>
                </c:pt>
                <c:pt idx="38">
                  <c:v>166828.16</c:v>
                </c:pt>
                <c:pt idx="39">
                  <c:v>108814.52</c:v>
                </c:pt>
                <c:pt idx="40">
                  <c:v>57028.63</c:v>
                </c:pt>
                <c:pt idx="41">
                  <c:v>14215.07</c:v>
                </c:pt>
                <c:pt idx="42">
                  <c:v>14075.27</c:v>
                </c:pt>
                <c:pt idx="43">
                  <c:v>14977.67</c:v>
                </c:pt>
                <c:pt idx="44">
                  <c:v>14920.92</c:v>
                </c:pt>
                <c:pt idx="45">
                  <c:v>15471.75</c:v>
                </c:pt>
                <c:pt idx="46">
                  <c:v>15788.42</c:v>
                </c:pt>
                <c:pt idx="47">
                  <c:v>16674.55</c:v>
                </c:pt>
                <c:pt idx="48">
                  <c:v>17438.32</c:v>
                </c:pt>
                <c:pt idx="49">
                  <c:v>66728.08</c:v>
                </c:pt>
                <c:pt idx="50">
                  <c:v>140034.31</c:v>
                </c:pt>
                <c:pt idx="51">
                  <c:v>172591.42</c:v>
                </c:pt>
                <c:pt idx="52">
                  <c:v>54043.25</c:v>
                </c:pt>
                <c:pt idx="53">
                  <c:v>21886.71</c:v>
                </c:pt>
                <c:pt idx="54">
                  <c:v>20857.240000000002</c:v>
                </c:pt>
                <c:pt idx="55">
                  <c:v>20240.72</c:v>
                </c:pt>
                <c:pt idx="56">
                  <c:v>20479.77</c:v>
                </c:pt>
                <c:pt idx="57">
                  <c:v>19037.830000000002</c:v>
                </c:pt>
                <c:pt idx="58">
                  <c:v>22764.29</c:v>
                </c:pt>
                <c:pt idx="59">
                  <c:v>22293.89</c:v>
                </c:pt>
                <c:pt idx="60">
                  <c:v>27060.3</c:v>
                </c:pt>
                <c:pt idx="61">
                  <c:v>81957.34</c:v>
                </c:pt>
                <c:pt idx="62">
                  <c:v>134942.13</c:v>
                </c:pt>
                <c:pt idx="63">
                  <c:v>141246.46</c:v>
                </c:pt>
                <c:pt idx="64">
                  <c:v>53210.77</c:v>
                </c:pt>
                <c:pt idx="65">
                  <c:v>26622.61</c:v>
                </c:pt>
                <c:pt idx="66">
                  <c:v>25495.41</c:v>
                </c:pt>
                <c:pt idx="67">
                  <c:v>21146.52</c:v>
                </c:pt>
                <c:pt idx="68">
                  <c:v>19663.150000000001</c:v>
                </c:pt>
                <c:pt idx="69">
                  <c:v>22484.47</c:v>
                </c:pt>
                <c:pt idx="70">
                  <c:v>24570.18</c:v>
                </c:pt>
                <c:pt idx="71">
                  <c:v>23571.69</c:v>
                </c:pt>
                <c:pt idx="72">
                  <c:v>26980.48</c:v>
                </c:pt>
                <c:pt idx="73">
                  <c:v>86432.75</c:v>
                </c:pt>
                <c:pt idx="74">
                  <c:v>154096.62</c:v>
                </c:pt>
                <c:pt idx="75">
                  <c:v>129228.76</c:v>
                </c:pt>
                <c:pt idx="76">
                  <c:v>58960.86</c:v>
                </c:pt>
                <c:pt idx="77">
                  <c:v>25200.74</c:v>
                </c:pt>
                <c:pt idx="78">
                  <c:v>24608.34</c:v>
                </c:pt>
                <c:pt idx="79">
                  <c:v>21531.46</c:v>
                </c:pt>
                <c:pt idx="80">
                  <c:v>19510.849999999999</c:v>
                </c:pt>
                <c:pt idx="81">
                  <c:v>22947.42</c:v>
                </c:pt>
                <c:pt idx="82">
                  <c:v>26071</c:v>
                </c:pt>
                <c:pt idx="83">
                  <c:v>28648.7</c:v>
                </c:pt>
                <c:pt idx="84">
                  <c:v>31974.04</c:v>
                </c:pt>
                <c:pt idx="85">
                  <c:v>77675.17</c:v>
                </c:pt>
                <c:pt idx="86">
                  <c:v>155395.04999999999</c:v>
                </c:pt>
                <c:pt idx="87">
                  <c:v>129717.69</c:v>
                </c:pt>
                <c:pt idx="88">
                  <c:v>61104.14</c:v>
                </c:pt>
                <c:pt idx="89">
                  <c:v>29972.93</c:v>
                </c:pt>
                <c:pt idx="90">
                  <c:v>29915.49</c:v>
                </c:pt>
                <c:pt idx="91">
                  <c:v>27564.93</c:v>
                </c:pt>
                <c:pt idx="92">
                  <c:v>25764.75</c:v>
                </c:pt>
                <c:pt idx="93">
                  <c:v>31072.89</c:v>
                </c:pt>
                <c:pt idx="94">
                  <c:v>36220.89</c:v>
                </c:pt>
                <c:pt idx="95">
                  <c:v>28731.9</c:v>
                </c:pt>
                <c:pt idx="96">
                  <c:v>38392.230000000003</c:v>
                </c:pt>
                <c:pt idx="97">
                  <c:v>165973.04</c:v>
                </c:pt>
                <c:pt idx="98">
                  <c:v>227825.93</c:v>
                </c:pt>
                <c:pt idx="99">
                  <c:v>215093.5</c:v>
                </c:pt>
                <c:pt idx="100">
                  <c:v>117021.44</c:v>
                </c:pt>
                <c:pt idx="101">
                  <c:v>33476.720000000001</c:v>
                </c:pt>
                <c:pt idx="102">
                  <c:v>26320.16</c:v>
                </c:pt>
                <c:pt idx="103">
                  <c:v>23451.09</c:v>
                </c:pt>
                <c:pt idx="104">
                  <c:v>18348.78</c:v>
                </c:pt>
                <c:pt idx="105">
                  <c:v>22582.26</c:v>
                </c:pt>
                <c:pt idx="106">
                  <c:v>24963.63</c:v>
                </c:pt>
                <c:pt idx="107">
                  <c:v>27791.89</c:v>
                </c:pt>
                <c:pt idx="108">
                  <c:v>30273.439999999999</c:v>
                </c:pt>
                <c:pt idx="109">
                  <c:v>80288.039999999994</c:v>
                </c:pt>
                <c:pt idx="110">
                  <c:v>242640.15</c:v>
                </c:pt>
                <c:pt idx="111">
                  <c:v>156384.07999999999</c:v>
                </c:pt>
                <c:pt idx="112">
                  <c:v>75562.080000000002</c:v>
                </c:pt>
                <c:pt idx="113">
                  <c:v>30212.25</c:v>
                </c:pt>
                <c:pt idx="114">
                  <c:v>27177.68</c:v>
                </c:pt>
                <c:pt idx="115">
                  <c:v>28192.1</c:v>
                </c:pt>
                <c:pt idx="116">
                  <c:v>27782.26</c:v>
                </c:pt>
                <c:pt idx="117">
                  <c:v>32956.31</c:v>
                </c:pt>
                <c:pt idx="118">
                  <c:v>36435.74</c:v>
                </c:pt>
                <c:pt idx="119">
                  <c:v>45395.59</c:v>
                </c:pt>
                <c:pt idx="120">
                  <c:v>50002.31</c:v>
                </c:pt>
                <c:pt idx="121">
                  <c:v>92642.42</c:v>
                </c:pt>
                <c:pt idx="122">
                  <c:v>130153.11</c:v>
                </c:pt>
                <c:pt idx="123">
                  <c:v>135375.01</c:v>
                </c:pt>
                <c:pt idx="124">
                  <c:v>109769.17</c:v>
                </c:pt>
                <c:pt idx="125">
                  <c:v>79436.58</c:v>
                </c:pt>
                <c:pt idx="126">
                  <c:v>83432.259999999995</c:v>
                </c:pt>
                <c:pt idx="127">
                  <c:v>84671.14</c:v>
                </c:pt>
                <c:pt idx="128">
                  <c:v>85769.01</c:v>
                </c:pt>
                <c:pt idx="129">
                  <c:v>109110.98</c:v>
                </c:pt>
                <c:pt idx="130">
                  <c:v>135241.29999999999</c:v>
                </c:pt>
                <c:pt idx="131">
                  <c:v>151281.04999999999</c:v>
                </c:pt>
                <c:pt idx="132">
                  <c:v>193655.67</c:v>
                </c:pt>
                <c:pt idx="133">
                  <c:v>287860.40000000002</c:v>
                </c:pt>
                <c:pt idx="134">
                  <c:v>380502.68</c:v>
                </c:pt>
                <c:pt idx="135">
                  <c:v>356445.58</c:v>
                </c:pt>
                <c:pt idx="136">
                  <c:v>254006.87</c:v>
                </c:pt>
                <c:pt idx="137">
                  <c:v>286214.45</c:v>
                </c:pt>
                <c:pt idx="138">
                  <c:v>324025.32</c:v>
                </c:pt>
                <c:pt idx="139">
                  <c:v>309544.34999999998</c:v>
                </c:pt>
                <c:pt idx="140">
                  <c:v>285574.84999999998</c:v>
                </c:pt>
                <c:pt idx="141">
                  <c:v>351102.68</c:v>
                </c:pt>
                <c:pt idx="142">
                  <c:v>368125.69</c:v>
                </c:pt>
                <c:pt idx="143">
                  <c:v>395807.11</c:v>
                </c:pt>
                <c:pt idx="144">
                  <c:v>407933.06</c:v>
                </c:pt>
                <c:pt idx="145">
                  <c:v>403866.95</c:v>
                </c:pt>
                <c:pt idx="146">
                  <c:v>342982.7</c:v>
                </c:pt>
                <c:pt idx="147">
                  <c:v>165498.67000000001</c:v>
                </c:pt>
                <c:pt idx="148">
                  <c:v>98691.8</c:v>
                </c:pt>
                <c:pt idx="149">
                  <c:v>46816.639999999999</c:v>
                </c:pt>
                <c:pt idx="150">
                  <c:v>28442.075000000001</c:v>
                </c:pt>
                <c:pt idx="151">
                  <c:v>24326.77</c:v>
                </c:pt>
                <c:pt idx="152">
                  <c:v>20559.54</c:v>
                </c:pt>
                <c:pt idx="153">
                  <c:v>22547.525000000001</c:v>
                </c:pt>
                <c:pt idx="154">
                  <c:v>24554.69</c:v>
                </c:pt>
                <c:pt idx="155">
                  <c:v>25148.945</c:v>
                </c:pt>
                <c:pt idx="156">
                  <c:v>29820.325000000001</c:v>
                </c:pt>
                <c:pt idx="157">
                  <c:v>75896.365000000005</c:v>
                </c:pt>
                <c:pt idx="158">
                  <c:v>82319.399999999994</c:v>
                </c:pt>
                <c:pt idx="159">
                  <c:v>70427.039999999994</c:v>
                </c:pt>
                <c:pt idx="160">
                  <c:v>36924.815000000002</c:v>
                </c:pt>
                <c:pt idx="161">
                  <c:v>19924.91</c:v>
                </c:pt>
                <c:pt idx="162">
                  <c:v>19077.169999999998</c:v>
                </c:pt>
                <c:pt idx="163">
                  <c:v>18506.32</c:v>
                </c:pt>
                <c:pt idx="164">
                  <c:v>18382.055</c:v>
                </c:pt>
                <c:pt idx="165">
                  <c:v>20978.764999999999</c:v>
                </c:pt>
                <c:pt idx="166">
                  <c:v>24462.33</c:v>
                </c:pt>
                <c:pt idx="167">
                  <c:v>25953.705000000002</c:v>
                </c:pt>
                <c:pt idx="168">
                  <c:v>27392.12</c:v>
                </c:pt>
                <c:pt idx="169">
                  <c:v>72089.764999999999</c:v>
                </c:pt>
                <c:pt idx="170">
                  <c:v>80250.48</c:v>
                </c:pt>
                <c:pt idx="171">
                  <c:v>68567.990000000005</c:v>
                </c:pt>
                <c:pt idx="172">
                  <c:v>31487.174999999999</c:v>
                </c:pt>
                <c:pt idx="173">
                  <c:v>20616.325000000001</c:v>
                </c:pt>
                <c:pt idx="174">
                  <c:v>22024.724999999999</c:v>
                </c:pt>
                <c:pt idx="175">
                  <c:v>25322.825000000001</c:v>
                </c:pt>
                <c:pt idx="176">
                  <c:v>26755.724999999999</c:v>
                </c:pt>
                <c:pt idx="177">
                  <c:v>28831.1</c:v>
                </c:pt>
                <c:pt idx="178">
                  <c:v>30247.7</c:v>
                </c:pt>
                <c:pt idx="179">
                  <c:v>34284.15</c:v>
                </c:pt>
                <c:pt idx="180">
                  <c:v>37437.625</c:v>
                </c:pt>
                <c:pt idx="181">
                  <c:v>46308.824999999997</c:v>
                </c:pt>
                <c:pt idx="182">
                  <c:v>45480.9</c:v>
                </c:pt>
                <c:pt idx="183">
                  <c:v>44656.525000000001</c:v>
                </c:pt>
                <c:pt idx="184">
                  <c:v>40217.65</c:v>
                </c:pt>
                <c:pt idx="185">
                  <c:v>46631.625</c:v>
                </c:pt>
                <c:pt idx="186">
                  <c:v>49345.525000000001</c:v>
                </c:pt>
                <c:pt idx="187">
                  <c:v>47764.85</c:v>
                </c:pt>
                <c:pt idx="188">
                  <c:v>46432.55</c:v>
                </c:pt>
                <c:pt idx="189">
                  <c:v>53002.35</c:v>
                </c:pt>
                <c:pt idx="190">
                  <c:v>63009.175000000003</c:v>
                </c:pt>
                <c:pt idx="191">
                  <c:v>65045.074999999997</c:v>
                </c:pt>
                <c:pt idx="192">
                  <c:v>73578.375</c:v>
                </c:pt>
                <c:pt idx="193">
                  <c:v>80238.850000000006</c:v>
                </c:pt>
                <c:pt idx="194">
                  <c:v>81357.324999999997</c:v>
                </c:pt>
                <c:pt idx="195">
                  <c:v>70950.524999999994</c:v>
                </c:pt>
                <c:pt idx="196">
                  <c:v>62022.125</c:v>
                </c:pt>
                <c:pt idx="197">
                  <c:v>62255.625</c:v>
                </c:pt>
                <c:pt idx="198">
                  <c:v>59822.25</c:v>
                </c:pt>
                <c:pt idx="199">
                  <c:v>55799.574999999997</c:v>
                </c:pt>
                <c:pt idx="200">
                  <c:v>54506.3</c:v>
                </c:pt>
                <c:pt idx="201">
                  <c:v>64338.675000000003</c:v>
                </c:pt>
                <c:pt idx="202">
                  <c:v>72451.975000000006</c:v>
                </c:pt>
                <c:pt idx="203">
                  <c:v>77765.925000000003</c:v>
                </c:pt>
                <c:pt idx="204">
                  <c:v>80945.5</c:v>
                </c:pt>
                <c:pt idx="205">
                  <c:v>90370.5</c:v>
                </c:pt>
                <c:pt idx="206">
                  <c:v>87269.2</c:v>
                </c:pt>
                <c:pt idx="207">
                  <c:v>77015.774999999994</c:v>
                </c:pt>
                <c:pt idx="208">
                  <c:v>68934</c:v>
                </c:pt>
                <c:pt idx="209">
                  <c:v>70769.55</c:v>
                </c:pt>
                <c:pt idx="210">
                  <c:v>69467.574999999997</c:v>
                </c:pt>
                <c:pt idx="211">
                  <c:v>71299.45</c:v>
                </c:pt>
                <c:pt idx="212">
                  <c:v>66156.675000000003</c:v>
                </c:pt>
                <c:pt idx="213">
                  <c:v>79210.324999999997</c:v>
                </c:pt>
                <c:pt idx="214">
                  <c:v>88992.45</c:v>
                </c:pt>
                <c:pt idx="215">
                  <c:v>89514.024999999994</c:v>
                </c:pt>
                <c:pt idx="216">
                  <c:v>97080.6</c:v>
                </c:pt>
                <c:pt idx="217">
                  <c:v>101949.45</c:v>
                </c:pt>
                <c:pt idx="218">
                  <c:v>99174.074999999997</c:v>
                </c:pt>
                <c:pt idx="219">
                  <c:v>85010.15</c:v>
                </c:pt>
                <c:pt idx="220">
                  <c:v>72836.074999999997</c:v>
                </c:pt>
                <c:pt idx="221">
                  <c:v>88991.5</c:v>
                </c:pt>
                <c:pt idx="222">
                  <c:v>92899.324999999997</c:v>
                </c:pt>
                <c:pt idx="223">
                  <c:v>97955.725000000006</c:v>
                </c:pt>
                <c:pt idx="224">
                  <c:v>66508.324999999997</c:v>
                </c:pt>
                <c:pt idx="225">
                  <c:v>70429.2</c:v>
                </c:pt>
                <c:pt idx="226">
                  <c:v>77341.625</c:v>
                </c:pt>
                <c:pt idx="227">
                  <c:v>78184.524999999994</c:v>
                </c:pt>
                <c:pt idx="228">
                  <c:v>92060.95</c:v>
                </c:pt>
                <c:pt idx="229">
                  <c:v>97766.574999999997</c:v>
                </c:pt>
                <c:pt idx="230">
                  <c:v>94685.475000000006</c:v>
                </c:pt>
                <c:pt idx="231">
                  <c:v>83619.675000000003</c:v>
                </c:pt>
                <c:pt idx="232">
                  <c:v>68969.975000000006</c:v>
                </c:pt>
                <c:pt idx="233">
                  <c:v>69357</c:v>
                </c:pt>
                <c:pt idx="234">
                  <c:v>59652.675000000003</c:v>
                </c:pt>
                <c:pt idx="235">
                  <c:v>50252.95</c:v>
                </c:pt>
                <c:pt idx="236">
                  <c:v>43856.324999999997</c:v>
                </c:pt>
                <c:pt idx="237">
                  <c:v>48120.75</c:v>
                </c:pt>
                <c:pt idx="238">
                  <c:v>50610.65</c:v>
                </c:pt>
                <c:pt idx="239">
                  <c:v>52674.45</c:v>
                </c:pt>
                <c:pt idx="240">
                  <c:v>57884.95</c:v>
                </c:pt>
                <c:pt idx="241">
                  <c:v>63325.324999999997</c:v>
                </c:pt>
                <c:pt idx="242">
                  <c:v>61623.5</c:v>
                </c:pt>
                <c:pt idx="243">
                  <c:v>50349.3</c:v>
                </c:pt>
                <c:pt idx="244">
                  <c:v>38954.1</c:v>
                </c:pt>
                <c:pt idx="245">
                  <c:v>38964.9</c:v>
                </c:pt>
                <c:pt idx="246">
                  <c:v>36764.050000000003</c:v>
                </c:pt>
                <c:pt idx="247">
                  <c:v>37119.25</c:v>
                </c:pt>
                <c:pt idx="248">
                  <c:v>35612.425000000003</c:v>
                </c:pt>
                <c:pt idx="249">
                  <c:v>36483.4</c:v>
                </c:pt>
                <c:pt idx="250">
                  <c:v>41288.449999999997</c:v>
                </c:pt>
                <c:pt idx="251">
                  <c:v>46507.15</c:v>
                </c:pt>
                <c:pt idx="252">
                  <c:v>51472.15</c:v>
                </c:pt>
                <c:pt idx="253">
                  <c:v>57278.824999999997</c:v>
                </c:pt>
                <c:pt idx="254">
                  <c:v>55717.8</c:v>
                </c:pt>
                <c:pt idx="255">
                  <c:v>46597.05</c:v>
                </c:pt>
                <c:pt idx="256">
                  <c:v>37855.224999999999</c:v>
                </c:pt>
                <c:pt idx="257">
                  <c:v>38230.675000000003</c:v>
                </c:pt>
                <c:pt idx="258">
                  <c:v>37785.35</c:v>
                </c:pt>
                <c:pt idx="259">
                  <c:v>36043.875</c:v>
                </c:pt>
                <c:pt idx="260">
                  <c:v>35327</c:v>
                </c:pt>
                <c:pt idx="261">
                  <c:v>40826.974999999999</c:v>
                </c:pt>
                <c:pt idx="262">
                  <c:v>48080.474999999999</c:v>
                </c:pt>
                <c:pt idx="263">
                  <c:v>50495.65</c:v>
                </c:pt>
                <c:pt idx="264">
                  <c:v>54527.574999999997</c:v>
                </c:pt>
                <c:pt idx="265">
                  <c:v>68124.600000000006</c:v>
                </c:pt>
                <c:pt idx="266">
                  <c:v>68556.975000000006</c:v>
                </c:pt>
                <c:pt idx="267">
                  <c:v>59916.574999999997</c:v>
                </c:pt>
                <c:pt idx="268">
                  <c:v>45997.025000000001</c:v>
                </c:pt>
                <c:pt idx="269">
                  <c:v>45662.3</c:v>
                </c:pt>
                <c:pt idx="270">
                  <c:v>39499.224999999999</c:v>
                </c:pt>
                <c:pt idx="271">
                  <c:v>34878.724999999999</c:v>
                </c:pt>
                <c:pt idx="272">
                  <c:v>31046</c:v>
                </c:pt>
                <c:pt idx="273">
                  <c:v>37676.949999999997</c:v>
                </c:pt>
                <c:pt idx="274">
                  <c:v>44755.3</c:v>
                </c:pt>
                <c:pt idx="275">
                  <c:v>51905.574999999997</c:v>
                </c:pt>
                <c:pt idx="276">
                  <c:v>61488.05</c:v>
                </c:pt>
                <c:pt idx="277">
                  <c:v>73679.425000000003</c:v>
                </c:pt>
                <c:pt idx="278">
                  <c:v>76443.45</c:v>
                </c:pt>
                <c:pt idx="279">
                  <c:v>64714.400000000001</c:v>
                </c:pt>
                <c:pt idx="280">
                  <c:v>52394.1</c:v>
                </c:pt>
                <c:pt idx="281">
                  <c:v>51403.224999999999</c:v>
                </c:pt>
                <c:pt idx="282">
                  <c:v>48839.9</c:v>
                </c:pt>
                <c:pt idx="283">
                  <c:v>47442.6</c:v>
                </c:pt>
                <c:pt idx="284">
                  <c:v>42540.324999999997</c:v>
                </c:pt>
                <c:pt idx="285">
                  <c:v>53563</c:v>
                </c:pt>
                <c:pt idx="286">
                  <c:v>67824.2</c:v>
                </c:pt>
                <c:pt idx="287">
                  <c:v>74543.324999999997</c:v>
                </c:pt>
                <c:pt idx="288">
                  <c:v>94993.75</c:v>
                </c:pt>
                <c:pt idx="289">
                  <c:v>117302.72500000001</c:v>
                </c:pt>
                <c:pt idx="290">
                  <c:v>143632.9</c:v>
                </c:pt>
                <c:pt idx="291">
                  <c:v>135087.77499999999</c:v>
                </c:pt>
                <c:pt idx="292">
                  <c:v>80644.800000000003</c:v>
                </c:pt>
                <c:pt idx="293">
                  <c:v>79800.3</c:v>
                </c:pt>
                <c:pt idx="294">
                  <c:v>81682.274999999994</c:v>
                </c:pt>
                <c:pt idx="295">
                  <c:v>74271.100000000006</c:v>
                </c:pt>
                <c:pt idx="296">
                  <c:v>61986.074999999997</c:v>
                </c:pt>
                <c:pt idx="297">
                  <c:v>76497.475000000006</c:v>
                </c:pt>
                <c:pt idx="298">
                  <c:v>95163.4</c:v>
                </c:pt>
                <c:pt idx="299">
                  <c:v>108803.35</c:v>
                </c:pt>
                <c:pt idx="300">
                  <c:v>144216.875</c:v>
                </c:pt>
                <c:pt idx="301">
                  <c:v>184829.47500000001</c:v>
                </c:pt>
                <c:pt idx="302">
                  <c:v>193048.02499999999</c:v>
                </c:pt>
                <c:pt idx="303">
                  <c:v>127132.875</c:v>
                </c:pt>
                <c:pt idx="304">
                  <c:v>91886.824999999997</c:v>
                </c:pt>
                <c:pt idx="305">
                  <c:v>82544.975000000006</c:v>
                </c:pt>
                <c:pt idx="306">
                  <c:v>73366.45</c:v>
                </c:pt>
                <c:pt idx="307">
                  <c:v>68470.75</c:v>
                </c:pt>
                <c:pt idx="308">
                  <c:v>56038.675000000003</c:v>
                </c:pt>
                <c:pt idx="309">
                  <c:v>62392.800000000003</c:v>
                </c:pt>
                <c:pt idx="310">
                  <c:v>78373.074999999997</c:v>
                </c:pt>
                <c:pt idx="311">
                  <c:v>87300.725000000006</c:v>
                </c:pt>
                <c:pt idx="312">
                  <c:v>96352.85</c:v>
                </c:pt>
                <c:pt idx="313">
                  <c:v>106076.75</c:v>
                </c:pt>
                <c:pt idx="314">
                  <c:v>105877.02499999999</c:v>
                </c:pt>
                <c:pt idx="315">
                  <c:v>90313.4</c:v>
                </c:pt>
                <c:pt idx="316">
                  <c:v>67812.5</c:v>
                </c:pt>
                <c:pt idx="317">
                  <c:v>79395.7</c:v>
                </c:pt>
                <c:pt idx="318">
                  <c:v>81914.074999999997</c:v>
                </c:pt>
                <c:pt idx="319">
                  <c:v>82578.399999999994</c:v>
                </c:pt>
                <c:pt idx="320">
                  <c:v>74926.425000000003</c:v>
                </c:pt>
                <c:pt idx="321">
                  <c:v>89188.524999999994</c:v>
                </c:pt>
                <c:pt idx="322">
                  <c:v>128993.5</c:v>
                </c:pt>
                <c:pt idx="323">
                  <c:v>152155.29999999999</c:v>
                </c:pt>
                <c:pt idx="324">
                  <c:v>170969.57500000001</c:v>
                </c:pt>
                <c:pt idx="325">
                  <c:v>208893.9</c:v>
                </c:pt>
                <c:pt idx="326">
                  <c:v>228805.65</c:v>
                </c:pt>
                <c:pt idx="327">
                  <c:v>220294.95</c:v>
                </c:pt>
                <c:pt idx="328">
                  <c:v>223355.02499999999</c:v>
                </c:pt>
                <c:pt idx="329">
                  <c:v>245999.7</c:v>
                </c:pt>
                <c:pt idx="330">
                  <c:v>261659.84999999998</c:v>
                </c:pt>
                <c:pt idx="331">
                  <c:v>239084.57500000001</c:v>
                </c:pt>
                <c:pt idx="332">
                  <c:v>180487.8</c:v>
                </c:pt>
                <c:pt idx="333">
                  <c:v>216516.57500000001</c:v>
                </c:pt>
                <c:pt idx="334">
                  <c:v>338416.95</c:v>
                </c:pt>
                <c:pt idx="335">
                  <c:v>361255.875</c:v>
                </c:pt>
                <c:pt idx="336">
                  <c:v>411445.55</c:v>
                </c:pt>
                <c:pt idx="337">
                  <c:v>419140.6</c:v>
                </c:pt>
                <c:pt idx="338">
                  <c:v>438223.4</c:v>
                </c:pt>
                <c:pt idx="339">
                  <c:v>366572.75</c:v>
                </c:pt>
                <c:pt idx="340">
                  <c:v>295976.45</c:v>
                </c:pt>
                <c:pt idx="341">
                  <c:v>255781.4</c:v>
                </c:pt>
                <c:pt idx="342">
                  <c:v>215450.25</c:v>
                </c:pt>
                <c:pt idx="343">
                  <c:v>186277.22500000001</c:v>
                </c:pt>
                <c:pt idx="344">
                  <c:v>187641.57500000001</c:v>
                </c:pt>
                <c:pt idx="345">
                  <c:v>222100.2</c:v>
                </c:pt>
                <c:pt idx="346">
                  <c:v>288471.97499999998</c:v>
                </c:pt>
                <c:pt idx="347">
                  <c:v>308522.65000000002</c:v>
                </c:pt>
                <c:pt idx="348">
                  <c:v>324567.47499999998</c:v>
                </c:pt>
                <c:pt idx="349">
                  <c:v>350371.57500000001</c:v>
                </c:pt>
                <c:pt idx="350">
                  <c:v>369702.82500000001</c:v>
                </c:pt>
                <c:pt idx="351">
                  <c:v>369025.07500000001</c:v>
                </c:pt>
              </c:numCache>
            </c:numRef>
          </c:val>
          <c:smooth val="0"/>
          <c:extLst>
            <c:ext xmlns:c16="http://schemas.microsoft.com/office/drawing/2014/chart" uri="{C3380CC4-5D6E-409C-BE32-E72D297353CC}">
              <c16:uniqueId val="{00000001-AAEB-402C-987B-2982B11D07CC}"/>
            </c:ext>
          </c:extLst>
        </c:ser>
        <c:dLbls>
          <c:showLegendKey val="0"/>
          <c:showVal val="0"/>
          <c:showCatName val="0"/>
          <c:showSerName val="0"/>
          <c:showPercent val="0"/>
          <c:showBubbleSize val="0"/>
        </c:dLbls>
        <c:smooth val="0"/>
        <c:axId val="640775216"/>
        <c:axId val="640775608"/>
      </c:lineChart>
      <c:catAx>
        <c:axId val="640775216"/>
        <c:scaling>
          <c:orientation val="maxMin"/>
        </c:scaling>
        <c:delete val="0"/>
        <c:axPos val="b"/>
        <c:numFmt formatCode="mmmm\ " sourceLinked="0"/>
        <c:majorTickMark val="cross"/>
        <c:minorTickMark val="none"/>
        <c:tickLblPos val="nextTo"/>
        <c:spPr>
          <a:noFill/>
          <a:ln/>
        </c:spPr>
        <c:txPr>
          <a:bodyPr rot="-2940000" vert="horz"/>
          <a:lstStyle/>
          <a:p>
            <a:pPr>
              <a:defRPr sz="800" b="0" i="0" u="none" strike="noStrike" baseline="0">
                <a:solidFill>
                  <a:srgbClr val="000000"/>
                </a:solidFill>
                <a:latin typeface="Arial"/>
                <a:ea typeface="Arial"/>
                <a:cs typeface="Arial"/>
              </a:defRPr>
            </a:pPr>
            <a:endParaRPr lang="de-DE"/>
          </a:p>
        </c:txPr>
        <c:crossAx val="640775608"/>
        <c:crosses val="autoZero"/>
        <c:auto val="0"/>
        <c:lblAlgn val="ctr"/>
        <c:lblOffset val="100"/>
        <c:tickLblSkip val="12"/>
        <c:tickMarkSkip val="12"/>
        <c:noMultiLvlLbl val="0"/>
      </c:catAx>
      <c:valAx>
        <c:axId val="640775608"/>
        <c:scaling>
          <c:orientation val="minMax"/>
        </c:scaling>
        <c:delete val="0"/>
        <c:axPos val="r"/>
        <c:majorGridlines>
          <c:spPr>
            <a:ln>
              <a:prstDash val="sysDot"/>
            </a:ln>
          </c:spPr>
        </c:majorGridlines>
        <c:numFmt formatCode="* #,##0;* \-_ #,##0;0" sourceLinked="0"/>
        <c:majorTickMark val="out"/>
        <c:minorTickMark val="none"/>
        <c:tickLblPos val="high"/>
        <c:spPr>
          <a:ln>
            <a:noFill/>
          </a:ln>
        </c:spPr>
        <c:txPr>
          <a:bodyPr rot="0" vert="horz"/>
          <a:lstStyle/>
          <a:p>
            <a:pPr>
              <a:defRPr sz="800" b="0" i="0" u="none" strike="noStrike" baseline="0">
                <a:solidFill>
                  <a:srgbClr val="000000"/>
                </a:solidFill>
                <a:latin typeface="Arial"/>
                <a:ea typeface="Arial"/>
                <a:cs typeface="Arial"/>
              </a:defRPr>
            </a:pPr>
            <a:endParaRPr lang="de-DE"/>
          </a:p>
        </c:txPr>
        <c:crossAx val="640775216"/>
        <c:crosses val="autoZero"/>
        <c:crossBetween val="midCat"/>
      </c:valAx>
      <c:spPr>
        <a:noFill/>
        <a:ln>
          <a:noFill/>
        </a:ln>
      </c:spPr>
    </c:plotArea>
    <c:legend>
      <c:legendPos val="r"/>
      <c:layout>
        <c:manualLayout>
          <c:xMode val="edge"/>
          <c:yMode val="edge"/>
          <c:x val="1.3056956590103657E-2"/>
          <c:y val="0.92536259217743377"/>
          <c:w val="0.68202789167483102"/>
          <c:h val="6.1068985746358058E-2"/>
        </c:manualLayout>
      </c:layout>
      <c:overlay val="0"/>
      <c:txPr>
        <a:bodyPr/>
        <a:lstStyle/>
        <a:p>
          <a:pPr>
            <a:defRPr sz="800" b="0" i="0" u="none" strike="noStrike" baseline="0">
              <a:solidFill>
                <a:srgbClr val="000000"/>
              </a:solidFill>
              <a:latin typeface="Arial"/>
              <a:ea typeface="Arial"/>
              <a:cs typeface="Arial"/>
            </a:defRPr>
          </a:pPr>
          <a:endParaRPr lang="de-DE"/>
        </a:p>
      </c:txPr>
    </c:legend>
    <c:plotVisOnly val="1"/>
    <c:dispBlanksAs val="gap"/>
    <c:showDLblsOverMax val="0"/>
  </c:chart>
  <c:spPr>
    <a:ln>
      <a:noFill/>
    </a:ln>
  </c:spPr>
  <c:txPr>
    <a:bodyPr/>
    <a:lstStyle/>
    <a:p>
      <a:pPr>
        <a:defRPr sz="800" b="0" i="0" u="none" strike="noStrike" baseline="0">
          <a:solidFill>
            <a:srgbClr val="000000"/>
          </a:solidFill>
          <a:latin typeface="Arial"/>
          <a:ea typeface="Arial"/>
          <a:cs typeface="Arial"/>
        </a:defRPr>
      </a:pPr>
      <a:endParaRPr lang="de-D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de-DE"/>
              <a:t>Anteil der Hartz IV-Bezieher an der gleichaltrigen Bevölkerung</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de-DE"/>
        </a:p>
      </c:txPr>
    </c:title>
    <c:autoTitleDeleted val="0"/>
    <c:plotArea>
      <c:layout/>
      <c:barChart>
        <c:barDir val="bar"/>
        <c:grouping val="clustered"/>
        <c:varyColors val="0"/>
        <c:ser>
          <c:idx val="0"/>
          <c:order val="0"/>
          <c:tx>
            <c:strRef>
              <c:f>Tabelle1!$B$1</c:f>
              <c:strCache>
                <c:ptCount val="1"/>
                <c:pt idx="0">
                  <c:v>Bis Rentenalter</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Tabelle1!$A$2:$A$17</c:f>
              <c:strCache>
                <c:ptCount val="16"/>
                <c:pt idx="0">
                  <c:v>Bremen</c:v>
                </c:pt>
                <c:pt idx="1">
                  <c:v>Berlin</c:v>
                </c:pt>
                <c:pt idx="2">
                  <c:v>Hamburg</c:v>
                </c:pt>
                <c:pt idx="3">
                  <c:v>Saarland</c:v>
                </c:pt>
                <c:pt idx="4">
                  <c:v>Nordrhein-Westfalen</c:v>
                </c:pt>
                <c:pt idx="5">
                  <c:v>Sachsen-Anhalt</c:v>
                </c:pt>
                <c:pt idx="6">
                  <c:v>Schleswig-Holstein</c:v>
                </c:pt>
                <c:pt idx="7">
                  <c:v>Hessen</c:v>
                </c:pt>
                <c:pt idx="8">
                  <c:v>Niedersachsen</c:v>
                </c:pt>
                <c:pt idx="9">
                  <c:v>Mecklenburg-Vorpommern</c:v>
                </c:pt>
                <c:pt idx="10">
                  <c:v>Thüringen</c:v>
                </c:pt>
                <c:pt idx="11">
                  <c:v>Rheinland-Pfalz</c:v>
                </c:pt>
                <c:pt idx="12">
                  <c:v>Brandenburg</c:v>
                </c:pt>
                <c:pt idx="13">
                  <c:v>Sachsen</c:v>
                </c:pt>
                <c:pt idx="14">
                  <c:v>Baden-Württemberg</c:v>
                </c:pt>
                <c:pt idx="15">
                  <c:v>Bayern</c:v>
                </c:pt>
              </c:strCache>
            </c:strRef>
          </c:cat>
          <c:val>
            <c:numRef>
              <c:f>Tabelle1!$B$2:$B$17</c:f>
              <c:numCache>
                <c:formatCode>#,##0.0</c:formatCode>
                <c:ptCount val="16"/>
                <c:pt idx="0">
                  <c:v>18.255396699938665</c:v>
                </c:pt>
                <c:pt idx="1">
                  <c:v>16.481597199631615</c:v>
                </c:pt>
                <c:pt idx="2">
                  <c:v>12.13285033385108</c:v>
                </c:pt>
                <c:pt idx="3">
                  <c:v>10.830074584847011</c:v>
                </c:pt>
                <c:pt idx="4">
                  <c:v>11.143786283992451</c:v>
                </c:pt>
                <c:pt idx="5">
                  <c:v>11.496562202368739</c:v>
                </c:pt>
                <c:pt idx="6">
                  <c:v>9.0703279595260806</c:v>
                </c:pt>
                <c:pt idx="7">
                  <c:v>8.072527074650889</c:v>
                </c:pt>
                <c:pt idx="8">
                  <c:v>8.503963674437502</c:v>
                </c:pt>
                <c:pt idx="9">
                  <c:v>9.701864679734685</c:v>
                </c:pt>
                <c:pt idx="10">
                  <c:v>7.6689210056306365</c:v>
                </c:pt>
                <c:pt idx="11">
                  <c:v>6.765534576588756</c:v>
                </c:pt>
                <c:pt idx="12">
                  <c:v>8.2204626583022904</c:v>
                </c:pt>
                <c:pt idx="13">
                  <c:v>8.2839080049851042</c:v>
                </c:pt>
                <c:pt idx="14">
                  <c:v>4.8903788141083417</c:v>
                </c:pt>
                <c:pt idx="15">
                  <c:v>3.8192534378651906</c:v>
                </c:pt>
              </c:numCache>
            </c:numRef>
          </c:val>
          <c:extLst>
            <c:ext xmlns:c16="http://schemas.microsoft.com/office/drawing/2014/chart" uri="{C3380CC4-5D6E-409C-BE32-E72D297353CC}">
              <c16:uniqueId val="{00000000-D60B-4F61-A2A2-9A9FA6E185A9}"/>
            </c:ext>
          </c:extLst>
        </c:ser>
        <c:ser>
          <c:idx val="1"/>
          <c:order val="1"/>
          <c:tx>
            <c:strRef>
              <c:f>Tabelle1!$C$1</c:f>
              <c:strCache>
                <c:ptCount val="1"/>
                <c:pt idx="0">
                  <c:v>Bis 15 Jahre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Tabelle1!$A$2:$A$17</c:f>
              <c:strCache>
                <c:ptCount val="16"/>
                <c:pt idx="0">
                  <c:v>Bremen</c:v>
                </c:pt>
                <c:pt idx="1">
                  <c:v>Berlin</c:v>
                </c:pt>
                <c:pt idx="2">
                  <c:v>Hamburg</c:v>
                </c:pt>
                <c:pt idx="3">
                  <c:v>Saarland</c:v>
                </c:pt>
                <c:pt idx="4">
                  <c:v>Nordrhein-Westfalen</c:v>
                </c:pt>
                <c:pt idx="5">
                  <c:v>Sachsen-Anhalt</c:v>
                </c:pt>
                <c:pt idx="6">
                  <c:v>Schleswig-Holstein</c:v>
                </c:pt>
                <c:pt idx="7">
                  <c:v>Hessen</c:v>
                </c:pt>
                <c:pt idx="8">
                  <c:v>Niedersachsen</c:v>
                </c:pt>
                <c:pt idx="9">
                  <c:v>Mecklenburg-Vorpommern</c:v>
                </c:pt>
                <c:pt idx="10">
                  <c:v>Thüringen</c:v>
                </c:pt>
                <c:pt idx="11">
                  <c:v>Rheinland-Pfalz</c:v>
                </c:pt>
                <c:pt idx="12">
                  <c:v>Brandenburg</c:v>
                </c:pt>
                <c:pt idx="13">
                  <c:v>Sachsen</c:v>
                </c:pt>
                <c:pt idx="14">
                  <c:v>Baden-Württemberg</c:v>
                </c:pt>
                <c:pt idx="15">
                  <c:v>Bayern</c:v>
                </c:pt>
              </c:strCache>
            </c:strRef>
          </c:cat>
          <c:val>
            <c:numRef>
              <c:f>Tabelle1!$C$2:$C$17</c:f>
              <c:numCache>
                <c:formatCode>#,##0.0</c:formatCode>
                <c:ptCount val="16"/>
                <c:pt idx="0">
                  <c:v>30.487984864165128</c:v>
                </c:pt>
                <c:pt idx="1">
                  <c:v>25.875959163094734</c:v>
                </c:pt>
                <c:pt idx="2">
                  <c:v>18.990066505657595</c:v>
                </c:pt>
                <c:pt idx="3">
                  <c:v>18.417902626371276</c:v>
                </c:pt>
                <c:pt idx="4">
                  <c:v>17.803025684396303</c:v>
                </c:pt>
                <c:pt idx="5">
                  <c:v>15.656889108724501</c:v>
                </c:pt>
                <c:pt idx="6">
                  <c:v>14.273956639636006</c:v>
                </c:pt>
                <c:pt idx="7">
                  <c:v>13.433992405637561</c:v>
                </c:pt>
                <c:pt idx="8">
                  <c:v>13.386765541502722</c:v>
                </c:pt>
                <c:pt idx="9">
                  <c:v>12.713729637769401</c:v>
                </c:pt>
                <c:pt idx="10">
                  <c:v>10.968019223511304</c:v>
                </c:pt>
                <c:pt idx="11">
                  <c:v>10.924144240848069</c:v>
                </c:pt>
                <c:pt idx="12">
                  <c:v>10.808901220887686</c:v>
                </c:pt>
                <c:pt idx="13">
                  <c:v>10.462159519477416</c:v>
                </c:pt>
                <c:pt idx="14">
                  <c:v>7.8406314888970678</c:v>
                </c:pt>
                <c:pt idx="15">
                  <c:v>6.0672311228031504</c:v>
                </c:pt>
              </c:numCache>
            </c:numRef>
          </c:val>
          <c:extLst>
            <c:ext xmlns:c16="http://schemas.microsoft.com/office/drawing/2014/chart" uri="{C3380CC4-5D6E-409C-BE32-E72D297353CC}">
              <c16:uniqueId val="{00000001-D60B-4F61-A2A2-9A9FA6E185A9}"/>
            </c:ext>
          </c:extLst>
        </c:ser>
        <c:dLbls>
          <c:showLegendKey val="0"/>
          <c:showVal val="0"/>
          <c:showCatName val="0"/>
          <c:showSerName val="0"/>
          <c:showPercent val="0"/>
          <c:showBubbleSize val="0"/>
        </c:dLbls>
        <c:gapWidth val="115"/>
        <c:overlap val="-20"/>
        <c:axId val="835687392"/>
        <c:axId val="835694936"/>
      </c:barChart>
      <c:catAx>
        <c:axId val="835687392"/>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de-DE"/>
          </a:p>
        </c:txPr>
        <c:crossAx val="835694936"/>
        <c:crosses val="autoZero"/>
        <c:auto val="1"/>
        <c:lblAlgn val="ctr"/>
        <c:lblOffset val="100"/>
        <c:noMultiLvlLbl val="0"/>
      </c:catAx>
      <c:valAx>
        <c:axId val="835694936"/>
        <c:scaling>
          <c:orientation val="minMax"/>
        </c:scaling>
        <c:delete val="0"/>
        <c:axPos val="b"/>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de-DE"/>
          </a:p>
        </c:txPr>
        <c:crossAx val="835687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de-DE"/>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de-DE" dirty="0"/>
              <a:t>Unterbeschäftigung aufgeteilt nach</a:t>
            </a:r>
            <a:br>
              <a:rPr lang="de-DE" dirty="0"/>
            </a:br>
            <a:r>
              <a:rPr lang="de-DE" dirty="0"/>
              <a:t>Arbeitslosen und Arbeitslosigkeitsdauer sowie nach sonst. Unterbeschäftigten 10/2021</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de-DE"/>
        </a:p>
      </c:txPr>
    </c:title>
    <c:autoTitleDeleted val="0"/>
    <c:plotArea>
      <c:layout/>
      <c:barChart>
        <c:barDir val="bar"/>
        <c:grouping val="stacked"/>
        <c:varyColors val="0"/>
        <c:ser>
          <c:idx val="0"/>
          <c:order val="0"/>
          <c:tx>
            <c:strRef>
              <c:f>'01 Regionaler Vergleich'!$B$1</c:f>
              <c:strCache>
                <c:ptCount val="1"/>
                <c:pt idx="0">
                  <c:v>Kurzzeit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'01 Regionaler Vergleich'!$A$2:$A$17</c:f>
              <c:strCache>
                <c:ptCount val="16"/>
                <c:pt idx="0">
                  <c:v>Thüringen</c:v>
                </c:pt>
                <c:pt idx="1">
                  <c:v>Schleswig-Holstein</c:v>
                </c:pt>
                <c:pt idx="2">
                  <c:v>Sachsen-Anhalt</c:v>
                </c:pt>
                <c:pt idx="3">
                  <c:v>Sachsen</c:v>
                </c:pt>
                <c:pt idx="4">
                  <c:v>Saarland</c:v>
                </c:pt>
                <c:pt idx="5">
                  <c:v>Rheinland-Pfalz</c:v>
                </c:pt>
                <c:pt idx="6">
                  <c:v>Nordrhein-Westfalen</c:v>
                </c:pt>
                <c:pt idx="7">
                  <c:v>Niedersachsen</c:v>
                </c:pt>
                <c:pt idx="8">
                  <c:v>Mecklenburg-Vorpommern</c:v>
                </c:pt>
                <c:pt idx="9">
                  <c:v>Hessen</c:v>
                </c:pt>
                <c:pt idx="10">
                  <c:v>Hamburg</c:v>
                </c:pt>
                <c:pt idx="11">
                  <c:v>Bremen</c:v>
                </c:pt>
                <c:pt idx="12">
                  <c:v>Brandenburg</c:v>
                </c:pt>
                <c:pt idx="13">
                  <c:v>Berlin</c:v>
                </c:pt>
                <c:pt idx="14">
                  <c:v>Bayern</c:v>
                </c:pt>
                <c:pt idx="15">
                  <c:v>Baden-Württemberg</c:v>
                </c:pt>
              </c:strCache>
            </c:strRef>
          </c:cat>
          <c:val>
            <c:numRef>
              <c:f>'01 Regionaler Vergleich'!$B$2:$B$17</c:f>
              <c:numCache>
                <c:formatCode>0.0</c:formatCode>
                <c:ptCount val="16"/>
                <c:pt idx="0">
                  <c:v>1.8</c:v>
                </c:pt>
                <c:pt idx="1">
                  <c:v>1.7</c:v>
                </c:pt>
                <c:pt idx="2">
                  <c:v>2</c:v>
                </c:pt>
                <c:pt idx="3">
                  <c:v>1.7</c:v>
                </c:pt>
                <c:pt idx="4">
                  <c:v>2</c:v>
                </c:pt>
                <c:pt idx="5">
                  <c:v>1.8</c:v>
                </c:pt>
                <c:pt idx="6">
                  <c:v>1.9</c:v>
                </c:pt>
                <c:pt idx="7">
                  <c:v>1.6</c:v>
                </c:pt>
                <c:pt idx="8">
                  <c:v>2.1</c:v>
                </c:pt>
                <c:pt idx="9">
                  <c:v>1.6</c:v>
                </c:pt>
                <c:pt idx="10">
                  <c:v>2.2999999999999998</c:v>
                </c:pt>
                <c:pt idx="11">
                  <c:v>2.1</c:v>
                </c:pt>
                <c:pt idx="12">
                  <c:v>1.7</c:v>
                </c:pt>
                <c:pt idx="13">
                  <c:v>2.4</c:v>
                </c:pt>
                <c:pt idx="14">
                  <c:v>1.5</c:v>
                </c:pt>
                <c:pt idx="15">
                  <c:v>1.6</c:v>
                </c:pt>
              </c:numCache>
            </c:numRef>
          </c:val>
          <c:extLst>
            <c:ext xmlns:c16="http://schemas.microsoft.com/office/drawing/2014/chart" uri="{C3380CC4-5D6E-409C-BE32-E72D297353CC}">
              <c16:uniqueId val="{00000000-E969-436F-967C-936854FA0932}"/>
            </c:ext>
          </c:extLst>
        </c:ser>
        <c:ser>
          <c:idx val="1"/>
          <c:order val="1"/>
          <c:tx>
            <c:strRef>
              <c:f>'01 Regionaler Vergleich'!$C$1</c:f>
              <c:strCache>
                <c:ptCount val="1"/>
                <c:pt idx="0">
                  <c:v>Langzeit</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'01 Regionaler Vergleich'!$A$2:$A$17</c:f>
              <c:strCache>
                <c:ptCount val="16"/>
                <c:pt idx="0">
                  <c:v>Thüringen</c:v>
                </c:pt>
                <c:pt idx="1">
                  <c:v>Schleswig-Holstein</c:v>
                </c:pt>
                <c:pt idx="2">
                  <c:v>Sachsen-Anhalt</c:v>
                </c:pt>
                <c:pt idx="3">
                  <c:v>Sachsen</c:v>
                </c:pt>
                <c:pt idx="4">
                  <c:v>Saarland</c:v>
                </c:pt>
                <c:pt idx="5">
                  <c:v>Rheinland-Pfalz</c:v>
                </c:pt>
                <c:pt idx="6">
                  <c:v>Nordrhein-Westfalen</c:v>
                </c:pt>
                <c:pt idx="7">
                  <c:v>Niedersachsen</c:v>
                </c:pt>
                <c:pt idx="8">
                  <c:v>Mecklenburg-Vorpommern</c:v>
                </c:pt>
                <c:pt idx="9">
                  <c:v>Hessen</c:v>
                </c:pt>
                <c:pt idx="10">
                  <c:v>Hamburg</c:v>
                </c:pt>
                <c:pt idx="11">
                  <c:v>Bremen</c:v>
                </c:pt>
                <c:pt idx="12">
                  <c:v>Brandenburg</c:v>
                </c:pt>
                <c:pt idx="13">
                  <c:v>Berlin</c:v>
                </c:pt>
                <c:pt idx="14">
                  <c:v>Bayern</c:v>
                </c:pt>
                <c:pt idx="15">
                  <c:v>Baden-Württemberg</c:v>
                </c:pt>
              </c:strCache>
            </c:strRef>
          </c:cat>
          <c:val>
            <c:numRef>
              <c:f>'01 Regionaler Vergleich'!$C$2:$C$17</c:f>
              <c:numCache>
                <c:formatCode>0.0</c:formatCode>
                <c:ptCount val="16"/>
                <c:pt idx="0">
                  <c:v>3.1</c:v>
                </c:pt>
                <c:pt idx="1">
                  <c:v>3.3</c:v>
                </c:pt>
                <c:pt idx="2">
                  <c:v>4.5999999999999996</c:v>
                </c:pt>
                <c:pt idx="3">
                  <c:v>3.5</c:v>
                </c:pt>
                <c:pt idx="4">
                  <c:v>4.3</c:v>
                </c:pt>
                <c:pt idx="5">
                  <c:v>2.7</c:v>
                </c:pt>
                <c:pt idx="6">
                  <c:v>4.9000000000000004</c:v>
                </c:pt>
                <c:pt idx="7">
                  <c:v>3.4</c:v>
                </c:pt>
                <c:pt idx="8">
                  <c:v>4.5</c:v>
                </c:pt>
                <c:pt idx="9">
                  <c:v>3.1</c:v>
                </c:pt>
                <c:pt idx="10">
                  <c:v>4.5999999999999996</c:v>
                </c:pt>
                <c:pt idx="11">
                  <c:v>8</c:v>
                </c:pt>
                <c:pt idx="12">
                  <c:v>3.6</c:v>
                </c:pt>
                <c:pt idx="13">
                  <c:v>6.7</c:v>
                </c:pt>
                <c:pt idx="14">
                  <c:v>1.4</c:v>
                </c:pt>
                <c:pt idx="15">
                  <c:v>1.9</c:v>
                </c:pt>
              </c:numCache>
            </c:numRef>
          </c:val>
          <c:extLst>
            <c:ext xmlns:c16="http://schemas.microsoft.com/office/drawing/2014/chart" uri="{C3380CC4-5D6E-409C-BE32-E72D297353CC}">
              <c16:uniqueId val="{00000001-E969-436F-967C-936854FA0932}"/>
            </c:ext>
          </c:extLst>
        </c:ser>
        <c:ser>
          <c:idx val="2"/>
          <c:order val="2"/>
          <c:tx>
            <c:strRef>
              <c:f>'01 Regionaler Vergleich'!$D$1</c:f>
              <c:strCache>
                <c:ptCount val="1"/>
                <c:pt idx="0">
                  <c:v>zus.Unterbesch</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'01 Regionaler Vergleich'!$A$2:$A$17</c:f>
              <c:strCache>
                <c:ptCount val="16"/>
                <c:pt idx="0">
                  <c:v>Thüringen</c:v>
                </c:pt>
                <c:pt idx="1">
                  <c:v>Schleswig-Holstein</c:v>
                </c:pt>
                <c:pt idx="2">
                  <c:v>Sachsen-Anhalt</c:v>
                </c:pt>
                <c:pt idx="3">
                  <c:v>Sachsen</c:v>
                </c:pt>
                <c:pt idx="4">
                  <c:v>Saarland</c:v>
                </c:pt>
                <c:pt idx="5">
                  <c:v>Rheinland-Pfalz</c:v>
                </c:pt>
                <c:pt idx="6">
                  <c:v>Nordrhein-Westfalen</c:v>
                </c:pt>
                <c:pt idx="7">
                  <c:v>Niedersachsen</c:v>
                </c:pt>
                <c:pt idx="8">
                  <c:v>Mecklenburg-Vorpommern</c:v>
                </c:pt>
                <c:pt idx="9">
                  <c:v>Hessen</c:v>
                </c:pt>
                <c:pt idx="10">
                  <c:v>Hamburg</c:v>
                </c:pt>
                <c:pt idx="11">
                  <c:v>Bremen</c:v>
                </c:pt>
                <c:pt idx="12">
                  <c:v>Brandenburg</c:v>
                </c:pt>
                <c:pt idx="13">
                  <c:v>Berlin</c:v>
                </c:pt>
                <c:pt idx="14">
                  <c:v>Bayern</c:v>
                </c:pt>
                <c:pt idx="15">
                  <c:v>Baden-Württemberg</c:v>
                </c:pt>
              </c:strCache>
            </c:strRef>
          </c:cat>
          <c:val>
            <c:numRef>
              <c:f>'01 Regionaler Vergleich'!$D$2:$D$17</c:f>
              <c:numCache>
                <c:formatCode>0.0</c:formatCode>
                <c:ptCount val="16"/>
                <c:pt idx="0">
                  <c:v>1.5999999999999999</c:v>
                </c:pt>
                <c:pt idx="1">
                  <c:v>1.5999999999999999</c:v>
                </c:pt>
                <c:pt idx="2">
                  <c:v>2.7000000000000011</c:v>
                </c:pt>
                <c:pt idx="3">
                  <c:v>1.7000000000000004</c:v>
                </c:pt>
                <c:pt idx="4">
                  <c:v>2.2999999999999998</c:v>
                </c:pt>
                <c:pt idx="5">
                  <c:v>1.2999999999999996</c:v>
                </c:pt>
                <c:pt idx="6">
                  <c:v>2.0000000000000004</c:v>
                </c:pt>
                <c:pt idx="7">
                  <c:v>1.5999999999999996</c:v>
                </c:pt>
                <c:pt idx="8">
                  <c:v>2.3000000000000003</c:v>
                </c:pt>
                <c:pt idx="9">
                  <c:v>1.5</c:v>
                </c:pt>
                <c:pt idx="10">
                  <c:v>2.0000000000000009</c:v>
                </c:pt>
                <c:pt idx="11">
                  <c:v>2.9999999999999996</c:v>
                </c:pt>
                <c:pt idx="12">
                  <c:v>1.6000000000000003</c:v>
                </c:pt>
                <c:pt idx="13">
                  <c:v>2.4999999999999996</c:v>
                </c:pt>
                <c:pt idx="14">
                  <c:v>1</c:v>
                </c:pt>
                <c:pt idx="15">
                  <c:v>1</c:v>
                </c:pt>
              </c:numCache>
            </c:numRef>
          </c:val>
          <c:extLst>
            <c:ext xmlns:c16="http://schemas.microsoft.com/office/drawing/2014/chart" uri="{C3380CC4-5D6E-409C-BE32-E72D297353CC}">
              <c16:uniqueId val="{00000002-E969-436F-967C-936854FA0932}"/>
            </c:ext>
          </c:extLst>
        </c:ser>
        <c:dLbls>
          <c:dLblPos val="ctr"/>
          <c:showLegendKey val="0"/>
          <c:showVal val="1"/>
          <c:showCatName val="0"/>
          <c:showSerName val="0"/>
          <c:showPercent val="0"/>
          <c:showBubbleSize val="0"/>
        </c:dLbls>
        <c:gapWidth val="150"/>
        <c:overlap val="100"/>
        <c:axId val="735633680"/>
        <c:axId val="735635976"/>
      </c:barChart>
      <c:catAx>
        <c:axId val="735633680"/>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de-DE"/>
          </a:p>
        </c:txPr>
        <c:crossAx val="735635976"/>
        <c:crosses val="autoZero"/>
        <c:auto val="1"/>
        <c:lblAlgn val="ctr"/>
        <c:lblOffset val="100"/>
        <c:noMultiLvlLbl val="0"/>
      </c:catAx>
      <c:valAx>
        <c:axId val="735635976"/>
        <c:scaling>
          <c:orientation val="minMax"/>
        </c:scaling>
        <c:delete val="0"/>
        <c:axPos val="b"/>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de-DE"/>
          </a:p>
        </c:txPr>
        <c:crossAx val="735633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de-DE"/>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0.23425</cdr:x>
      <cdr:y>0.14072</cdr:y>
    </cdr:from>
    <cdr:to>
      <cdr:x>0.3917</cdr:x>
      <cdr:y>0.23379</cdr:y>
    </cdr:to>
    <cdr:sp macro="" textlink="">
      <cdr:nvSpPr>
        <cdr:cNvPr id="2" name="Textfeld 1">
          <a:extLst xmlns:a="http://schemas.openxmlformats.org/drawingml/2006/main">
            <a:ext uri="{FF2B5EF4-FFF2-40B4-BE49-F238E27FC236}">
              <a16:creationId xmlns:a16="http://schemas.microsoft.com/office/drawing/2014/main" id="{736AC043-2676-4F57-8D78-25C2BB7BF3F2}"/>
            </a:ext>
          </a:extLst>
        </cdr:cNvPr>
        <cdr:cNvSpPr txBox="1"/>
      </cdr:nvSpPr>
      <cdr:spPr>
        <a:xfrm xmlns:a="http://schemas.openxmlformats.org/drawingml/2006/main">
          <a:off x="1767133" y="741233"/>
          <a:ext cx="1187777" cy="49019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100" dirty="0">
              <a:solidFill>
                <a:srgbClr val="0070C0"/>
              </a:solidFill>
            </a:rPr>
            <a:t>Mehr Sterbefälle als Geburten</a:t>
          </a:r>
        </a:p>
      </cdr:txBody>
    </cdr:sp>
  </cdr:relSizeAnchor>
  <cdr:relSizeAnchor xmlns:cdr="http://schemas.openxmlformats.org/drawingml/2006/chartDrawing">
    <cdr:from>
      <cdr:x>0.78658</cdr:x>
      <cdr:y>0.44989</cdr:y>
    </cdr:from>
    <cdr:to>
      <cdr:x>0.92403</cdr:x>
      <cdr:y>0.54519</cdr:y>
    </cdr:to>
    <cdr:sp macro="" textlink="">
      <cdr:nvSpPr>
        <cdr:cNvPr id="3" name="Textfeld 2">
          <a:extLst xmlns:a="http://schemas.openxmlformats.org/drawingml/2006/main">
            <a:ext uri="{FF2B5EF4-FFF2-40B4-BE49-F238E27FC236}">
              <a16:creationId xmlns:a16="http://schemas.microsoft.com/office/drawing/2014/main" id="{712FC051-9E5B-4814-951D-9F2C9C2F5E2C}"/>
            </a:ext>
          </a:extLst>
        </cdr:cNvPr>
        <cdr:cNvSpPr txBox="1"/>
      </cdr:nvSpPr>
      <cdr:spPr>
        <a:xfrm xmlns:a="http://schemas.openxmlformats.org/drawingml/2006/main">
          <a:off x="5933781" y="2369712"/>
          <a:ext cx="1036948" cy="50197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100" dirty="0">
              <a:solidFill>
                <a:schemeClr val="accent2"/>
              </a:solidFill>
            </a:rPr>
            <a:t>Mehr Zu- als Abwanderung</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69791F9A-0FF5-47B8-A3F5-DDF7434710F2}" type="datetimeFigureOut">
              <a:rPr lang="de-DE" smtClean="0"/>
              <a:t>25.09.2023</a:t>
            </a:fld>
            <a:endParaRPr lang="de-DE"/>
          </a:p>
        </p:txBody>
      </p:sp>
      <p:sp>
        <p:nvSpPr>
          <p:cNvPr id="4" name="Folienbildplatzhalt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D89EB6AE-1163-4528-9FA0-CEC0C567ABA2}" type="slidenum">
              <a:rPr lang="de-DE" smtClean="0"/>
              <a:t>‹Nr.›</a:t>
            </a:fld>
            <a:endParaRPr lang="de-DE"/>
          </a:p>
        </p:txBody>
      </p:sp>
    </p:spTree>
    <p:extLst>
      <p:ext uri="{BB962C8B-B14F-4D97-AF65-F5344CB8AC3E}">
        <p14:creationId xmlns:p14="http://schemas.microsoft.com/office/powerpoint/2010/main" val="843529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EEFE55-1204-411B-B0E0-A41416B297BE}"/>
              </a:ext>
            </a:extLst>
          </p:cNvPr>
          <p:cNvSpPr>
            <a:spLocks noGrp="1"/>
          </p:cNvSpPr>
          <p:nvPr>
            <p:ph type="ctrTitle"/>
          </p:nvPr>
        </p:nvSpPr>
        <p:spPr>
          <a:xfrm>
            <a:off x="1524000" y="1122363"/>
            <a:ext cx="9144000" cy="2387600"/>
          </a:xfrm>
          <a:solidFill>
            <a:srgbClr val="FFFF00"/>
          </a:solidFill>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FA5DBE4F-4CF9-44E6-8BB4-F3392ADF6B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950572E2-5EA5-4C8D-9717-0C554C03E32D}"/>
              </a:ext>
            </a:extLst>
          </p:cNvPr>
          <p:cNvSpPr>
            <a:spLocks noGrp="1"/>
          </p:cNvSpPr>
          <p:nvPr>
            <p:ph type="dt" sz="half" idx="10"/>
          </p:nvPr>
        </p:nvSpPr>
        <p:spPr/>
        <p:txBody>
          <a:bodyPr/>
          <a:lstStyle/>
          <a:p>
            <a:fld id="{35B1B0BC-B5AB-4EDE-827B-8912500DEB7B}" type="datetime1">
              <a:rPr lang="de-DE" smtClean="0"/>
              <a:t>25.09.2023</a:t>
            </a:fld>
            <a:endParaRPr lang="de-DE"/>
          </a:p>
        </p:txBody>
      </p:sp>
      <p:sp>
        <p:nvSpPr>
          <p:cNvPr id="5" name="Fußzeilenplatzhalter 4">
            <a:extLst>
              <a:ext uri="{FF2B5EF4-FFF2-40B4-BE49-F238E27FC236}">
                <a16:creationId xmlns:a16="http://schemas.microsoft.com/office/drawing/2014/main" id="{EFD994FD-8955-4944-AEC7-B9F46294C057}"/>
              </a:ext>
            </a:extLst>
          </p:cNvPr>
          <p:cNvSpPr>
            <a:spLocks noGrp="1"/>
          </p:cNvSpPr>
          <p:nvPr>
            <p:ph type="ftr" sz="quarter" idx="11"/>
          </p:nvPr>
        </p:nvSpPr>
        <p:spPr/>
        <p:txBody>
          <a:bodyPr/>
          <a:lstStyle/>
          <a:p>
            <a:r>
              <a:rPr lang="de-DE"/>
              <a:t>© Anselm Dohle-Beltinger 2021</a:t>
            </a:r>
          </a:p>
        </p:txBody>
      </p:sp>
      <p:sp>
        <p:nvSpPr>
          <p:cNvPr id="6" name="Foliennummernplatzhalter 5">
            <a:extLst>
              <a:ext uri="{FF2B5EF4-FFF2-40B4-BE49-F238E27FC236}">
                <a16:creationId xmlns:a16="http://schemas.microsoft.com/office/drawing/2014/main" id="{FCC35D0D-052D-497C-B5BF-DFD5561E667A}"/>
              </a:ext>
            </a:extLst>
          </p:cNvPr>
          <p:cNvSpPr>
            <a:spLocks noGrp="1"/>
          </p:cNvSpPr>
          <p:nvPr>
            <p:ph type="sldNum" sz="quarter" idx="12"/>
          </p:nvPr>
        </p:nvSpPr>
        <p:spPr/>
        <p:txBody>
          <a:bodyPr/>
          <a:lstStyle/>
          <a:p>
            <a:fld id="{4C29D198-19C0-4ABD-9456-62D7334388C4}" type="slidenum">
              <a:rPr lang="de-DE" smtClean="0"/>
              <a:t>‹Nr.›</a:t>
            </a:fld>
            <a:endParaRPr lang="de-DE"/>
          </a:p>
        </p:txBody>
      </p:sp>
    </p:spTree>
    <p:extLst>
      <p:ext uri="{BB962C8B-B14F-4D97-AF65-F5344CB8AC3E}">
        <p14:creationId xmlns:p14="http://schemas.microsoft.com/office/powerpoint/2010/main" val="1100609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1A05D2-57AA-43BD-9D74-EC167C702B16}"/>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9097E5FE-1234-4CE5-B0A4-6B37CFAD909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5D26391-803A-4E58-8270-3B81D940C739}"/>
              </a:ext>
            </a:extLst>
          </p:cNvPr>
          <p:cNvSpPr>
            <a:spLocks noGrp="1"/>
          </p:cNvSpPr>
          <p:nvPr>
            <p:ph type="dt" sz="half" idx="10"/>
          </p:nvPr>
        </p:nvSpPr>
        <p:spPr/>
        <p:txBody>
          <a:bodyPr/>
          <a:lstStyle/>
          <a:p>
            <a:fld id="{A3A238C4-48E3-49FD-A0B4-6F2FBB195CAC}" type="datetime1">
              <a:rPr lang="de-DE" smtClean="0"/>
              <a:t>25.09.2023</a:t>
            </a:fld>
            <a:endParaRPr lang="de-DE"/>
          </a:p>
        </p:txBody>
      </p:sp>
      <p:sp>
        <p:nvSpPr>
          <p:cNvPr id="5" name="Fußzeilenplatzhalter 4">
            <a:extLst>
              <a:ext uri="{FF2B5EF4-FFF2-40B4-BE49-F238E27FC236}">
                <a16:creationId xmlns:a16="http://schemas.microsoft.com/office/drawing/2014/main" id="{2A2D20A5-8507-47DD-A34A-C6F875B50E9F}"/>
              </a:ext>
            </a:extLst>
          </p:cNvPr>
          <p:cNvSpPr>
            <a:spLocks noGrp="1"/>
          </p:cNvSpPr>
          <p:nvPr>
            <p:ph type="ftr" sz="quarter" idx="11"/>
          </p:nvPr>
        </p:nvSpPr>
        <p:spPr/>
        <p:txBody>
          <a:bodyPr/>
          <a:lstStyle/>
          <a:p>
            <a:r>
              <a:rPr lang="de-DE"/>
              <a:t>© Anselm Dohle-Beltinger 2021</a:t>
            </a:r>
          </a:p>
        </p:txBody>
      </p:sp>
      <p:sp>
        <p:nvSpPr>
          <p:cNvPr id="6" name="Foliennummernplatzhalter 5">
            <a:extLst>
              <a:ext uri="{FF2B5EF4-FFF2-40B4-BE49-F238E27FC236}">
                <a16:creationId xmlns:a16="http://schemas.microsoft.com/office/drawing/2014/main" id="{BD88E1DB-1E10-40D3-AB5E-43416AD9B9C2}"/>
              </a:ext>
            </a:extLst>
          </p:cNvPr>
          <p:cNvSpPr>
            <a:spLocks noGrp="1"/>
          </p:cNvSpPr>
          <p:nvPr>
            <p:ph type="sldNum" sz="quarter" idx="12"/>
          </p:nvPr>
        </p:nvSpPr>
        <p:spPr/>
        <p:txBody>
          <a:bodyPr/>
          <a:lstStyle/>
          <a:p>
            <a:fld id="{4C29D198-19C0-4ABD-9456-62D7334388C4}" type="slidenum">
              <a:rPr lang="de-DE" smtClean="0"/>
              <a:t>‹Nr.›</a:t>
            </a:fld>
            <a:endParaRPr lang="de-DE"/>
          </a:p>
        </p:txBody>
      </p:sp>
    </p:spTree>
    <p:extLst>
      <p:ext uri="{BB962C8B-B14F-4D97-AF65-F5344CB8AC3E}">
        <p14:creationId xmlns:p14="http://schemas.microsoft.com/office/powerpoint/2010/main" val="584124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1148456-1B67-4F10-9337-95D793FE3F60}"/>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5AA8AB7-2D49-469A-A3BE-0B841E57034E}"/>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B38FA58-078B-46D9-B036-3E681F823347}"/>
              </a:ext>
            </a:extLst>
          </p:cNvPr>
          <p:cNvSpPr>
            <a:spLocks noGrp="1"/>
          </p:cNvSpPr>
          <p:nvPr>
            <p:ph type="dt" sz="half" idx="10"/>
          </p:nvPr>
        </p:nvSpPr>
        <p:spPr/>
        <p:txBody>
          <a:bodyPr/>
          <a:lstStyle/>
          <a:p>
            <a:fld id="{06FE79E4-344E-47D3-A47A-067E98E643E7}" type="datetime1">
              <a:rPr lang="de-DE" smtClean="0"/>
              <a:t>25.09.2023</a:t>
            </a:fld>
            <a:endParaRPr lang="de-DE"/>
          </a:p>
        </p:txBody>
      </p:sp>
      <p:sp>
        <p:nvSpPr>
          <p:cNvPr id="5" name="Fußzeilenplatzhalter 4">
            <a:extLst>
              <a:ext uri="{FF2B5EF4-FFF2-40B4-BE49-F238E27FC236}">
                <a16:creationId xmlns:a16="http://schemas.microsoft.com/office/drawing/2014/main" id="{CB02A450-00B1-465D-91BC-C877DE5FC221}"/>
              </a:ext>
            </a:extLst>
          </p:cNvPr>
          <p:cNvSpPr>
            <a:spLocks noGrp="1"/>
          </p:cNvSpPr>
          <p:nvPr>
            <p:ph type="ftr" sz="quarter" idx="11"/>
          </p:nvPr>
        </p:nvSpPr>
        <p:spPr/>
        <p:txBody>
          <a:bodyPr/>
          <a:lstStyle/>
          <a:p>
            <a:r>
              <a:rPr lang="de-DE"/>
              <a:t>© Anselm Dohle-Beltinger 2021</a:t>
            </a:r>
          </a:p>
        </p:txBody>
      </p:sp>
      <p:sp>
        <p:nvSpPr>
          <p:cNvPr id="6" name="Foliennummernplatzhalter 5">
            <a:extLst>
              <a:ext uri="{FF2B5EF4-FFF2-40B4-BE49-F238E27FC236}">
                <a16:creationId xmlns:a16="http://schemas.microsoft.com/office/drawing/2014/main" id="{D1EA2147-E480-4808-90A1-763927E02FC7}"/>
              </a:ext>
            </a:extLst>
          </p:cNvPr>
          <p:cNvSpPr>
            <a:spLocks noGrp="1"/>
          </p:cNvSpPr>
          <p:nvPr>
            <p:ph type="sldNum" sz="quarter" idx="12"/>
          </p:nvPr>
        </p:nvSpPr>
        <p:spPr/>
        <p:txBody>
          <a:bodyPr/>
          <a:lstStyle/>
          <a:p>
            <a:fld id="{4C29D198-19C0-4ABD-9456-62D7334388C4}" type="slidenum">
              <a:rPr lang="de-DE" smtClean="0"/>
              <a:t>‹Nr.›</a:t>
            </a:fld>
            <a:endParaRPr lang="de-DE"/>
          </a:p>
        </p:txBody>
      </p:sp>
    </p:spTree>
    <p:extLst>
      <p:ext uri="{BB962C8B-B14F-4D97-AF65-F5344CB8AC3E}">
        <p14:creationId xmlns:p14="http://schemas.microsoft.com/office/powerpoint/2010/main" val="3925387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819C6-F2B5-4867-9EDD-85351424C03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C084D99-B3EC-48A5-8815-858DC566C4E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2B1D32D-BE21-4155-B3D8-3DBE0C165417}"/>
              </a:ext>
            </a:extLst>
          </p:cNvPr>
          <p:cNvSpPr>
            <a:spLocks noGrp="1"/>
          </p:cNvSpPr>
          <p:nvPr>
            <p:ph type="dt" sz="half" idx="10"/>
          </p:nvPr>
        </p:nvSpPr>
        <p:spPr/>
        <p:txBody>
          <a:bodyPr/>
          <a:lstStyle/>
          <a:p>
            <a:fld id="{DE05326F-836C-4373-B1AE-EDCAAB89CB19}" type="datetime1">
              <a:rPr lang="de-DE" smtClean="0"/>
              <a:t>25.09.2023</a:t>
            </a:fld>
            <a:endParaRPr lang="de-DE"/>
          </a:p>
        </p:txBody>
      </p:sp>
      <p:sp>
        <p:nvSpPr>
          <p:cNvPr id="5" name="Fußzeilenplatzhalter 4">
            <a:extLst>
              <a:ext uri="{FF2B5EF4-FFF2-40B4-BE49-F238E27FC236}">
                <a16:creationId xmlns:a16="http://schemas.microsoft.com/office/drawing/2014/main" id="{4DC5296A-18A5-494C-A26B-EFFA5EC48F79}"/>
              </a:ext>
            </a:extLst>
          </p:cNvPr>
          <p:cNvSpPr>
            <a:spLocks noGrp="1"/>
          </p:cNvSpPr>
          <p:nvPr>
            <p:ph type="ftr" sz="quarter" idx="11"/>
          </p:nvPr>
        </p:nvSpPr>
        <p:spPr/>
        <p:txBody>
          <a:bodyPr/>
          <a:lstStyle/>
          <a:p>
            <a:r>
              <a:rPr lang="de-DE"/>
              <a:t>© Anselm Dohle-Beltinger 2021</a:t>
            </a:r>
          </a:p>
        </p:txBody>
      </p:sp>
      <p:sp>
        <p:nvSpPr>
          <p:cNvPr id="6" name="Foliennummernplatzhalter 5">
            <a:extLst>
              <a:ext uri="{FF2B5EF4-FFF2-40B4-BE49-F238E27FC236}">
                <a16:creationId xmlns:a16="http://schemas.microsoft.com/office/drawing/2014/main" id="{B0296850-4C92-471A-AD7A-C804C1B859CF}"/>
              </a:ext>
            </a:extLst>
          </p:cNvPr>
          <p:cNvSpPr>
            <a:spLocks noGrp="1"/>
          </p:cNvSpPr>
          <p:nvPr>
            <p:ph type="sldNum" sz="quarter" idx="12"/>
          </p:nvPr>
        </p:nvSpPr>
        <p:spPr/>
        <p:txBody>
          <a:bodyPr/>
          <a:lstStyle/>
          <a:p>
            <a:fld id="{4C29D198-19C0-4ABD-9456-62D7334388C4}" type="slidenum">
              <a:rPr lang="de-DE" smtClean="0"/>
              <a:t>‹Nr.›</a:t>
            </a:fld>
            <a:endParaRPr lang="de-DE"/>
          </a:p>
        </p:txBody>
      </p:sp>
    </p:spTree>
    <p:extLst>
      <p:ext uri="{BB962C8B-B14F-4D97-AF65-F5344CB8AC3E}">
        <p14:creationId xmlns:p14="http://schemas.microsoft.com/office/powerpoint/2010/main" val="1014894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3034FF-009E-4528-8CFC-D1239219687B}"/>
              </a:ext>
            </a:extLst>
          </p:cNvPr>
          <p:cNvSpPr>
            <a:spLocks noGrp="1"/>
          </p:cNvSpPr>
          <p:nvPr>
            <p:ph type="title"/>
          </p:nvPr>
        </p:nvSpPr>
        <p:spPr>
          <a:xfrm>
            <a:off x="831850" y="1709738"/>
            <a:ext cx="10515600" cy="2852737"/>
          </a:xfrm>
          <a:solidFill>
            <a:srgbClr val="FFFF00"/>
          </a:solidFill>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1EE565A-69D8-435E-8541-60C332DB91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DE7E3ABB-0B86-4698-9610-13A2B149F0E2}"/>
              </a:ext>
            </a:extLst>
          </p:cNvPr>
          <p:cNvSpPr>
            <a:spLocks noGrp="1"/>
          </p:cNvSpPr>
          <p:nvPr>
            <p:ph type="dt" sz="half" idx="10"/>
          </p:nvPr>
        </p:nvSpPr>
        <p:spPr/>
        <p:txBody>
          <a:bodyPr/>
          <a:lstStyle/>
          <a:p>
            <a:fld id="{EEF89472-C6E4-4009-91AC-C75B171E4C2A}" type="datetime1">
              <a:rPr lang="de-DE" smtClean="0"/>
              <a:t>25.09.2023</a:t>
            </a:fld>
            <a:endParaRPr lang="de-DE"/>
          </a:p>
        </p:txBody>
      </p:sp>
      <p:sp>
        <p:nvSpPr>
          <p:cNvPr id="5" name="Fußzeilenplatzhalter 4">
            <a:extLst>
              <a:ext uri="{FF2B5EF4-FFF2-40B4-BE49-F238E27FC236}">
                <a16:creationId xmlns:a16="http://schemas.microsoft.com/office/drawing/2014/main" id="{42B0D528-4E58-469B-A397-BE75C93DFB02}"/>
              </a:ext>
            </a:extLst>
          </p:cNvPr>
          <p:cNvSpPr>
            <a:spLocks noGrp="1"/>
          </p:cNvSpPr>
          <p:nvPr>
            <p:ph type="ftr" sz="quarter" idx="11"/>
          </p:nvPr>
        </p:nvSpPr>
        <p:spPr/>
        <p:txBody>
          <a:bodyPr/>
          <a:lstStyle/>
          <a:p>
            <a:r>
              <a:rPr lang="de-DE"/>
              <a:t>© Anselm Dohle-Beltinger 2021</a:t>
            </a:r>
          </a:p>
        </p:txBody>
      </p:sp>
      <p:sp>
        <p:nvSpPr>
          <p:cNvPr id="6" name="Foliennummernplatzhalter 5">
            <a:extLst>
              <a:ext uri="{FF2B5EF4-FFF2-40B4-BE49-F238E27FC236}">
                <a16:creationId xmlns:a16="http://schemas.microsoft.com/office/drawing/2014/main" id="{11E8625A-B5CA-421D-90CA-96D8E4AC2383}"/>
              </a:ext>
            </a:extLst>
          </p:cNvPr>
          <p:cNvSpPr>
            <a:spLocks noGrp="1"/>
          </p:cNvSpPr>
          <p:nvPr>
            <p:ph type="sldNum" sz="quarter" idx="12"/>
          </p:nvPr>
        </p:nvSpPr>
        <p:spPr/>
        <p:txBody>
          <a:bodyPr/>
          <a:lstStyle/>
          <a:p>
            <a:fld id="{4C29D198-19C0-4ABD-9456-62D7334388C4}" type="slidenum">
              <a:rPr lang="de-DE" smtClean="0"/>
              <a:t>‹Nr.›</a:t>
            </a:fld>
            <a:endParaRPr lang="de-DE"/>
          </a:p>
        </p:txBody>
      </p:sp>
    </p:spTree>
    <p:extLst>
      <p:ext uri="{BB962C8B-B14F-4D97-AF65-F5344CB8AC3E}">
        <p14:creationId xmlns:p14="http://schemas.microsoft.com/office/powerpoint/2010/main" val="2477212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694ECA-9368-46E9-B304-90CAE62AB64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75A7645-6001-45BA-B1EB-F57A78E2711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A3B502E0-C024-4279-AD0B-40D80E1729C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9E04337F-4225-492C-B918-DA63BA36CA16}"/>
              </a:ext>
            </a:extLst>
          </p:cNvPr>
          <p:cNvSpPr>
            <a:spLocks noGrp="1"/>
          </p:cNvSpPr>
          <p:nvPr>
            <p:ph type="dt" sz="half" idx="10"/>
          </p:nvPr>
        </p:nvSpPr>
        <p:spPr/>
        <p:txBody>
          <a:bodyPr/>
          <a:lstStyle/>
          <a:p>
            <a:fld id="{ECE6F4D6-45A8-4814-9E05-B89788A357F3}" type="datetime1">
              <a:rPr lang="de-DE" smtClean="0"/>
              <a:t>25.09.2023</a:t>
            </a:fld>
            <a:endParaRPr lang="de-DE"/>
          </a:p>
        </p:txBody>
      </p:sp>
      <p:sp>
        <p:nvSpPr>
          <p:cNvPr id="6" name="Fußzeilenplatzhalter 5">
            <a:extLst>
              <a:ext uri="{FF2B5EF4-FFF2-40B4-BE49-F238E27FC236}">
                <a16:creationId xmlns:a16="http://schemas.microsoft.com/office/drawing/2014/main" id="{1E7F98F8-897F-4E9F-B1F4-4BEC86AA1D91}"/>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A01F8853-D2FC-4743-9514-E029B98D31BC}"/>
              </a:ext>
            </a:extLst>
          </p:cNvPr>
          <p:cNvSpPr>
            <a:spLocks noGrp="1"/>
          </p:cNvSpPr>
          <p:nvPr>
            <p:ph type="sldNum" sz="quarter" idx="12"/>
          </p:nvPr>
        </p:nvSpPr>
        <p:spPr/>
        <p:txBody>
          <a:bodyPr/>
          <a:lstStyle/>
          <a:p>
            <a:fld id="{4C29D198-19C0-4ABD-9456-62D7334388C4}" type="slidenum">
              <a:rPr lang="de-DE" smtClean="0"/>
              <a:t>‹Nr.›</a:t>
            </a:fld>
            <a:endParaRPr lang="de-DE"/>
          </a:p>
        </p:txBody>
      </p:sp>
    </p:spTree>
    <p:extLst>
      <p:ext uri="{BB962C8B-B14F-4D97-AF65-F5344CB8AC3E}">
        <p14:creationId xmlns:p14="http://schemas.microsoft.com/office/powerpoint/2010/main" val="1601998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063123-2D94-42AC-A6DD-B7079BA611FF}"/>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08233DC-75F3-4074-B9AF-E17E2B4547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251D2C81-D770-43A8-A35A-0C8D7B9EAFD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4D50E579-321F-40ED-AF6F-77142B9ADB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8B45AB1-FB90-429D-93DC-7D9AABFED44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25A02697-828F-446A-AF39-19E04AE49474}"/>
              </a:ext>
            </a:extLst>
          </p:cNvPr>
          <p:cNvSpPr>
            <a:spLocks noGrp="1"/>
          </p:cNvSpPr>
          <p:nvPr>
            <p:ph type="dt" sz="half" idx="10"/>
          </p:nvPr>
        </p:nvSpPr>
        <p:spPr/>
        <p:txBody>
          <a:bodyPr/>
          <a:lstStyle/>
          <a:p>
            <a:fld id="{B3944746-DD06-4092-A558-7F0F3EF270A3}" type="datetime1">
              <a:rPr lang="de-DE" smtClean="0"/>
              <a:t>25.09.2023</a:t>
            </a:fld>
            <a:endParaRPr lang="de-DE"/>
          </a:p>
        </p:txBody>
      </p:sp>
      <p:sp>
        <p:nvSpPr>
          <p:cNvPr id="8" name="Fußzeilenplatzhalter 7">
            <a:extLst>
              <a:ext uri="{FF2B5EF4-FFF2-40B4-BE49-F238E27FC236}">
                <a16:creationId xmlns:a16="http://schemas.microsoft.com/office/drawing/2014/main" id="{00FDE12E-72F0-47B1-A892-3A4AA42C8A59}"/>
              </a:ext>
            </a:extLst>
          </p:cNvPr>
          <p:cNvSpPr>
            <a:spLocks noGrp="1"/>
          </p:cNvSpPr>
          <p:nvPr>
            <p:ph type="ftr" sz="quarter" idx="11"/>
          </p:nvPr>
        </p:nvSpPr>
        <p:spPr/>
        <p:txBody>
          <a:bodyPr/>
          <a:lstStyle/>
          <a:p>
            <a:r>
              <a:rPr lang="de-DE"/>
              <a:t>© Anselm Dohle-Beltinger 2021</a:t>
            </a:r>
          </a:p>
        </p:txBody>
      </p:sp>
      <p:sp>
        <p:nvSpPr>
          <p:cNvPr id="9" name="Foliennummernplatzhalter 8">
            <a:extLst>
              <a:ext uri="{FF2B5EF4-FFF2-40B4-BE49-F238E27FC236}">
                <a16:creationId xmlns:a16="http://schemas.microsoft.com/office/drawing/2014/main" id="{F99C126F-4CE0-4197-9880-50B2E38843E1}"/>
              </a:ext>
            </a:extLst>
          </p:cNvPr>
          <p:cNvSpPr>
            <a:spLocks noGrp="1"/>
          </p:cNvSpPr>
          <p:nvPr>
            <p:ph type="sldNum" sz="quarter" idx="12"/>
          </p:nvPr>
        </p:nvSpPr>
        <p:spPr/>
        <p:txBody>
          <a:bodyPr/>
          <a:lstStyle/>
          <a:p>
            <a:fld id="{4C29D198-19C0-4ABD-9456-62D7334388C4}" type="slidenum">
              <a:rPr lang="de-DE" smtClean="0"/>
              <a:t>‹Nr.›</a:t>
            </a:fld>
            <a:endParaRPr lang="de-DE"/>
          </a:p>
        </p:txBody>
      </p:sp>
    </p:spTree>
    <p:extLst>
      <p:ext uri="{BB962C8B-B14F-4D97-AF65-F5344CB8AC3E}">
        <p14:creationId xmlns:p14="http://schemas.microsoft.com/office/powerpoint/2010/main" val="4018223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F69AB2-1DEC-461E-A5B6-29E94E06CA30}"/>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3299590-F522-4E80-9C88-88AF8832BF93}"/>
              </a:ext>
            </a:extLst>
          </p:cNvPr>
          <p:cNvSpPr>
            <a:spLocks noGrp="1"/>
          </p:cNvSpPr>
          <p:nvPr>
            <p:ph type="dt" sz="half" idx="10"/>
          </p:nvPr>
        </p:nvSpPr>
        <p:spPr/>
        <p:txBody>
          <a:bodyPr/>
          <a:lstStyle/>
          <a:p>
            <a:fld id="{6FB419D5-6693-4ACE-8EEA-0E929592ED70}" type="datetime1">
              <a:rPr lang="de-DE" smtClean="0"/>
              <a:t>25.09.2023</a:t>
            </a:fld>
            <a:endParaRPr lang="de-DE"/>
          </a:p>
        </p:txBody>
      </p:sp>
      <p:sp>
        <p:nvSpPr>
          <p:cNvPr id="4" name="Fußzeilenplatzhalter 3">
            <a:extLst>
              <a:ext uri="{FF2B5EF4-FFF2-40B4-BE49-F238E27FC236}">
                <a16:creationId xmlns:a16="http://schemas.microsoft.com/office/drawing/2014/main" id="{89854232-F53E-438C-B52D-EDED8508A857}"/>
              </a:ext>
            </a:extLst>
          </p:cNvPr>
          <p:cNvSpPr>
            <a:spLocks noGrp="1"/>
          </p:cNvSpPr>
          <p:nvPr>
            <p:ph type="ftr" sz="quarter" idx="11"/>
          </p:nvPr>
        </p:nvSpPr>
        <p:spPr/>
        <p:txBody>
          <a:bodyPr/>
          <a:lstStyle/>
          <a:p>
            <a:r>
              <a:rPr lang="de-DE"/>
              <a:t>© Anselm Dohle-Beltinger 2021</a:t>
            </a:r>
          </a:p>
        </p:txBody>
      </p:sp>
      <p:sp>
        <p:nvSpPr>
          <p:cNvPr id="5" name="Foliennummernplatzhalter 4">
            <a:extLst>
              <a:ext uri="{FF2B5EF4-FFF2-40B4-BE49-F238E27FC236}">
                <a16:creationId xmlns:a16="http://schemas.microsoft.com/office/drawing/2014/main" id="{F56CAAFF-7221-4A5D-B077-CBCA9A10AD2C}"/>
              </a:ext>
            </a:extLst>
          </p:cNvPr>
          <p:cNvSpPr>
            <a:spLocks noGrp="1"/>
          </p:cNvSpPr>
          <p:nvPr>
            <p:ph type="sldNum" sz="quarter" idx="12"/>
          </p:nvPr>
        </p:nvSpPr>
        <p:spPr/>
        <p:txBody>
          <a:bodyPr/>
          <a:lstStyle/>
          <a:p>
            <a:fld id="{4C29D198-19C0-4ABD-9456-62D7334388C4}" type="slidenum">
              <a:rPr lang="de-DE" smtClean="0"/>
              <a:t>‹Nr.›</a:t>
            </a:fld>
            <a:endParaRPr lang="de-DE"/>
          </a:p>
        </p:txBody>
      </p:sp>
    </p:spTree>
    <p:extLst>
      <p:ext uri="{BB962C8B-B14F-4D97-AF65-F5344CB8AC3E}">
        <p14:creationId xmlns:p14="http://schemas.microsoft.com/office/powerpoint/2010/main" val="2489548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5CACC94-F749-4A06-A4B8-DFB2FF992978}"/>
              </a:ext>
            </a:extLst>
          </p:cNvPr>
          <p:cNvSpPr>
            <a:spLocks noGrp="1"/>
          </p:cNvSpPr>
          <p:nvPr>
            <p:ph type="dt" sz="half" idx="10"/>
          </p:nvPr>
        </p:nvSpPr>
        <p:spPr/>
        <p:txBody>
          <a:bodyPr/>
          <a:lstStyle/>
          <a:p>
            <a:fld id="{BF14F849-B142-4ADB-8526-76647027CA0D}" type="datetime1">
              <a:rPr lang="de-DE" smtClean="0"/>
              <a:t>25.09.2023</a:t>
            </a:fld>
            <a:endParaRPr lang="de-DE"/>
          </a:p>
        </p:txBody>
      </p:sp>
      <p:sp>
        <p:nvSpPr>
          <p:cNvPr id="3" name="Fußzeilenplatzhalter 2">
            <a:extLst>
              <a:ext uri="{FF2B5EF4-FFF2-40B4-BE49-F238E27FC236}">
                <a16:creationId xmlns:a16="http://schemas.microsoft.com/office/drawing/2014/main" id="{0AAFF739-CB86-4AAA-9A05-0087CBD256CC}"/>
              </a:ext>
            </a:extLst>
          </p:cNvPr>
          <p:cNvSpPr>
            <a:spLocks noGrp="1"/>
          </p:cNvSpPr>
          <p:nvPr>
            <p:ph type="ftr" sz="quarter" idx="11"/>
          </p:nvPr>
        </p:nvSpPr>
        <p:spPr/>
        <p:txBody>
          <a:bodyPr/>
          <a:lstStyle/>
          <a:p>
            <a:r>
              <a:rPr lang="de-DE"/>
              <a:t>© Anselm Dohle-Beltinger 2021</a:t>
            </a:r>
          </a:p>
        </p:txBody>
      </p:sp>
      <p:sp>
        <p:nvSpPr>
          <p:cNvPr id="4" name="Foliennummernplatzhalter 3">
            <a:extLst>
              <a:ext uri="{FF2B5EF4-FFF2-40B4-BE49-F238E27FC236}">
                <a16:creationId xmlns:a16="http://schemas.microsoft.com/office/drawing/2014/main" id="{13F7DAF9-3C8F-42B1-B3AF-D5C3025CAAD2}"/>
              </a:ext>
            </a:extLst>
          </p:cNvPr>
          <p:cNvSpPr>
            <a:spLocks noGrp="1"/>
          </p:cNvSpPr>
          <p:nvPr>
            <p:ph type="sldNum" sz="quarter" idx="12"/>
          </p:nvPr>
        </p:nvSpPr>
        <p:spPr/>
        <p:txBody>
          <a:bodyPr/>
          <a:lstStyle/>
          <a:p>
            <a:fld id="{4C29D198-19C0-4ABD-9456-62D7334388C4}" type="slidenum">
              <a:rPr lang="de-DE" smtClean="0"/>
              <a:t>‹Nr.›</a:t>
            </a:fld>
            <a:endParaRPr lang="de-DE"/>
          </a:p>
        </p:txBody>
      </p:sp>
    </p:spTree>
    <p:extLst>
      <p:ext uri="{BB962C8B-B14F-4D97-AF65-F5344CB8AC3E}">
        <p14:creationId xmlns:p14="http://schemas.microsoft.com/office/powerpoint/2010/main" val="1203088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C09657-31D6-4CBD-9829-C13891CFB0F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40CA1E15-C58D-4F1D-A0F9-2716A7E204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AEBE2F65-AE7D-4CCF-931B-D290F9C21E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84AF33E-FEA8-4BD2-8B5A-E3A4FDB8F8AB}"/>
              </a:ext>
            </a:extLst>
          </p:cNvPr>
          <p:cNvSpPr>
            <a:spLocks noGrp="1"/>
          </p:cNvSpPr>
          <p:nvPr>
            <p:ph type="dt" sz="half" idx="10"/>
          </p:nvPr>
        </p:nvSpPr>
        <p:spPr/>
        <p:txBody>
          <a:bodyPr/>
          <a:lstStyle/>
          <a:p>
            <a:fld id="{1A19A1F2-7169-4C28-AB40-B750EC64148A}" type="datetime1">
              <a:rPr lang="de-DE" smtClean="0"/>
              <a:t>25.09.2023</a:t>
            </a:fld>
            <a:endParaRPr lang="de-DE"/>
          </a:p>
        </p:txBody>
      </p:sp>
      <p:sp>
        <p:nvSpPr>
          <p:cNvPr id="6" name="Fußzeilenplatzhalter 5">
            <a:extLst>
              <a:ext uri="{FF2B5EF4-FFF2-40B4-BE49-F238E27FC236}">
                <a16:creationId xmlns:a16="http://schemas.microsoft.com/office/drawing/2014/main" id="{015EFA19-9B93-4042-92C8-A5EF97499972}"/>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E0DAA10A-34E9-4AC4-BDA9-C1DDAD684A11}"/>
              </a:ext>
            </a:extLst>
          </p:cNvPr>
          <p:cNvSpPr>
            <a:spLocks noGrp="1"/>
          </p:cNvSpPr>
          <p:nvPr>
            <p:ph type="sldNum" sz="quarter" idx="12"/>
          </p:nvPr>
        </p:nvSpPr>
        <p:spPr/>
        <p:txBody>
          <a:bodyPr/>
          <a:lstStyle/>
          <a:p>
            <a:fld id="{4C29D198-19C0-4ABD-9456-62D7334388C4}" type="slidenum">
              <a:rPr lang="de-DE" smtClean="0"/>
              <a:t>‹Nr.›</a:t>
            </a:fld>
            <a:endParaRPr lang="de-DE"/>
          </a:p>
        </p:txBody>
      </p:sp>
    </p:spTree>
    <p:extLst>
      <p:ext uri="{BB962C8B-B14F-4D97-AF65-F5344CB8AC3E}">
        <p14:creationId xmlns:p14="http://schemas.microsoft.com/office/powerpoint/2010/main" val="392764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A3F88B-DDF8-44F9-B053-7735B22990A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718E238-A634-4D02-8AFB-EDCCF8D1CD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006F05BF-842C-4A2A-A808-8C027434BC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461F858-F8C9-4AC4-A0FA-03293CA404FF}"/>
              </a:ext>
            </a:extLst>
          </p:cNvPr>
          <p:cNvSpPr>
            <a:spLocks noGrp="1"/>
          </p:cNvSpPr>
          <p:nvPr>
            <p:ph type="dt" sz="half" idx="10"/>
          </p:nvPr>
        </p:nvSpPr>
        <p:spPr/>
        <p:txBody>
          <a:bodyPr/>
          <a:lstStyle/>
          <a:p>
            <a:fld id="{9B4C6F54-9254-4B2F-A19A-223FDE88CB19}" type="datetime1">
              <a:rPr lang="de-DE" smtClean="0"/>
              <a:t>25.09.2023</a:t>
            </a:fld>
            <a:endParaRPr lang="de-DE"/>
          </a:p>
        </p:txBody>
      </p:sp>
      <p:sp>
        <p:nvSpPr>
          <p:cNvPr id="6" name="Fußzeilenplatzhalter 5">
            <a:extLst>
              <a:ext uri="{FF2B5EF4-FFF2-40B4-BE49-F238E27FC236}">
                <a16:creationId xmlns:a16="http://schemas.microsoft.com/office/drawing/2014/main" id="{9C76A5DD-3BE1-4CF0-8FB2-76E62BB96145}"/>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BAB06BE0-3E17-4C48-8D30-168010C4273C}"/>
              </a:ext>
            </a:extLst>
          </p:cNvPr>
          <p:cNvSpPr>
            <a:spLocks noGrp="1"/>
          </p:cNvSpPr>
          <p:nvPr>
            <p:ph type="sldNum" sz="quarter" idx="12"/>
          </p:nvPr>
        </p:nvSpPr>
        <p:spPr/>
        <p:txBody>
          <a:bodyPr/>
          <a:lstStyle/>
          <a:p>
            <a:fld id="{4C29D198-19C0-4ABD-9456-62D7334388C4}" type="slidenum">
              <a:rPr lang="de-DE" smtClean="0"/>
              <a:t>‹Nr.›</a:t>
            </a:fld>
            <a:endParaRPr lang="de-DE"/>
          </a:p>
        </p:txBody>
      </p:sp>
    </p:spTree>
    <p:extLst>
      <p:ext uri="{BB962C8B-B14F-4D97-AF65-F5344CB8AC3E}">
        <p14:creationId xmlns:p14="http://schemas.microsoft.com/office/powerpoint/2010/main" val="3796527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A962B67-15A7-4F38-95D6-0B30C78305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E80EB21-A40A-43A6-A66A-3E7C590E47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AE4AF1E-5707-4A80-B102-518C17B9E2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AF8447-C0FA-45EF-ACCD-E5EEBEBDE39B}" type="datetime1">
              <a:rPr lang="de-DE" smtClean="0"/>
              <a:t>25.09.2023</a:t>
            </a:fld>
            <a:endParaRPr lang="de-DE"/>
          </a:p>
        </p:txBody>
      </p:sp>
      <p:sp>
        <p:nvSpPr>
          <p:cNvPr id="5" name="Fußzeilenplatzhalter 4">
            <a:extLst>
              <a:ext uri="{FF2B5EF4-FFF2-40B4-BE49-F238E27FC236}">
                <a16:creationId xmlns:a16="http://schemas.microsoft.com/office/drawing/2014/main" id="{6E25774D-BA1E-424B-8598-C2B990D3B7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 Anselm Dohle-Beltinger 2021</a:t>
            </a:r>
          </a:p>
        </p:txBody>
      </p:sp>
      <p:sp>
        <p:nvSpPr>
          <p:cNvPr id="6" name="Foliennummernplatzhalter 5">
            <a:extLst>
              <a:ext uri="{FF2B5EF4-FFF2-40B4-BE49-F238E27FC236}">
                <a16:creationId xmlns:a16="http://schemas.microsoft.com/office/drawing/2014/main" id="{5A6B1AB1-CA0B-43EB-985B-6890E00365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29D198-19C0-4ABD-9456-62D7334388C4}" type="slidenum">
              <a:rPr lang="de-DE" smtClean="0"/>
              <a:t>‹Nr.›</a:t>
            </a:fld>
            <a:endParaRPr lang="de-DE"/>
          </a:p>
        </p:txBody>
      </p:sp>
    </p:spTree>
    <p:extLst>
      <p:ext uri="{BB962C8B-B14F-4D97-AF65-F5344CB8AC3E}">
        <p14:creationId xmlns:p14="http://schemas.microsoft.com/office/powerpoint/2010/main" val="855527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3.emf"/><Relationship Id="rId7" Type="http://schemas.openxmlformats.org/officeDocument/2006/relationships/image" Target="../media/image5.jpg"/><Relationship Id="rId2" Type="http://schemas.openxmlformats.org/officeDocument/2006/relationships/image" Target="../media/image2.emf"/><Relationship Id="rId1" Type="http://schemas.openxmlformats.org/officeDocument/2006/relationships/slideLayout" Target="../slideLayouts/slideLayout7.xml"/><Relationship Id="rId6" Type="http://schemas.openxmlformats.org/officeDocument/2006/relationships/hyperlink" Target="https://statistik.arbeitsagentur.de/DE/Navigation/Statistiken/Statistiken-aktuell/Zeitreihengrafiken/Zeitreihengrafiken-Nav.html" TargetMode="External"/><Relationship Id="rId5" Type="http://schemas.openxmlformats.org/officeDocument/2006/relationships/image" Target="../media/image4.jpg"/><Relationship Id="rId10" Type="http://schemas.openxmlformats.org/officeDocument/2006/relationships/hyperlink" Target="https://de.statista.com/statistik/daten/studie/1058231/umfrage/zahl-der-einwohner-in-ost-und-westdeutschland/" TargetMode="External"/><Relationship Id="rId4" Type="http://schemas.openxmlformats.org/officeDocument/2006/relationships/hyperlink" Target="https://statistik.arbeitsagentur.de/Statistikdaten/Detail/202110/arbeitsmarktberichte/monatsbericht-monatsbericht/monatsbericht-d-0-202110-pdf.pdf;jsessionid=F091B09A48CB7CD3B2EDDE59594875F7?__blob=publicationFile&amp;v=2" TargetMode="External"/><Relationship Id="rId9" Type="http://schemas.openxmlformats.org/officeDocument/2006/relationships/image" Target="../media/image7.jpg"/></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hyperlink" Target="https://de.wikipedia.org/wiki/Nordrhein-Westfalen" TargetMode="External"/><Relationship Id="rId13" Type="http://schemas.openxmlformats.org/officeDocument/2006/relationships/hyperlink" Target="https://de.wikipedia.org/wiki/Sachsen" TargetMode="External"/><Relationship Id="rId18" Type="http://schemas.openxmlformats.org/officeDocument/2006/relationships/hyperlink" Target="https://de.wikipedia.org/wiki/Deutschland" TargetMode="External"/><Relationship Id="rId3" Type="http://schemas.openxmlformats.org/officeDocument/2006/relationships/hyperlink" Target="https://de.wikipedia.org/wiki/Bayern" TargetMode="External"/><Relationship Id="rId21" Type="http://schemas.openxmlformats.org/officeDocument/2006/relationships/image" Target="../media/image8.jpg"/><Relationship Id="rId7" Type="http://schemas.openxmlformats.org/officeDocument/2006/relationships/hyperlink" Target="https://de.wikipedia.org/wiki/Berlin" TargetMode="External"/><Relationship Id="rId12" Type="http://schemas.openxmlformats.org/officeDocument/2006/relationships/hyperlink" Target="https://de.wikipedia.org/wiki/Schleswig-Holstein" TargetMode="External"/><Relationship Id="rId17" Type="http://schemas.openxmlformats.org/officeDocument/2006/relationships/hyperlink" Target="https://de.wikipedia.org/wiki/Mecklenburg-Vorpommern" TargetMode="External"/><Relationship Id="rId2" Type="http://schemas.openxmlformats.org/officeDocument/2006/relationships/hyperlink" Target="https://de.wikipedia.org/wiki/Hamburg" TargetMode="External"/><Relationship Id="rId16" Type="http://schemas.openxmlformats.org/officeDocument/2006/relationships/hyperlink" Target="https://de.wikipedia.org/wiki/Sachsen-Anhalt" TargetMode="External"/><Relationship Id="rId20" Type="http://schemas.openxmlformats.org/officeDocument/2006/relationships/hyperlink" Target="https://twitter.com/ZDFbayern/status/1418330682821156865/photo/1" TargetMode="External"/><Relationship Id="rId1" Type="http://schemas.openxmlformats.org/officeDocument/2006/relationships/slideLayout" Target="../slideLayouts/slideLayout6.xml"/><Relationship Id="rId6" Type="http://schemas.openxmlformats.org/officeDocument/2006/relationships/hyperlink" Target="https://de.wikipedia.org/wiki/Hessen" TargetMode="External"/><Relationship Id="rId11" Type="http://schemas.openxmlformats.org/officeDocument/2006/relationships/hyperlink" Target="https://de.wikipedia.org/wiki/Saarland" TargetMode="External"/><Relationship Id="rId5" Type="http://schemas.openxmlformats.org/officeDocument/2006/relationships/hyperlink" Target="https://de.wikipedia.org/wiki/Baden-W%C3%BCrttemberg" TargetMode="External"/><Relationship Id="rId15" Type="http://schemas.openxmlformats.org/officeDocument/2006/relationships/hyperlink" Target="https://de.wikipedia.org/wiki/Th%C3%BCringen" TargetMode="External"/><Relationship Id="rId10" Type="http://schemas.openxmlformats.org/officeDocument/2006/relationships/hyperlink" Target="https://de.wikipedia.org/wiki/Rheinland-Pfalz" TargetMode="External"/><Relationship Id="rId19" Type="http://schemas.openxmlformats.org/officeDocument/2006/relationships/hyperlink" Target="https://de.wikipedia.org/wiki/Liste_der_deutschen_Bundesl%C3%A4nder_nach_Bruttoinlandsprodukt" TargetMode="External"/><Relationship Id="rId4" Type="http://schemas.openxmlformats.org/officeDocument/2006/relationships/hyperlink" Target="https://de.wikipedia.org/wiki/Freie_Hansestadt_Bremen" TargetMode="External"/><Relationship Id="rId9" Type="http://schemas.openxmlformats.org/officeDocument/2006/relationships/hyperlink" Target="https://de.wikipedia.org/wiki/Niedersachsen" TargetMode="External"/><Relationship Id="rId14" Type="http://schemas.openxmlformats.org/officeDocument/2006/relationships/hyperlink" Target="https://de.wikipedia.org/wiki/Brandenbu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hyperlink" Target="https://www.statistik-bw.de/Presse/Pressemitteilungen/2019070" TargetMode="External"/><Relationship Id="rId4" Type="http://schemas.openxmlformats.org/officeDocument/2006/relationships/hyperlink" Target="https://www.statistik-bw.de/Presse/Pressemitteilungen/2021081"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destatis.de/DE/Themen/Querschnitt/Demografischer-Wandel/Aspekte/demografie-bevoelkerungsentwicklung-ost-west.html"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bib.bund.de/Publikation/2012/pdf/Jung-weiblich-geht-Abwanderung-und-Geschlechterungleichgewichte-in-ostdeutschen-Landkreisen.pdf;jsessionid=220791F0A057F934E1F2B2996719AC1A.1_cid380?__blob=publicationFile&amp;v=4" TargetMode="External"/><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emf"/><Relationship Id="rId1" Type="http://schemas.openxmlformats.org/officeDocument/2006/relationships/slideLayout" Target="../slideLayouts/slideLayout7.xml"/><Relationship Id="rId5" Type="http://schemas.openxmlformats.org/officeDocument/2006/relationships/hyperlink" Target="https://www.merkur.de/politik/staedte-gemeinden-wahlergebnis-bundestagswahl-2021-interaktive-karte-erststimme-zweitstimme-zr-91035115.html" TargetMode="External"/><Relationship Id="rId4" Type="http://schemas.openxmlformats.org/officeDocument/2006/relationships/hyperlink" Target="https://www.iwkoeln.de/fileadmin/publikationen/2017/367043/IW-Report_2017_33_Geschlechterverhaeltnisse_und_Geburten_in_den_deutschen_Regionen.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iwkoeln.de/fileadmin/user_upload/Studien/IW-Trends/PDF/2020/IW-Trends_2020-02-04_H%C3%BCnnemeyer-Kempermann.pdf" TargetMode="External"/><Relationship Id="rId2" Type="http://schemas.openxmlformats.org/officeDocument/2006/relationships/image" Target="../media/image15.emf"/><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inkar.de/" TargetMode="External"/><Relationship Id="rId1" Type="http://schemas.openxmlformats.org/officeDocument/2006/relationships/slideLayout" Target="../slideLayouts/slideLayout7.xml"/><Relationship Id="rId6" Type="http://schemas.openxmlformats.org/officeDocument/2006/relationships/hyperlink" Target="https://www.bbsr.bund.de/BBSR/EN/publications/OnlinePublications/2011/DL_ON012011.pdf?__blob=publicationFile&amp;v=1" TargetMode="External"/><Relationship Id="rId5" Type="http://schemas.openxmlformats.org/officeDocument/2006/relationships/image" Target="../media/image21.emf"/><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hyperlink" Target="https://www.iwkoeln.de/fileadmin/publikationen/2017/357919/IW-Trends_2017-03-04_Deschermeier.pdf"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www.bbsr.bund.de/BBSR/DE/veroeffentlichungen/analysen-kompakt/2021/ak-03-2021-dl.pdf?__blob=publicationFile&amp;v=4" TargetMode="External"/><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service.destatis.de/laenderpyramiden/"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ec.europa.eu/eurostat/databrowser/view/DEMO_R_PJANIND2__custom_1567774/default/map?lang=en" TargetMode="External"/><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hyperlink" Target="https://ec.europa.eu/eurostat/cache/digpub/demography/bloc-1b.html?lang=en" TargetMode="Externa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hyperlink" Target="https://ec.europa.eu/eurostat/databrowser/view/demo_r_pjanind2/default/map?lang=en"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twitter.com/bbsr_bund/status/729997488086732801?lang=de" TargetMode="External"/><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image" Target="../media/image29.emf"/><Relationship Id="rId1" Type="http://schemas.openxmlformats.org/officeDocument/2006/relationships/slideLayout" Target="../slideLayouts/slideLayout7.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 Id="rId9" Type="http://schemas.openxmlformats.org/officeDocument/2006/relationships/hyperlink" Target="https://www.bbsr.bund.de/BBSR/EN/publications/OnlinePublications/2011/DL_ON012011.pdf?__blob=publicationFile&amp;v=1"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hyperlink" Target="https://statistik.arbeitsagentur.de/Statistikdaten/Detail/202110/arbeitsmarktberichte/monatsbericht-monatsbericht/monatsbericht-d-0-202110-pdf.pdf;jsessionid=F091B09A48CB7CD3B2EDDE59594875F7?__blob=publicationFile&amp;v=2" TargetMode="External"/><Relationship Id="rId1" Type="http://schemas.openxmlformats.org/officeDocument/2006/relationships/slideLayout" Target="../slideLayouts/slideLayout7.xml"/><Relationship Id="rId6" Type="http://schemas.openxmlformats.org/officeDocument/2006/relationships/hyperlink" Target="https://statistik.arbeitsagentur.de/DE/Navigation/Statistiken/Statistiken-aktuell/Zeitreihengrafiken/Zeitreihengrafiken-Nav.html" TargetMode="External"/><Relationship Id="rId5" Type="http://schemas.openxmlformats.org/officeDocument/2006/relationships/image" Target="../media/image38.jpg"/><Relationship Id="rId4" Type="http://schemas.openxmlformats.org/officeDocument/2006/relationships/image" Target="../media/image37.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statistik.arbeitsagentur.de/Statistikdaten/Detail/202110/langzeitarbeitslosigkeit/langzeitarbeitslosigkeit/langzeitarbeitslosigkeit-dlkjc-0-202110-xlsm.xlsm?__blob=publicationFile&amp;v=1" TargetMode="External"/><Relationship Id="rId1" Type="http://schemas.openxmlformats.org/officeDocument/2006/relationships/slideLayout" Target="../slideLayouts/slideLayout7.xml"/><Relationship Id="rId4" Type="http://schemas.openxmlformats.org/officeDocument/2006/relationships/hyperlink" Target="https://statistik.arbeitsagentur.de/DE/Navigation/Statistiken/Interaktive-Angebote/Langzeitarbeitslosigkeit/Langzeitarbeitslosigkeit-Nav.html"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statistik.arbeitsagentur.de/Statistikdaten/Detail/202110/arbeitsmarktberichte/konjunkturelles-kurzarbeitergeld/konjunkturelles-kurzarbeitergeld-d-0-202110-pdf.pdf?__blob=publicationFile&amp;v=2" TargetMode="External"/><Relationship Id="rId2" Type="http://schemas.openxmlformats.org/officeDocument/2006/relationships/image" Target="../media/image40.emf"/><Relationship Id="rId1" Type="http://schemas.openxmlformats.org/officeDocument/2006/relationships/slideLayout" Target="../slideLayouts/slideLayout7.xml"/><Relationship Id="rId5" Type="http://schemas.openxmlformats.org/officeDocument/2006/relationships/hyperlink" Target="https://statistik.arbeitsagentur.de/SiteGlobals/Forms/Suche/Einzelheftsuche_Formular.html?nn=1524090&amp;topic_f=kurzarbeit-zr2" TargetMode="External"/><Relationship Id="rId4" Type="http://schemas.openxmlformats.org/officeDocument/2006/relationships/chart" Target="../charts/chart5.xml"/></Relationships>
</file>

<file path=ppt/slides/_rels/slide39.xml.rels><?xml version="1.0" encoding="UTF-8" standalone="yes"?>
<Relationships xmlns="http://schemas.openxmlformats.org/package/2006/relationships"><Relationship Id="rId3" Type="http://schemas.openxmlformats.org/officeDocument/2006/relationships/hyperlink" Target="https://www.bbsr.bund.de/BBSR/DE/veroeffentlichungen/sonderveroeffentlichungen/2021/rob-2021-dl.pdf?__blob=publicationFile&amp;v=4" TargetMode="External"/><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statistik.arbeitsagentur.de/DE/Navigation/Statistiken/Statistiken-nach-Regionen/Arbeitsmarkt-nach-Regionen/Arbeitsmarkt-nach-Regionen-Nav.html" TargetMode="External"/><Relationship Id="rId7"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fh%20kempten/vwl/VWL%20Quellenmaterial/Arbeitsmarkt/2021-10/Analysewerkzeug-Interaktive-Visualisierung-statistischer-Daten.xlsm" TargetMode="External"/><Relationship Id="rId4" Type="http://schemas.openxmlformats.org/officeDocument/2006/relationships/hyperlink" Target="https://statistik.arbeitsagentur.de/DE/Statischer-Content/Statistiken/Interaktive-Angebote/Regionale-Analysen/regionale-Strukturanalyse/Generische-Publikationen/Analysewerkzeug-Interaktive-Visualisierung-statistischer-Daten.xlsm?__blob=publicationFile&amp;v=10"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statistik.arbeitsagentur.de/Statistikdaten/Detail/Aktuell/iiia7/sgbii-quoten/sgbii-quoten-dwolk-0-xlsm.xlsm?__blob=publicationFile&amp;v=1" TargetMode="Externa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hyperlink" Target="https://statistik.arbeitsagentur.de/DE/Statischer-Content/Statistiken/Interaktive-Angebote/Regionale-Analysen/regionale-Strukturanalyse/Generische-Publikationen/Analysewerkzeug-Interaktive-Visualisierung-statistischer-Daten.xlsm?__blob=publicationFile&amp;v=10" TargetMode="External"/></Relationships>
</file>

<file path=ppt/slides/_rels/slide4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statistik.arbeitsagentur.de/DE/Statischer-Content/Statistiken/Interaktive-Angebote/Regionale-Analysen/regionale-Strukturanalyse/Generische-Publikationen/Analysewerkzeug-Interaktive-Visualisierung-statistischer-Daten.xlsm?__blob=publicationFile&amp;v=10" TargetMode="Externa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ec.europa.eu/eurostat/databrowser/view/une_rt_m/default/table?lang=en"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statistik.arbeitsagentur.de/DE/Statischer-Content/Statistiken/Interaktive-Angebote/Regionale-Analysen/regionale-Strukturanalyse/Generische-Publikationen/Analysewerkzeug-Interaktive-Visualisierung-statistischer-Daten.xlsm?__blob=publicationFile&amp;v=10" TargetMode="External"/><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statistik.arbeitsagentur.de/DE/Statischer-Content/Statistiken/Interaktive-Angebote/Regionale-Analysen/regionale-Strukturanalyse/Generische-Publikationen/Analysewerkzeug-Interaktive-Visualisierung-statistischer-Daten.xlsm?__blob=publicationFile&amp;v=10" TargetMode="External"/><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statistik.arbeitsagentur.de/DE/Statischer-Content/Statistiken/Interaktive-Angebote/Regionale-Analysen/regionale-Strukturanalyse/Generische-Publikationen/Analysewerkzeug-Interaktive-Visualisierung-statistischer-Daten.xlsm?__blob=publicationFile&amp;v=10" TargetMode="External"/><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statistik.arbeitsagentur.de/DE/Statischer-Content/Statistiken/Interaktive-Angebote/Regionale-Analysen/regionale-Strukturanalyse/Generische-Publikationen/Analysewerkzeug-Interaktive-Visualisierung-statistischer-Daten.xlsm?__blob=publicationFile&amp;v=10" TargetMode="External"/><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de.statista.com/infografik/15959/jugendarbeitslosenquote-nach-bundeslaendern/" TargetMode="External"/><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crp-infotec.de/arbeitslose-erwerbslose-quotenvergleich/" TargetMode="External"/><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6.xml"/><Relationship Id="rId4" Type="http://schemas.openxmlformats.org/officeDocument/2006/relationships/hyperlink" Target="https://statistik.arbeitsagentur.de/DE/Navigation/Statistiken/Themen-im-Fokus/Berufe/Akademikerinnen/Allgemeiner-Teil-Nav.html"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www.mckinsey.com/featured-insights/future-of-work/jobs-lost-jobs-gained-what-the-future-of-work-will-mean-for-jobs-skills-and-wages" TargetMode="External"/><Relationship Id="rId3" Type="http://schemas.openxmlformats.org/officeDocument/2006/relationships/hyperlink" Target="https://www.wiwo.de/unternehmen/dienstleister/nach-unfall-von-bill-mcdermott-fehlgriffe-bei-top-managern/13013190-2.html" TargetMode="External"/><Relationship Id="rId7" Type="http://schemas.openxmlformats.org/officeDocument/2006/relationships/hyperlink" Target="https://www3.weforum.org/docs/WEF_Future_of_Jobs_2020.pdf" TargetMode="External"/><Relationship Id="rId2" Type="http://schemas.openxmlformats.org/officeDocument/2006/relationships/hyperlink" Target="https://www.trendsderzukunft.de/elon-musk-tesla-chef-spricht-sich-fuer-ein-bedingungsloses-grundeinkommen-aus/" TargetMode="External"/><Relationship Id="rId1" Type="http://schemas.openxmlformats.org/officeDocument/2006/relationships/slideLayout" Target="../slideLayouts/slideLayout2.xml"/><Relationship Id="rId6" Type="http://schemas.openxmlformats.org/officeDocument/2006/relationships/hyperlink" Target="https://www.oxfordmartin.ox.ac.uk/downloads/academic/The_Future_of_Employment.pdf" TargetMode="External"/><Relationship Id="rId11" Type="http://schemas.openxmlformats.org/officeDocument/2006/relationships/hyperlink" Target="https://www.linkedin.com/business/talent/blog/talent-strategy/jobs-you-will-be-recruiting-for-in-2030" TargetMode="External"/><Relationship Id="rId5" Type="http://schemas.openxmlformats.org/officeDocument/2006/relationships/hyperlink" Target="https://www.bbvaopenmind.com/en/articles/artificial-intelligence-in-workplace-what-is-at-stake-for-workers/" TargetMode="External"/><Relationship Id="rId10" Type="http://schemas.openxmlformats.org/officeDocument/2006/relationships/hyperlink" Target="https://www.pwc.com/gx/en/services/people-organisation/publications/workforce-of-the-future.html" TargetMode="External"/><Relationship Id="rId4" Type="http://schemas.openxmlformats.org/officeDocument/2006/relationships/hyperlink" Target="https://www.technologyreview.com/2021/05/07/1024674/ubi-guaranteed-income-pandemic/" TargetMode="External"/><Relationship Id="rId9" Type="http://schemas.openxmlformats.org/officeDocument/2006/relationships/hyperlink" Target="https://www.denkfabrik-bmas.de/fileadmin/Downloads/Arbeitsweltszenarien_2040_Draft_Version.pdf"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3.weforum.org/docs/WEF_Future_of_Jobs_2020.pdf" TargetMode="External"/><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hyperlink" Target="https://www.mckinsey.com/featured-insights/future-of-work/jobs-lost-jobs-gained-what-the-future-of-work-will-mean-for-jobs-skills-and-wages" TargetMode="External"/><Relationship Id="rId4" Type="http://schemas.openxmlformats.org/officeDocument/2006/relationships/hyperlink" Target="https://economics.mit.edu/files/11563" TargetMode="External"/></Relationships>
</file>

<file path=ppt/slides/_rels/slide64.xml.rels><?xml version="1.0" encoding="UTF-8" standalone="yes"?>
<Relationships xmlns="http://schemas.openxmlformats.org/package/2006/relationships"><Relationship Id="rId2" Type="http://schemas.openxmlformats.org/officeDocument/2006/relationships/hyperlink" Target="https://service.destatis.de/DE/karten/migration_integration_regionen.html" TargetMode="Externa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s://statistik.arbeitsagentur.de/DE/Statischer-Content/Statistiken/Themen-im-Fokus/Migration/Generische-Publikationen/Auswirkungen-der-Migration-auf-den-Arbeitsmarkt.pdf?__blob=publicationFile&amp;v=8" TargetMode="External"/><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ec.europa.eu/eurostat/cache/RCI/#?vis=nuts1.labourmarket&amp;lang=en" TargetMode="External"/><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hyperlink" Target="https://ec.europa.eu/eurostat/cache/RCI/#?vis=nuts1.labourmarket&amp;lang=en" TargetMode="External"/><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s://ec.europa.eu/eurostat/cache/RCI/#?vis=nuts1.labourmarket&amp;lang=en" TargetMode="External"/><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statistik.arbeitsagentur.de/DE/Statischer-Content/Service/Lernmaterialien/Generische-Publikationen/Universitaeten-Glaubwuerdigkeit-der-Arbeitsmarktstatistik.pdf?__blob=publicationFile&amp;v=6" TargetMode="External"/><Relationship Id="rId2" Type="http://schemas.openxmlformats.org/officeDocument/2006/relationships/image" Target="../media/image73.emf"/><Relationship Id="rId1" Type="http://schemas.openxmlformats.org/officeDocument/2006/relationships/slideLayout" Target="../slideLayouts/slideLayout7.xml"/><Relationship Id="rId4" Type="http://schemas.openxmlformats.org/officeDocument/2006/relationships/hyperlink" Target="https://www.destatis.de/DE/Themen/Wirtschaft/Volkswirtschaftliche-Gesamtrechnungen-Inlandsprodukt/Publikationen/Downloads-Inlandsprodukt/inlandsprodukt-lange-reihen-xlsx-2180150.xlsx?__blob=publicationFil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www.deutsche-rohstoffagentur.de/DE/Gemeinsames/Produkte/Downloads/DERA_Rohstoffinformationen/rohstoffinformationen-41.pdf?__blob=publicationFile&amp;v=2" TargetMode="External"/><Relationship Id="rId7" Type="http://schemas.openxmlformats.org/officeDocument/2006/relationships/image" Target="../media/image76.emf"/><Relationship Id="rId2" Type="http://schemas.openxmlformats.org/officeDocument/2006/relationships/image" Target="../media/image74.emf"/><Relationship Id="rId1" Type="http://schemas.openxmlformats.org/officeDocument/2006/relationships/slideLayout" Target="../slideLayouts/slideLayout7.xml"/><Relationship Id="rId6" Type="http://schemas.openxmlformats.org/officeDocument/2006/relationships/image" Target="../media/image75.jpg"/><Relationship Id="rId5" Type="http://schemas.openxmlformats.org/officeDocument/2006/relationships/hyperlink" Target="https://www.researchgate.net/profile/Pedro-Mateus-Das-Neves/publication/338066100_How_can_the_Sustainable_Development_Goals_be_used_in_Portuguese-Speaking_Countries_to_Implement_the_Belt_and_Road_Initiative/links/5dfc75114585159aa48a5521/How-can-the-Sustainable-Development-Goals-be-used-in-Portuguese-Speaking-Countries-to-Implement-the-Belt-and-Road-Initiative.pdf" TargetMode="External"/><Relationship Id="rId4" Type="http://schemas.openxmlformats.org/officeDocument/2006/relationships/hyperlink" Target="https://www.researchgate.net/publication/336616579_Challenges_and_opportunities_of_the_Maritime_Silk_Road_initiative_for_EU_countries_Scientific_Journals_of_the_Maritime_University_of_Szczecin/download"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64075A-3B1F-4939-9A6F-346C3A48A80B}"/>
              </a:ext>
            </a:extLst>
          </p:cNvPr>
          <p:cNvSpPr>
            <a:spLocks noGrp="1"/>
          </p:cNvSpPr>
          <p:nvPr>
            <p:ph type="ctrTitle"/>
          </p:nvPr>
        </p:nvSpPr>
        <p:spPr/>
        <p:txBody>
          <a:bodyPr/>
          <a:lstStyle/>
          <a:p>
            <a:r>
              <a:rPr lang="de-DE" dirty="0"/>
              <a:t>Arbeitsmarkt</a:t>
            </a:r>
          </a:p>
        </p:txBody>
      </p:sp>
      <p:sp>
        <p:nvSpPr>
          <p:cNvPr id="3" name="Untertitel 2">
            <a:extLst>
              <a:ext uri="{FF2B5EF4-FFF2-40B4-BE49-F238E27FC236}">
                <a16:creationId xmlns:a16="http://schemas.microsoft.com/office/drawing/2014/main" id="{5C000C04-8D43-4C25-8A84-FC561B9DCF76}"/>
              </a:ext>
            </a:extLst>
          </p:cNvPr>
          <p:cNvSpPr>
            <a:spLocks noGrp="1"/>
          </p:cNvSpPr>
          <p:nvPr>
            <p:ph type="subTitle" idx="1"/>
          </p:nvPr>
        </p:nvSpPr>
        <p:spPr/>
        <p:txBody>
          <a:bodyPr/>
          <a:lstStyle/>
          <a:p>
            <a:endParaRPr lang="de-DE"/>
          </a:p>
        </p:txBody>
      </p:sp>
    </p:spTree>
    <p:extLst>
      <p:ext uri="{BB962C8B-B14F-4D97-AF65-F5344CB8AC3E}">
        <p14:creationId xmlns:p14="http://schemas.microsoft.com/office/powerpoint/2010/main" val="436758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91096E5F-968B-4270-9E75-D40809B413E1}"/>
              </a:ext>
            </a:extLst>
          </p:cNvPr>
          <p:cNvGrpSpPr/>
          <p:nvPr/>
        </p:nvGrpSpPr>
        <p:grpSpPr>
          <a:xfrm>
            <a:off x="2525917" y="117589"/>
            <a:ext cx="6599976" cy="6672510"/>
            <a:chOff x="2525917" y="117589"/>
            <a:chExt cx="6201623" cy="6117639"/>
          </a:xfrm>
        </p:grpSpPr>
        <p:pic>
          <p:nvPicPr>
            <p:cNvPr id="4" name="Grafik 3">
              <a:extLst>
                <a:ext uri="{FF2B5EF4-FFF2-40B4-BE49-F238E27FC236}">
                  <a16:creationId xmlns:a16="http://schemas.microsoft.com/office/drawing/2014/main" id="{ABBE997E-5626-40C9-AA78-1AD0666611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917" y="117589"/>
              <a:ext cx="6201623" cy="5673646"/>
            </a:xfrm>
            <a:prstGeom prst="rect">
              <a:avLst/>
            </a:prstGeom>
          </p:spPr>
        </p:pic>
        <p:pic>
          <p:nvPicPr>
            <p:cNvPr id="5" name="Grafik 4">
              <a:extLst>
                <a:ext uri="{FF2B5EF4-FFF2-40B4-BE49-F238E27FC236}">
                  <a16:creationId xmlns:a16="http://schemas.microsoft.com/office/drawing/2014/main" id="{A1CFCCE1-5277-4B2B-8309-F65F29FE3DB7}"/>
                </a:ext>
              </a:extLst>
            </p:cNvPr>
            <p:cNvPicPr>
              <a:picLocks noChangeAspect="1"/>
            </p:cNvPicPr>
            <p:nvPr/>
          </p:nvPicPr>
          <p:blipFill rotWithShape="1">
            <a:blip r:embed="rId3">
              <a:extLst>
                <a:ext uri="{28A0092B-C50C-407E-A947-70E740481C1C}">
                  <a14:useLocalDpi xmlns:a14="http://schemas.microsoft.com/office/drawing/2010/main" val="0"/>
                </a:ext>
              </a:extLst>
            </a:blip>
            <a:srcRect b="81315"/>
            <a:stretch/>
          </p:blipFill>
          <p:spPr>
            <a:xfrm>
              <a:off x="2525917" y="5777988"/>
              <a:ext cx="6201622" cy="228620"/>
            </a:xfrm>
            <a:prstGeom prst="rect">
              <a:avLst/>
            </a:prstGeom>
          </p:spPr>
        </p:pic>
        <p:pic>
          <p:nvPicPr>
            <p:cNvPr id="6" name="Grafik 5">
              <a:extLst>
                <a:ext uri="{FF2B5EF4-FFF2-40B4-BE49-F238E27FC236}">
                  <a16:creationId xmlns:a16="http://schemas.microsoft.com/office/drawing/2014/main" id="{84401AE1-3A3A-4B42-AA6D-1D90A4DE4DED}"/>
                </a:ext>
              </a:extLst>
            </p:cNvPr>
            <p:cNvPicPr>
              <a:picLocks noChangeAspect="1"/>
            </p:cNvPicPr>
            <p:nvPr/>
          </p:nvPicPr>
          <p:blipFill rotWithShape="1">
            <a:blip r:embed="rId3">
              <a:extLst>
                <a:ext uri="{28A0092B-C50C-407E-A947-70E740481C1C}">
                  <a14:useLocalDpi xmlns:a14="http://schemas.microsoft.com/office/drawing/2010/main" val="0"/>
                </a:ext>
              </a:extLst>
            </a:blip>
            <a:srcRect t="81953"/>
            <a:stretch/>
          </p:blipFill>
          <p:spPr>
            <a:xfrm>
              <a:off x="2525917" y="6006608"/>
              <a:ext cx="6201622" cy="228620"/>
            </a:xfrm>
            <a:prstGeom prst="rect">
              <a:avLst/>
            </a:prstGeom>
          </p:spPr>
        </p:pic>
      </p:grpSp>
      <p:sp>
        <p:nvSpPr>
          <p:cNvPr id="8" name="Textfeld 7">
            <a:extLst>
              <a:ext uri="{FF2B5EF4-FFF2-40B4-BE49-F238E27FC236}">
                <a16:creationId xmlns:a16="http://schemas.microsoft.com/office/drawing/2014/main" id="{8F9B3628-F2C3-465A-822B-166E2FA07AD9}"/>
              </a:ext>
            </a:extLst>
          </p:cNvPr>
          <p:cNvSpPr txBox="1"/>
          <p:nvPr/>
        </p:nvSpPr>
        <p:spPr>
          <a:xfrm>
            <a:off x="9666083" y="4517679"/>
            <a:ext cx="1741283" cy="461665"/>
          </a:xfrm>
          <a:prstGeom prst="rect">
            <a:avLst/>
          </a:prstGeom>
          <a:noFill/>
        </p:spPr>
        <p:txBody>
          <a:bodyPr wrap="square" rtlCol="0">
            <a:spAutoFit/>
          </a:bodyPr>
          <a:lstStyle/>
          <a:p>
            <a:r>
              <a:rPr lang="de-DE" sz="1200" dirty="0"/>
              <a:t>Quelle: Arbeitsagentur </a:t>
            </a:r>
            <a:r>
              <a:rPr lang="de-DE" sz="1200" dirty="0">
                <a:hlinkClick r:id="rId4"/>
              </a:rPr>
              <a:t>Monatsbericht 10/2021</a:t>
            </a:r>
            <a:endParaRPr lang="de-DE" sz="1200" dirty="0"/>
          </a:p>
        </p:txBody>
      </p:sp>
      <p:grpSp>
        <p:nvGrpSpPr>
          <p:cNvPr id="20" name="Gruppieren 19">
            <a:extLst>
              <a:ext uri="{FF2B5EF4-FFF2-40B4-BE49-F238E27FC236}">
                <a16:creationId xmlns:a16="http://schemas.microsoft.com/office/drawing/2014/main" id="{DB618C15-C383-4D1B-B251-339CBB736202}"/>
              </a:ext>
            </a:extLst>
          </p:cNvPr>
          <p:cNvGrpSpPr/>
          <p:nvPr/>
        </p:nvGrpSpPr>
        <p:grpSpPr>
          <a:xfrm>
            <a:off x="630571" y="22018"/>
            <a:ext cx="10584396" cy="6835982"/>
            <a:chOff x="630571" y="22018"/>
            <a:chExt cx="10584396" cy="6835982"/>
          </a:xfrm>
        </p:grpSpPr>
        <p:pic>
          <p:nvPicPr>
            <p:cNvPr id="18" name="Grafik 17">
              <a:extLst>
                <a:ext uri="{FF2B5EF4-FFF2-40B4-BE49-F238E27FC236}">
                  <a16:creationId xmlns:a16="http://schemas.microsoft.com/office/drawing/2014/main" id="{37849433-CEBD-4E89-B088-D8BD18197D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571" y="22018"/>
              <a:ext cx="10584396" cy="6835982"/>
            </a:xfrm>
            <a:prstGeom prst="rect">
              <a:avLst/>
            </a:prstGeom>
          </p:spPr>
        </p:pic>
        <p:sp>
          <p:nvSpPr>
            <p:cNvPr id="19" name="Textfeld 18">
              <a:extLst>
                <a:ext uri="{FF2B5EF4-FFF2-40B4-BE49-F238E27FC236}">
                  <a16:creationId xmlns:a16="http://schemas.microsoft.com/office/drawing/2014/main" id="{DFBC360A-D9CC-48A2-BAC6-38B510538ACA}"/>
                </a:ext>
              </a:extLst>
            </p:cNvPr>
            <p:cNvSpPr txBox="1"/>
            <p:nvPr/>
          </p:nvSpPr>
          <p:spPr>
            <a:xfrm>
              <a:off x="7585295" y="1510420"/>
              <a:ext cx="2344848" cy="276999"/>
            </a:xfrm>
            <a:prstGeom prst="rect">
              <a:avLst/>
            </a:prstGeom>
            <a:noFill/>
          </p:spPr>
          <p:txBody>
            <a:bodyPr wrap="square" rtlCol="0">
              <a:spAutoFit/>
            </a:bodyPr>
            <a:lstStyle/>
            <a:p>
              <a:r>
                <a:rPr lang="de-DE" sz="1200" dirty="0"/>
                <a:t>Quelle: </a:t>
              </a:r>
              <a:r>
                <a:rPr lang="de-DE" sz="1200" dirty="0">
                  <a:hlinkClick r:id="rId6"/>
                </a:rPr>
                <a:t>Arbeitsagentur</a:t>
              </a:r>
              <a:endParaRPr lang="de-DE" sz="1200" dirty="0"/>
            </a:p>
          </p:txBody>
        </p:sp>
      </p:grpSp>
      <p:grpSp>
        <p:nvGrpSpPr>
          <p:cNvPr id="16" name="Gruppieren 15">
            <a:extLst>
              <a:ext uri="{FF2B5EF4-FFF2-40B4-BE49-F238E27FC236}">
                <a16:creationId xmlns:a16="http://schemas.microsoft.com/office/drawing/2014/main" id="{FF33FD57-0CFF-4E65-AC96-ED582CD7BEED}"/>
              </a:ext>
            </a:extLst>
          </p:cNvPr>
          <p:cNvGrpSpPr/>
          <p:nvPr/>
        </p:nvGrpSpPr>
        <p:grpSpPr>
          <a:xfrm>
            <a:off x="750543" y="0"/>
            <a:ext cx="10620609" cy="6859370"/>
            <a:chOff x="-3617306" y="81620"/>
            <a:chExt cx="10620609" cy="6859370"/>
          </a:xfrm>
        </p:grpSpPr>
        <p:pic>
          <p:nvPicPr>
            <p:cNvPr id="14" name="Grafik 13">
              <a:extLst>
                <a:ext uri="{FF2B5EF4-FFF2-40B4-BE49-F238E27FC236}">
                  <a16:creationId xmlns:a16="http://schemas.microsoft.com/office/drawing/2014/main" id="{1DE8367B-2ECE-4F4D-A74F-6D029E210A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7306" y="81620"/>
              <a:ext cx="10620609" cy="6859370"/>
            </a:xfrm>
            <a:prstGeom prst="rect">
              <a:avLst/>
            </a:prstGeom>
          </p:spPr>
        </p:pic>
        <p:sp>
          <p:nvSpPr>
            <p:cNvPr id="15" name="Textfeld 14">
              <a:extLst>
                <a:ext uri="{FF2B5EF4-FFF2-40B4-BE49-F238E27FC236}">
                  <a16:creationId xmlns:a16="http://schemas.microsoft.com/office/drawing/2014/main" id="{1729A236-065C-4E96-BC4E-B924D47B808D}"/>
                </a:ext>
              </a:extLst>
            </p:cNvPr>
            <p:cNvSpPr txBox="1"/>
            <p:nvPr/>
          </p:nvSpPr>
          <p:spPr>
            <a:xfrm>
              <a:off x="4315623" y="1842929"/>
              <a:ext cx="2344848" cy="276999"/>
            </a:xfrm>
            <a:prstGeom prst="rect">
              <a:avLst/>
            </a:prstGeom>
            <a:noFill/>
          </p:spPr>
          <p:txBody>
            <a:bodyPr wrap="square" rtlCol="0">
              <a:spAutoFit/>
            </a:bodyPr>
            <a:lstStyle/>
            <a:p>
              <a:r>
                <a:rPr lang="de-DE" sz="1200" dirty="0"/>
                <a:t>Quelle: </a:t>
              </a:r>
              <a:r>
                <a:rPr lang="de-DE" sz="1200" dirty="0">
                  <a:hlinkClick r:id="rId6"/>
                </a:rPr>
                <a:t>Arbeitsagentur</a:t>
              </a:r>
              <a:endParaRPr lang="de-DE" sz="1200" dirty="0"/>
            </a:p>
          </p:txBody>
        </p:sp>
      </p:grpSp>
      <p:grpSp>
        <p:nvGrpSpPr>
          <p:cNvPr id="12" name="Gruppieren 11">
            <a:extLst>
              <a:ext uri="{FF2B5EF4-FFF2-40B4-BE49-F238E27FC236}">
                <a16:creationId xmlns:a16="http://schemas.microsoft.com/office/drawing/2014/main" id="{015B3896-282C-4E50-822A-92A35D8F3680}"/>
              </a:ext>
            </a:extLst>
          </p:cNvPr>
          <p:cNvGrpSpPr/>
          <p:nvPr/>
        </p:nvGrpSpPr>
        <p:grpSpPr>
          <a:xfrm>
            <a:off x="860079" y="47357"/>
            <a:ext cx="10474860" cy="6765237"/>
            <a:chOff x="860079" y="47357"/>
            <a:chExt cx="10474860" cy="6765237"/>
          </a:xfrm>
        </p:grpSpPr>
        <p:pic>
          <p:nvPicPr>
            <p:cNvPr id="10" name="Grafik 9">
              <a:extLst>
                <a:ext uri="{FF2B5EF4-FFF2-40B4-BE49-F238E27FC236}">
                  <a16:creationId xmlns:a16="http://schemas.microsoft.com/office/drawing/2014/main" id="{86859067-B1D7-4F2F-B991-79A88C1328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079" y="47357"/>
              <a:ext cx="10474860" cy="6765237"/>
            </a:xfrm>
            <a:prstGeom prst="rect">
              <a:avLst/>
            </a:prstGeom>
          </p:spPr>
        </p:pic>
        <p:sp>
          <p:nvSpPr>
            <p:cNvPr id="11" name="Textfeld 10">
              <a:extLst>
                <a:ext uri="{FF2B5EF4-FFF2-40B4-BE49-F238E27FC236}">
                  <a16:creationId xmlns:a16="http://schemas.microsoft.com/office/drawing/2014/main" id="{90265827-1A74-4F91-A833-DDA34288B2A3}"/>
                </a:ext>
              </a:extLst>
            </p:cNvPr>
            <p:cNvSpPr txBox="1"/>
            <p:nvPr/>
          </p:nvSpPr>
          <p:spPr>
            <a:xfrm>
              <a:off x="7432895" y="1358020"/>
              <a:ext cx="2344848" cy="276999"/>
            </a:xfrm>
            <a:prstGeom prst="rect">
              <a:avLst/>
            </a:prstGeom>
            <a:noFill/>
          </p:spPr>
          <p:txBody>
            <a:bodyPr wrap="square" rtlCol="0">
              <a:spAutoFit/>
            </a:bodyPr>
            <a:lstStyle/>
            <a:p>
              <a:r>
                <a:rPr lang="de-DE" sz="1200" dirty="0"/>
                <a:t>Quelle: </a:t>
              </a:r>
              <a:r>
                <a:rPr lang="de-DE" sz="1200" dirty="0">
                  <a:hlinkClick r:id="rId6"/>
                </a:rPr>
                <a:t>Arbeitsagentur</a:t>
              </a:r>
              <a:endParaRPr lang="de-DE" sz="1200" dirty="0"/>
            </a:p>
          </p:txBody>
        </p:sp>
      </p:grpSp>
      <p:grpSp>
        <p:nvGrpSpPr>
          <p:cNvPr id="3" name="Gruppieren 2">
            <a:extLst>
              <a:ext uri="{FF2B5EF4-FFF2-40B4-BE49-F238E27FC236}">
                <a16:creationId xmlns:a16="http://schemas.microsoft.com/office/drawing/2014/main" id="{561761E7-785B-4C38-B08C-219768345684}"/>
              </a:ext>
            </a:extLst>
          </p:cNvPr>
          <p:cNvGrpSpPr/>
          <p:nvPr/>
        </p:nvGrpSpPr>
        <p:grpSpPr>
          <a:xfrm>
            <a:off x="950684" y="139596"/>
            <a:ext cx="11188505" cy="6600825"/>
            <a:chOff x="950684" y="139596"/>
            <a:chExt cx="11188505" cy="6600825"/>
          </a:xfrm>
        </p:grpSpPr>
        <p:grpSp>
          <p:nvGrpSpPr>
            <p:cNvPr id="26" name="Gruppieren 25">
              <a:extLst>
                <a:ext uri="{FF2B5EF4-FFF2-40B4-BE49-F238E27FC236}">
                  <a16:creationId xmlns:a16="http://schemas.microsoft.com/office/drawing/2014/main" id="{2C15F409-DDC1-47FE-B4DD-264B334CE06B}"/>
                </a:ext>
              </a:extLst>
            </p:cNvPr>
            <p:cNvGrpSpPr/>
            <p:nvPr/>
          </p:nvGrpSpPr>
          <p:grpSpPr>
            <a:xfrm>
              <a:off x="950684" y="139596"/>
              <a:ext cx="10220325" cy="6600825"/>
              <a:chOff x="950684" y="139596"/>
              <a:chExt cx="10220325" cy="6600825"/>
            </a:xfrm>
          </p:grpSpPr>
          <p:grpSp>
            <p:nvGrpSpPr>
              <p:cNvPr id="24" name="Gruppieren 23">
                <a:extLst>
                  <a:ext uri="{FF2B5EF4-FFF2-40B4-BE49-F238E27FC236}">
                    <a16:creationId xmlns:a16="http://schemas.microsoft.com/office/drawing/2014/main" id="{03F0ED53-9F9C-4F86-BA04-88763C0DCB6A}"/>
                  </a:ext>
                </a:extLst>
              </p:cNvPr>
              <p:cNvGrpSpPr/>
              <p:nvPr/>
            </p:nvGrpSpPr>
            <p:grpSpPr>
              <a:xfrm>
                <a:off x="950684" y="139596"/>
                <a:ext cx="10220325" cy="6600825"/>
                <a:chOff x="950684" y="1838775"/>
                <a:chExt cx="10220325" cy="6600825"/>
              </a:xfrm>
            </p:grpSpPr>
            <p:pic>
              <p:nvPicPr>
                <p:cNvPr id="22" name="Grafik 21">
                  <a:extLst>
                    <a:ext uri="{FF2B5EF4-FFF2-40B4-BE49-F238E27FC236}">
                      <a16:creationId xmlns:a16="http://schemas.microsoft.com/office/drawing/2014/main" id="{BE6E150B-5B48-4FF3-B834-3FC2B33AE9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684" y="1838775"/>
                  <a:ext cx="10220325" cy="6600825"/>
                </a:xfrm>
                <a:prstGeom prst="rect">
                  <a:avLst/>
                </a:prstGeom>
              </p:spPr>
            </p:pic>
            <p:sp>
              <p:nvSpPr>
                <p:cNvPr id="23" name="Textfeld 22">
                  <a:extLst>
                    <a:ext uri="{FF2B5EF4-FFF2-40B4-BE49-F238E27FC236}">
                      <a16:creationId xmlns:a16="http://schemas.microsoft.com/office/drawing/2014/main" id="{6F6574C0-51E7-4795-8A8F-8F62A88F4A6F}"/>
                    </a:ext>
                  </a:extLst>
                </p:cNvPr>
                <p:cNvSpPr txBox="1"/>
                <p:nvPr/>
              </p:nvSpPr>
              <p:spPr>
                <a:xfrm>
                  <a:off x="1721667" y="2934713"/>
                  <a:ext cx="2344848" cy="276999"/>
                </a:xfrm>
                <a:prstGeom prst="rect">
                  <a:avLst/>
                </a:prstGeom>
                <a:noFill/>
              </p:spPr>
              <p:txBody>
                <a:bodyPr wrap="square" rtlCol="0">
                  <a:spAutoFit/>
                </a:bodyPr>
                <a:lstStyle/>
                <a:p>
                  <a:r>
                    <a:rPr lang="de-DE" sz="1200" dirty="0"/>
                    <a:t>Quelle: </a:t>
                  </a:r>
                  <a:r>
                    <a:rPr lang="de-DE" sz="1200" dirty="0">
                      <a:hlinkClick r:id="rId6"/>
                    </a:rPr>
                    <a:t>Arbeitsagentur</a:t>
                  </a:r>
                  <a:endParaRPr lang="de-DE" sz="1200" dirty="0"/>
                </a:p>
              </p:txBody>
            </p:sp>
          </p:grpSp>
          <p:sp>
            <p:nvSpPr>
              <p:cNvPr id="25" name="Textfeld 24">
                <a:extLst>
                  <a:ext uri="{FF2B5EF4-FFF2-40B4-BE49-F238E27FC236}">
                    <a16:creationId xmlns:a16="http://schemas.microsoft.com/office/drawing/2014/main" id="{BB7C663F-0696-4D4F-A570-C9F319B9589A}"/>
                  </a:ext>
                </a:extLst>
              </p:cNvPr>
              <p:cNvSpPr txBox="1"/>
              <p:nvPr/>
            </p:nvSpPr>
            <p:spPr>
              <a:xfrm>
                <a:off x="7570206" y="4883953"/>
                <a:ext cx="2171323" cy="1200329"/>
              </a:xfrm>
              <a:prstGeom prst="rect">
                <a:avLst/>
              </a:prstGeom>
              <a:noFill/>
            </p:spPr>
            <p:txBody>
              <a:bodyPr wrap="square" rtlCol="0">
                <a:spAutoFit/>
              </a:bodyPr>
              <a:lstStyle/>
              <a:p>
                <a:r>
                  <a:rPr lang="de-DE" sz="1200" dirty="0"/>
                  <a:t>Zum Vergleich: </a:t>
                </a:r>
                <a:br>
                  <a:rPr lang="de-DE" sz="1200" dirty="0"/>
                </a:br>
                <a:r>
                  <a:rPr lang="de-DE" sz="1200" dirty="0"/>
                  <a:t>Bevölkerung  West-Ost in </a:t>
                </a:r>
                <a:r>
                  <a:rPr lang="de-DE" sz="1200" dirty="0" err="1"/>
                  <a:t>Mio</a:t>
                </a:r>
                <a:endParaRPr lang="de-DE" sz="1200" dirty="0"/>
              </a:p>
              <a:p>
                <a:r>
                  <a:rPr lang="de-DE" sz="1200" dirty="0"/>
                  <a:t>             1990          2020</a:t>
                </a:r>
              </a:p>
              <a:p>
                <a:r>
                  <a:rPr lang="de-DE" sz="1200" dirty="0"/>
                  <a:t>West     65,8           70,7</a:t>
                </a:r>
              </a:p>
              <a:p>
                <a:r>
                  <a:rPr lang="de-DE" sz="1200" dirty="0"/>
                  <a:t>Ost        14,5           12,5</a:t>
                </a:r>
              </a:p>
              <a:p>
                <a:r>
                  <a:rPr lang="de-DE" sz="1200" dirty="0"/>
                  <a:t>Quelle: </a:t>
                </a:r>
                <a:r>
                  <a:rPr lang="de-DE" sz="1200" dirty="0">
                    <a:hlinkClick r:id="rId10"/>
                  </a:rPr>
                  <a:t>statista.com</a:t>
                </a:r>
                <a:endParaRPr lang="de-DE" sz="1200" dirty="0"/>
              </a:p>
            </p:txBody>
          </p:sp>
        </p:grpSp>
        <p:sp>
          <p:nvSpPr>
            <p:cNvPr id="2" name="Textfeld 1">
              <a:extLst>
                <a:ext uri="{FF2B5EF4-FFF2-40B4-BE49-F238E27FC236}">
                  <a16:creationId xmlns:a16="http://schemas.microsoft.com/office/drawing/2014/main" id="{4C506375-FFF1-445A-9D20-31FEC42C4E96}"/>
                </a:ext>
              </a:extLst>
            </p:cNvPr>
            <p:cNvSpPr txBox="1"/>
            <p:nvPr/>
          </p:nvSpPr>
          <p:spPr>
            <a:xfrm>
              <a:off x="11028320" y="5368705"/>
              <a:ext cx="876987" cy="369332"/>
            </a:xfrm>
            <a:prstGeom prst="rect">
              <a:avLst/>
            </a:prstGeom>
            <a:noFill/>
          </p:spPr>
          <p:txBody>
            <a:bodyPr wrap="square" rtlCol="0">
              <a:spAutoFit/>
            </a:bodyPr>
            <a:lstStyle/>
            <a:p>
              <a:r>
                <a:rPr lang="de-DE" dirty="0">
                  <a:solidFill>
                    <a:srgbClr val="FF0000"/>
                  </a:solidFill>
                </a:rPr>
                <a:t>= 54%</a:t>
              </a:r>
            </a:p>
          </p:txBody>
        </p:sp>
        <p:sp>
          <p:nvSpPr>
            <p:cNvPr id="27" name="Textfeld 26">
              <a:extLst>
                <a:ext uri="{FF2B5EF4-FFF2-40B4-BE49-F238E27FC236}">
                  <a16:creationId xmlns:a16="http://schemas.microsoft.com/office/drawing/2014/main" id="{9C03B108-C0DD-4490-B95B-1FF20ABCAD32}"/>
                </a:ext>
              </a:extLst>
            </p:cNvPr>
            <p:cNvSpPr txBox="1"/>
            <p:nvPr/>
          </p:nvSpPr>
          <p:spPr>
            <a:xfrm>
              <a:off x="11122935" y="4260840"/>
              <a:ext cx="1016254" cy="369332"/>
            </a:xfrm>
            <a:prstGeom prst="rect">
              <a:avLst/>
            </a:prstGeom>
            <a:noFill/>
          </p:spPr>
          <p:txBody>
            <a:bodyPr wrap="square" rtlCol="0">
              <a:spAutoFit/>
            </a:bodyPr>
            <a:lstStyle/>
            <a:p>
              <a:r>
                <a:rPr lang="de-DE" dirty="0">
                  <a:solidFill>
                    <a:srgbClr val="FF0000"/>
                  </a:solidFill>
                </a:rPr>
                <a:t>= 108 %</a:t>
              </a:r>
            </a:p>
          </p:txBody>
        </p:sp>
      </p:grpSp>
      <p:sp>
        <p:nvSpPr>
          <p:cNvPr id="17" name="Fußzeilenplatzhalter 16">
            <a:extLst>
              <a:ext uri="{FF2B5EF4-FFF2-40B4-BE49-F238E27FC236}">
                <a16:creationId xmlns:a16="http://schemas.microsoft.com/office/drawing/2014/main" id="{B8BC8B5C-7563-44F6-977E-A11011003470}"/>
              </a:ext>
            </a:extLst>
          </p:cNvPr>
          <p:cNvSpPr>
            <a:spLocks noGrp="1"/>
          </p:cNvSpPr>
          <p:nvPr>
            <p:ph type="ftr" sz="quarter" idx="11"/>
          </p:nvPr>
        </p:nvSpPr>
        <p:spPr/>
        <p:txBody>
          <a:bodyPr/>
          <a:lstStyle/>
          <a:p>
            <a:r>
              <a:rPr lang="de-DE"/>
              <a:t>© Anselm Dohle-Beltinger 2021</a:t>
            </a:r>
          </a:p>
        </p:txBody>
      </p:sp>
      <p:sp>
        <p:nvSpPr>
          <p:cNvPr id="21" name="Foliennummernplatzhalter 20">
            <a:extLst>
              <a:ext uri="{FF2B5EF4-FFF2-40B4-BE49-F238E27FC236}">
                <a16:creationId xmlns:a16="http://schemas.microsoft.com/office/drawing/2014/main" id="{0C1267C3-7148-4B3A-8A9F-51BC2C31E8CD}"/>
              </a:ext>
            </a:extLst>
          </p:cNvPr>
          <p:cNvSpPr>
            <a:spLocks noGrp="1"/>
          </p:cNvSpPr>
          <p:nvPr>
            <p:ph type="sldNum" sz="quarter" idx="12"/>
          </p:nvPr>
        </p:nvSpPr>
        <p:spPr/>
        <p:txBody>
          <a:bodyPr/>
          <a:lstStyle/>
          <a:p>
            <a:fld id="{4C29D198-19C0-4ABD-9456-62D7334388C4}" type="slidenum">
              <a:rPr lang="de-DE" smtClean="0"/>
              <a:t>10</a:t>
            </a:fld>
            <a:endParaRPr lang="de-DE"/>
          </a:p>
        </p:txBody>
      </p:sp>
    </p:spTree>
    <p:extLst>
      <p:ext uri="{BB962C8B-B14F-4D97-AF65-F5344CB8AC3E}">
        <p14:creationId xmlns:p14="http://schemas.microsoft.com/office/powerpoint/2010/main" val="140494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 8">
            <a:extLst>
              <a:ext uri="{FF2B5EF4-FFF2-40B4-BE49-F238E27FC236}">
                <a16:creationId xmlns:a16="http://schemas.microsoft.com/office/drawing/2014/main" id="{5E5E8517-66C7-4614-8B25-04703ACF7F96}"/>
              </a:ext>
            </a:extLst>
          </p:cNvPr>
          <p:cNvGraphicFramePr>
            <a:graphicFrameLocks/>
          </p:cNvGraphicFramePr>
          <p:nvPr>
            <p:extLst>
              <p:ext uri="{D42A27DB-BD31-4B8C-83A1-F6EECF244321}">
                <p14:modId xmlns:p14="http://schemas.microsoft.com/office/powerpoint/2010/main" val="3702537891"/>
              </p:ext>
            </p:extLst>
          </p:nvPr>
        </p:nvGraphicFramePr>
        <p:xfrm>
          <a:off x="1524000" y="1079499"/>
          <a:ext cx="9144000" cy="5106988"/>
        </p:xfrm>
        <a:graphic>
          <a:graphicData uri="http://schemas.openxmlformats.org/drawingml/2006/chart">
            <c:chart xmlns:c="http://schemas.openxmlformats.org/drawingml/2006/chart" xmlns:r="http://schemas.openxmlformats.org/officeDocument/2006/relationships" r:id="rId2"/>
          </a:graphicData>
        </a:graphic>
      </p:graphicFrame>
      <p:sp>
        <p:nvSpPr>
          <p:cNvPr id="16389" name="Titel 1"/>
          <p:cNvSpPr>
            <a:spLocks noGrp="1"/>
          </p:cNvSpPr>
          <p:nvPr>
            <p:ph type="title"/>
          </p:nvPr>
        </p:nvSpPr>
        <p:spPr>
          <a:xfrm>
            <a:off x="2064321" y="1902097"/>
            <a:ext cx="4031679" cy="1060450"/>
          </a:xfrm>
        </p:spPr>
        <p:txBody>
          <a:bodyPr/>
          <a:lstStyle/>
          <a:p>
            <a:r>
              <a:rPr lang="de-DE" altLang="de-DE" sz="1600" dirty="0"/>
              <a:t>Sockelarbeitslosigkeit</a:t>
            </a:r>
            <a:br>
              <a:rPr lang="de-DE" altLang="de-DE" sz="1600" dirty="0"/>
            </a:br>
            <a:r>
              <a:rPr lang="de-DE" altLang="de-DE" sz="1600" dirty="0"/>
              <a:t>= auch im Boom nicht unterschrittene AL</a:t>
            </a:r>
          </a:p>
        </p:txBody>
      </p:sp>
      <p:sp>
        <p:nvSpPr>
          <p:cNvPr id="8" name="Foliennummernplatzhalter 3">
            <a:extLst>
              <a:ext uri="{FF2B5EF4-FFF2-40B4-BE49-F238E27FC236}">
                <a16:creationId xmlns:a16="http://schemas.microsoft.com/office/drawing/2014/main" id="{DC61CDCE-0349-4050-8FE7-14354BD13E73}"/>
              </a:ext>
            </a:extLst>
          </p:cNvPr>
          <p:cNvSpPr txBox="1">
            <a:spLocks/>
          </p:cNvSpPr>
          <p:nvPr/>
        </p:nvSpPr>
        <p:spPr bwMode="auto">
          <a:xfrm>
            <a:off x="9806626" y="6553200"/>
            <a:ext cx="1013774" cy="304800"/>
          </a:xfrm>
          <a:prstGeom prst="rect">
            <a:avLst/>
          </a:prstGeom>
          <a:noFill/>
          <a:ln w="9525">
            <a:noFill/>
            <a:miter lim="800000"/>
            <a:headEnd/>
            <a:tailEnd/>
          </a:ln>
          <a:effectLst/>
        </p:spPr>
        <p:txBody>
          <a:bodyPr vert="horz" wrap="none" lIns="92064" tIns="46032" rIns="92064" bIns="46032" numCol="1" anchor="ctr" anchorCtr="0" compatLnSpc="1">
            <a:prstTxWarp prst="textNoShape">
              <a:avLst/>
            </a:prstTxWarp>
          </a:bodyPr>
          <a:lstStyle>
            <a:defPPr>
              <a:defRPr lang="de-DE"/>
            </a:defPPr>
            <a:lvl1pPr algn="l" rtl="0" eaLnBrk="0" fontAlgn="base" hangingPunct="0">
              <a:spcBef>
                <a:spcPct val="0"/>
              </a:spcBef>
              <a:spcAft>
                <a:spcPct val="0"/>
              </a:spcAft>
              <a:defRPr sz="1200" kern="1200">
                <a:solidFill>
                  <a:schemeClr val="bg1">
                    <a:lumMod val="50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a:lstStyle>
          <a:p>
            <a:pPr>
              <a:defRPr/>
            </a:pPr>
            <a:fld id="{90D83866-B434-4A9F-AB89-AC2BFC837CD8}" type="slidenum">
              <a:rPr lang="de-DE" altLang="de-DE"/>
              <a:pPr>
                <a:defRPr/>
              </a:pPr>
              <a:t>11</a:t>
            </a:fld>
            <a:endParaRPr lang="de-DE" altLang="de-DE"/>
          </a:p>
        </p:txBody>
      </p:sp>
      <p:cxnSp>
        <p:nvCxnSpPr>
          <p:cNvPr id="3" name="Gerader Verbinder 2">
            <a:extLst>
              <a:ext uri="{FF2B5EF4-FFF2-40B4-BE49-F238E27FC236}">
                <a16:creationId xmlns:a16="http://schemas.microsoft.com/office/drawing/2014/main" id="{4858AEFF-7FD5-483D-BA4C-11CCBC042499}"/>
              </a:ext>
            </a:extLst>
          </p:cNvPr>
          <p:cNvCxnSpPr>
            <a:cxnSpLocks/>
          </p:cNvCxnSpPr>
          <p:nvPr/>
        </p:nvCxnSpPr>
        <p:spPr>
          <a:xfrm>
            <a:off x="3058886" y="5453743"/>
            <a:ext cx="15348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03E5CFB7-E3D8-48C6-A293-EE4F9933740F}"/>
              </a:ext>
            </a:extLst>
          </p:cNvPr>
          <p:cNvCxnSpPr>
            <a:cxnSpLocks/>
          </p:cNvCxnSpPr>
          <p:nvPr/>
        </p:nvCxnSpPr>
        <p:spPr>
          <a:xfrm>
            <a:off x="5301343" y="4702629"/>
            <a:ext cx="4245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967C2C01-642D-4288-8092-00561D12DEB3}"/>
              </a:ext>
            </a:extLst>
          </p:cNvPr>
          <p:cNvCxnSpPr>
            <a:cxnSpLocks/>
          </p:cNvCxnSpPr>
          <p:nvPr/>
        </p:nvCxnSpPr>
        <p:spPr>
          <a:xfrm>
            <a:off x="6727371" y="4103915"/>
            <a:ext cx="4245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CE7337BE-B53E-4DDC-B794-038837703407}"/>
              </a:ext>
            </a:extLst>
          </p:cNvPr>
          <p:cNvCxnSpPr>
            <a:cxnSpLocks/>
          </p:cNvCxnSpPr>
          <p:nvPr/>
        </p:nvCxnSpPr>
        <p:spPr>
          <a:xfrm>
            <a:off x="7946572" y="3679371"/>
            <a:ext cx="4245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AA3A6006-743B-4A3B-A845-031DD024806D}"/>
              </a:ext>
            </a:extLst>
          </p:cNvPr>
          <p:cNvCxnSpPr>
            <a:cxnSpLocks/>
          </p:cNvCxnSpPr>
          <p:nvPr/>
        </p:nvCxnSpPr>
        <p:spPr>
          <a:xfrm>
            <a:off x="8784772" y="3886201"/>
            <a:ext cx="4245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A3369C9E-6F99-4717-B775-C0A8E9E318FA}"/>
              </a:ext>
            </a:extLst>
          </p:cNvPr>
          <p:cNvCxnSpPr>
            <a:cxnSpLocks/>
          </p:cNvCxnSpPr>
          <p:nvPr/>
        </p:nvCxnSpPr>
        <p:spPr>
          <a:xfrm>
            <a:off x="10243457" y="4408714"/>
            <a:ext cx="4245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F5C4C875-D3D0-4218-9A64-DF5C7C6B1DFD}"/>
              </a:ext>
            </a:extLst>
          </p:cNvPr>
          <p:cNvCxnSpPr>
            <a:cxnSpLocks/>
          </p:cNvCxnSpPr>
          <p:nvPr/>
        </p:nvCxnSpPr>
        <p:spPr>
          <a:xfrm>
            <a:off x="7946572" y="3113314"/>
            <a:ext cx="4245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606E2664-1376-4CD9-AE98-C83EA7C7C597}"/>
              </a:ext>
            </a:extLst>
          </p:cNvPr>
          <p:cNvCxnSpPr>
            <a:cxnSpLocks/>
          </p:cNvCxnSpPr>
          <p:nvPr/>
        </p:nvCxnSpPr>
        <p:spPr>
          <a:xfrm>
            <a:off x="10313513" y="4288972"/>
            <a:ext cx="4245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E33B0172-55C7-42AE-9251-31BE37E15793}"/>
              </a:ext>
            </a:extLst>
          </p:cNvPr>
          <p:cNvSpPr>
            <a:spLocks noGrp="1"/>
          </p:cNvSpPr>
          <p:nvPr>
            <p:ph type="ftr" sz="quarter" idx="11"/>
          </p:nvPr>
        </p:nvSpPr>
        <p:spPr/>
        <p:txBody>
          <a:bodyPr/>
          <a:lstStyle/>
          <a:p>
            <a:r>
              <a:rPr lang="de-DE"/>
              <a:t>© Anselm Dohle-Beltinger 2021</a:t>
            </a:r>
          </a:p>
        </p:txBody>
      </p:sp>
      <p:sp>
        <p:nvSpPr>
          <p:cNvPr id="4" name="Foliennummernplatzhalter 3">
            <a:extLst>
              <a:ext uri="{FF2B5EF4-FFF2-40B4-BE49-F238E27FC236}">
                <a16:creationId xmlns:a16="http://schemas.microsoft.com/office/drawing/2014/main" id="{CF57A020-F9A8-4143-9FDB-4D87685B3C20}"/>
              </a:ext>
            </a:extLst>
          </p:cNvPr>
          <p:cNvSpPr>
            <a:spLocks noGrp="1"/>
          </p:cNvSpPr>
          <p:nvPr>
            <p:ph type="sldNum" sz="quarter" idx="12"/>
          </p:nvPr>
        </p:nvSpPr>
        <p:spPr/>
        <p:txBody>
          <a:bodyPr/>
          <a:lstStyle/>
          <a:p>
            <a:fld id="{4C29D198-19C0-4ABD-9456-62D7334388C4}" type="slidenum">
              <a:rPr lang="de-DE" smtClean="0"/>
              <a:t>11</a:t>
            </a:fld>
            <a:endParaRPr lang="de-DE"/>
          </a:p>
        </p:txBody>
      </p:sp>
    </p:spTree>
    <p:extLst>
      <p:ext uri="{BB962C8B-B14F-4D97-AF65-F5344CB8AC3E}">
        <p14:creationId xmlns:p14="http://schemas.microsoft.com/office/powerpoint/2010/main" val="244678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9A2C82-D862-41A4-8F9C-B283CC59121B}"/>
              </a:ext>
            </a:extLst>
          </p:cNvPr>
          <p:cNvSpPr>
            <a:spLocks noGrp="1"/>
          </p:cNvSpPr>
          <p:nvPr>
            <p:ph type="title"/>
          </p:nvPr>
        </p:nvSpPr>
        <p:spPr/>
        <p:txBody>
          <a:bodyPr/>
          <a:lstStyle/>
          <a:p>
            <a:endParaRPr lang="de-DE"/>
          </a:p>
        </p:txBody>
      </p:sp>
      <p:graphicFrame>
        <p:nvGraphicFramePr>
          <p:cNvPr id="5" name="Tabelle 4">
            <a:extLst>
              <a:ext uri="{FF2B5EF4-FFF2-40B4-BE49-F238E27FC236}">
                <a16:creationId xmlns:a16="http://schemas.microsoft.com/office/drawing/2014/main" id="{DE968B96-626E-44F4-AA09-B1C478F87715}"/>
              </a:ext>
            </a:extLst>
          </p:cNvPr>
          <p:cNvGraphicFramePr>
            <a:graphicFrameLocks noGrp="1"/>
          </p:cNvGraphicFramePr>
          <p:nvPr>
            <p:extLst>
              <p:ext uri="{D42A27DB-BD31-4B8C-83A1-F6EECF244321}">
                <p14:modId xmlns:p14="http://schemas.microsoft.com/office/powerpoint/2010/main" val="538958774"/>
              </p:ext>
            </p:extLst>
          </p:nvPr>
        </p:nvGraphicFramePr>
        <p:xfrm>
          <a:off x="1067556" y="1741651"/>
          <a:ext cx="3951843" cy="4379688"/>
        </p:xfrm>
        <a:graphic>
          <a:graphicData uri="http://schemas.openxmlformats.org/drawingml/2006/table">
            <a:tbl>
              <a:tblPr/>
              <a:tblGrid>
                <a:gridCol w="493419">
                  <a:extLst>
                    <a:ext uri="{9D8B030D-6E8A-4147-A177-3AD203B41FA5}">
                      <a16:colId xmlns:a16="http://schemas.microsoft.com/office/drawing/2014/main" val="1648579422"/>
                    </a:ext>
                  </a:extLst>
                </a:gridCol>
                <a:gridCol w="2290527">
                  <a:extLst>
                    <a:ext uri="{9D8B030D-6E8A-4147-A177-3AD203B41FA5}">
                      <a16:colId xmlns:a16="http://schemas.microsoft.com/office/drawing/2014/main" val="2055300813"/>
                    </a:ext>
                  </a:extLst>
                </a:gridCol>
                <a:gridCol w="1167897">
                  <a:extLst>
                    <a:ext uri="{9D8B030D-6E8A-4147-A177-3AD203B41FA5}">
                      <a16:colId xmlns:a16="http://schemas.microsoft.com/office/drawing/2014/main" val="4204502228"/>
                    </a:ext>
                  </a:extLst>
                </a:gridCol>
              </a:tblGrid>
              <a:tr h="241741">
                <a:tc>
                  <a:txBody>
                    <a:bodyPr/>
                    <a:lstStyle/>
                    <a:p>
                      <a:r>
                        <a:rPr lang="de-DE" sz="1200"/>
                        <a:t>Rang </a:t>
                      </a:r>
                    </a:p>
                  </a:txBody>
                  <a:tcPr marL="60435" marR="60435" marT="30218" marB="30218" anchor="ctr">
                    <a:lnL>
                      <a:noFill/>
                    </a:lnL>
                    <a:lnR>
                      <a:noFill/>
                    </a:lnR>
                    <a:lnT>
                      <a:noFill/>
                    </a:lnT>
                    <a:lnB>
                      <a:noFill/>
                    </a:lnB>
                  </a:tcPr>
                </a:tc>
                <a:tc>
                  <a:txBody>
                    <a:bodyPr/>
                    <a:lstStyle/>
                    <a:p>
                      <a:r>
                        <a:rPr lang="de-DE" sz="1200"/>
                        <a:t>Bundesland </a:t>
                      </a:r>
                    </a:p>
                  </a:txBody>
                  <a:tcPr marL="60435" marR="60435" marT="30218" marB="30218" anchor="ctr">
                    <a:lnL>
                      <a:noFill/>
                    </a:lnL>
                    <a:lnR>
                      <a:noFill/>
                    </a:lnR>
                    <a:lnT>
                      <a:noFill/>
                    </a:lnT>
                    <a:lnB>
                      <a:noFill/>
                    </a:lnB>
                  </a:tcPr>
                </a:tc>
                <a:tc>
                  <a:txBody>
                    <a:bodyPr/>
                    <a:lstStyle/>
                    <a:p>
                      <a:r>
                        <a:rPr lang="de-DE" sz="1200"/>
                        <a:t>BIP pro Kopf in € </a:t>
                      </a:r>
                    </a:p>
                  </a:txBody>
                  <a:tcPr marL="60435" marR="60435" marT="30218" marB="30218" anchor="ctr">
                    <a:lnL>
                      <a:noFill/>
                    </a:lnL>
                    <a:lnR>
                      <a:noFill/>
                    </a:lnR>
                    <a:lnT>
                      <a:noFill/>
                    </a:lnT>
                    <a:lnB>
                      <a:noFill/>
                    </a:lnB>
                  </a:tcPr>
                </a:tc>
                <a:extLst>
                  <a:ext uri="{0D108BD9-81ED-4DB2-BD59-A6C34878D82A}">
                    <a16:rowId xmlns:a16="http://schemas.microsoft.com/office/drawing/2014/main" val="7194856"/>
                  </a:ext>
                </a:extLst>
              </a:tr>
              <a:tr h="241741">
                <a:tc>
                  <a:txBody>
                    <a:bodyPr/>
                    <a:lstStyle/>
                    <a:p>
                      <a:r>
                        <a:rPr lang="de-DE" sz="1200"/>
                        <a:t>1 </a:t>
                      </a:r>
                    </a:p>
                  </a:txBody>
                  <a:tcPr marL="60435" marR="60435" marT="30218" marB="30218" anchor="ctr">
                    <a:lnL>
                      <a:noFill/>
                    </a:lnL>
                    <a:lnR>
                      <a:noFill/>
                    </a:lnR>
                    <a:lnT>
                      <a:noFill/>
                    </a:lnT>
                    <a:lnB>
                      <a:noFill/>
                    </a:lnB>
                  </a:tcPr>
                </a:tc>
                <a:tc>
                  <a:txBody>
                    <a:bodyPr/>
                    <a:lstStyle/>
                    <a:p>
                      <a:r>
                        <a:rPr lang="de-DE" sz="1200"/>
                        <a:t> </a:t>
                      </a:r>
                      <a:r>
                        <a:rPr lang="de-DE" sz="1200">
                          <a:hlinkClick r:id="rId2" tooltip="Hamburg"/>
                        </a:rPr>
                        <a:t>Hamburg</a:t>
                      </a:r>
                      <a:r>
                        <a:rPr lang="de-DE" sz="1200"/>
                        <a:t> </a:t>
                      </a:r>
                    </a:p>
                  </a:txBody>
                  <a:tcPr marL="60435" marR="60435" marT="30218" marB="30218" anchor="ctr">
                    <a:lnL>
                      <a:noFill/>
                    </a:lnL>
                    <a:lnR>
                      <a:noFill/>
                    </a:lnR>
                    <a:lnT>
                      <a:noFill/>
                    </a:lnT>
                    <a:lnB>
                      <a:noFill/>
                    </a:lnB>
                  </a:tcPr>
                </a:tc>
                <a:tc>
                  <a:txBody>
                    <a:bodyPr/>
                    <a:lstStyle/>
                    <a:p>
                      <a:r>
                        <a:rPr lang="de-DE" sz="1200"/>
                        <a:t>64.022 </a:t>
                      </a:r>
                    </a:p>
                  </a:txBody>
                  <a:tcPr marL="60435" marR="60435" marT="30218" marB="30218" anchor="ctr">
                    <a:lnL>
                      <a:noFill/>
                    </a:lnL>
                    <a:lnR>
                      <a:noFill/>
                    </a:lnR>
                    <a:lnT>
                      <a:noFill/>
                    </a:lnT>
                    <a:lnB>
                      <a:noFill/>
                    </a:lnB>
                  </a:tcPr>
                </a:tc>
                <a:extLst>
                  <a:ext uri="{0D108BD9-81ED-4DB2-BD59-A6C34878D82A}">
                    <a16:rowId xmlns:a16="http://schemas.microsoft.com/office/drawing/2014/main" val="2526933232"/>
                  </a:ext>
                </a:extLst>
              </a:tr>
              <a:tr h="241741">
                <a:tc>
                  <a:txBody>
                    <a:bodyPr/>
                    <a:lstStyle/>
                    <a:p>
                      <a:r>
                        <a:rPr lang="de-DE" sz="1200"/>
                        <a:t>2 </a:t>
                      </a:r>
                    </a:p>
                  </a:txBody>
                  <a:tcPr marL="60435" marR="60435" marT="30218" marB="30218" anchor="ctr">
                    <a:lnL>
                      <a:noFill/>
                    </a:lnL>
                    <a:lnR>
                      <a:noFill/>
                    </a:lnR>
                    <a:lnT>
                      <a:noFill/>
                    </a:lnT>
                    <a:lnB>
                      <a:noFill/>
                    </a:lnB>
                  </a:tcPr>
                </a:tc>
                <a:tc>
                  <a:txBody>
                    <a:bodyPr/>
                    <a:lstStyle/>
                    <a:p>
                      <a:r>
                        <a:rPr lang="de-DE" sz="1200"/>
                        <a:t> </a:t>
                      </a:r>
                      <a:r>
                        <a:rPr lang="de-DE" sz="1200">
                          <a:hlinkClick r:id="rId3" tooltip="Bayern"/>
                        </a:rPr>
                        <a:t>Bayern</a:t>
                      </a:r>
                      <a:r>
                        <a:rPr lang="de-DE" sz="1200"/>
                        <a:t> </a:t>
                      </a:r>
                    </a:p>
                  </a:txBody>
                  <a:tcPr marL="60435" marR="60435" marT="30218" marB="30218" anchor="ctr">
                    <a:lnL>
                      <a:noFill/>
                    </a:lnL>
                    <a:lnR>
                      <a:noFill/>
                    </a:lnR>
                    <a:lnT>
                      <a:noFill/>
                    </a:lnT>
                    <a:lnB>
                      <a:noFill/>
                    </a:lnB>
                  </a:tcPr>
                </a:tc>
                <a:tc>
                  <a:txBody>
                    <a:bodyPr/>
                    <a:lstStyle/>
                    <a:p>
                      <a:r>
                        <a:rPr lang="de-DE" sz="1200"/>
                        <a:t>46.498 </a:t>
                      </a:r>
                    </a:p>
                  </a:txBody>
                  <a:tcPr marL="60435" marR="60435" marT="30218" marB="30218" anchor="ctr">
                    <a:lnL>
                      <a:noFill/>
                    </a:lnL>
                    <a:lnR>
                      <a:noFill/>
                    </a:lnR>
                    <a:lnT>
                      <a:noFill/>
                    </a:lnT>
                    <a:lnB>
                      <a:noFill/>
                    </a:lnB>
                  </a:tcPr>
                </a:tc>
                <a:extLst>
                  <a:ext uri="{0D108BD9-81ED-4DB2-BD59-A6C34878D82A}">
                    <a16:rowId xmlns:a16="http://schemas.microsoft.com/office/drawing/2014/main" val="2410520063"/>
                  </a:ext>
                </a:extLst>
              </a:tr>
              <a:tr h="241741">
                <a:tc>
                  <a:txBody>
                    <a:bodyPr/>
                    <a:lstStyle/>
                    <a:p>
                      <a:r>
                        <a:rPr lang="de-DE" sz="1200" dirty="0"/>
                        <a:t>3 </a:t>
                      </a:r>
                    </a:p>
                  </a:txBody>
                  <a:tcPr marL="60435" marR="60435" marT="30218" marB="30218" anchor="ctr">
                    <a:lnL>
                      <a:noFill/>
                    </a:lnL>
                    <a:lnR>
                      <a:noFill/>
                    </a:lnR>
                    <a:lnT>
                      <a:noFill/>
                    </a:lnT>
                    <a:lnB>
                      <a:noFill/>
                    </a:lnB>
                  </a:tcPr>
                </a:tc>
                <a:tc>
                  <a:txBody>
                    <a:bodyPr/>
                    <a:lstStyle/>
                    <a:p>
                      <a:r>
                        <a:rPr lang="de-DE" sz="1200" dirty="0"/>
                        <a:t> </a:t>
                      </a:r>
                      <a:r>
                        <a:rPr lang="de-DE" sz="1200" dirty="0">
                          <a:hlinkClick r:id="rId4" tooltip="Freie Hansestadt Bremen"/>
                        </a:rPr>
                        <a:t>Bremen</a:t>
                      </a:r>
                      <a:r>
                        <a:rPr lang="de-DE" sz="1200" dirty="0"/>
                        <a:t> </a:t>
                      </a:r>
                    </a:p>
                  </a:txBody>
                  <a:tcPr marL="60435" marR="60435" marT="30218" marB="30218" anchor="ctr">
                    <a:lnL>
                      <a:noFill/>
                    </a:lnL>
                    <a:lnR>
                      <a:noFill/>
                    </a:lnR>
                    <a:lnT>
                      <a:noFill/>
                    </a:lnT>
                    <a:lnB>
                      <a:noFill/>
                    </a:lnB>
                  </a:tcPr>
                </a:tc>
                <a:tc>
                  <a:txBody>
                    <a:bodyPr/>
                    <a:lstStyle/>
                    <a:p>
                      <a:r>
                        <a:rPr lang="de-DE" sz="1200"/>
                        <a:t>46.469 </a:t>
                      </a:r>
                    </a:p>
                  </a:txBody>
                  <a:tcPr marL="60435" marR="60435" marT="30218" marB="30218" anchor="ctr">
                    <a:lnL>
                      <a:noFill/>
                    </a:lnL>
                    <a:lnR>
                      <a:noFill/>
                    </a:lnR>
                    <a:lnT>
                      <a:noFill/>
                    </a:lnT>
                    <a:lnB>
                      <a:noFill/>
                    </a:lnB>
                  </a:tcPr>
                </a:tc>
                <a:extLst>
                  <a:ext uri="{0D108BD9-81ED-4DB2-BD59-A6C34878D82A}">
                    <a16:rowId xmlns:a16="http://schemas.microsoft.com/office/drawing/2014/main" val="2225527676"/>
                  </a:ext>
                </a:extLst>
              </a:tr>
              <a:tr h="241741">
                <a:tc>
                  <a:txBody>
                    <a:bodyPr/>
                    <a:lstStyle/>
                    <a:p>
                      <a:r>
                        <a:rPr lang="de-DE" sz="1200"/>
                        <a:t>4 </a:t>
                      </a:r>
                    </a:p>
                  </a:txBody>
                  <a:tcPr marL="60435" marR="60435" marT="30218" marB="30218" anchor="ctr">
                    <a:lnL>
                      <a:noFill/>
                    </a:lnL>
                    <a:lnR>
                      <a:noFill/>
                    </a:lnR>
                    <a:lnT>
                      <a:noFill/>
                    </a:lnT>
                    <a:lnB>
                      <a:noFill/>
                    </a:lnB>
                  </a:tcPr>
                </a:tc>
                <a:tc>
                  <a:txBody>
                    <a:bodyPr/>
                    <a:lstStyle/>
                    <a:p>
                      <a:r>
                        <a:rPr lang="de-DE" sz="1200"/>
                        <a:t> </a:t>
                      </a:r>
                      <a:r>
                        <a:rPr lang="de-DE" sz="1200">
                          <a:hlinkClick r:id="rId5" tooltip="Baden-Württemberg"/>
                        </a:rPr>
                        <a:t>Baden-Württemberg</a:t>
                      </a:r>
                      <a:r>
                        <a:rPr lang="de-DE" sz="1200"/>
                        <a:t> </a:t>
                      </a:r>
                    </a:p>
                  </a:txBody>
                  <a:tcPr marL="60435" marR="60435" marT="30218" marB="30218" anchor="ctr">
                    <a:lnL>
                      <a:noFill/>
                    </a:lnL>
                    <a:lnR>
                      <a:noFill/>
                    </a:lnR>
                    <a:lnT>
                      <a:noFill/>
                    </a:lnT>
                    <a:lnB>
                      <a:noFill/>
                    </a:lnB>
                  </a:tcPr>
                </a:tc>
                <a:tc>
                  <a:txBody>
                    <a:bodyPr/>
                    <a:lstStyle/>
                    <a:p>
                      <a:r>
                        <a:rPr lang="de-DE" sz="1200"/>
                        <a:t>45.108 </a:t>
                      </a:r>
                    </a:p>
                  </a:txBody>
                  <a:tcPr marL="60435" marR="60435" marT="30218" marB="30218" anchor="ctr">
                    <a:lnL>
                      <a:noFill/>
                    </a:lnL>
                    <a:lnR>
                      <a:noFill/>
                    </a:lnR>
                    <a:lnT>
                      <a:noFill/>
                    </a:lnT>
                    <a:lnB>
                      <a:noFill/>
                    </a:lnB>
                  </a:tcPr>
                </a:tc>
                <a:extLst>
                  <a:ext uri="{0D108BD9-81ED-4DB2-BD59-A6C34878D82A}">
                    <a16:rowId xmlns:a16="http://schemas.microsoft.com/office/drawing/2014/main" val="3392230684"/>
                  </a:ext>
                </a:extLst>
              </a:tr>
              <a:tr h="241741">
                <a:tc>
                  <a:txBody>
                    <a:bodyPr/>
                    <a:lstStyle/>
                    <a:p>
                      <a:r>
                        <a:rPr lang="de-DE" sz="1200"/>
                        <a:t>5 </a:t>
                      </a:r>
                    </a:p>
                  </a:txBody>
                  <a:tcPr marL="60435" marR="60435" marT="30218" marB="30218" anchor="ctr">
                    <a:lnL>
                      <a:noFill/>
                    </a:lnL>
                    <a:lnR>
                      <a:noFill/>
                    </a:lnR>
                    <a:lnT>
                      <a:noFill/>
                    </a:lnT>
                    <a:lnB>
                      <a:noFill/>
                    </a:lnB>
                  </a:tcPr>
                </a:tc>
                <a:tc>
                  <a:txBody>
                    <a:bodyPr/>
                    <a:lstStyle/>
                    <a:p>
                      <a:r>
                        <a:rPr lang="de-DE" sz="1200"/>
                        <a:t> </a:t>
                      </a:r>
                      <a:r>
                        <a:rPr lang="de-DE" sz="1200">
                          <a:hlinkClick r:id="rId6" tooltip="Hessen"/>
                        </a:rPr>
                        <a:t>Hessen</a:t>
                      </a:r>
                      <a:r>
                        <a:rPr lang="de-DE" sz="1200"/>
                        <a:t> </a:t>
                      </a:r>
                    </a:p>
                  </a:txBody>
                  <a:tcPr marL="60435" marR="60435" marT="30218" marB="30218" anchor="ctr">
                    <a:lnL>
                      <a:noFill/>
                    </a:lnL>
                    <a:lnR>
                      <a:noFill/>
                    </a:lnR>
                    <a:lnT>
                      <a:noFill/>
                    </a:lnT>
                    <a:lnB>
                      <a:noFill/>
                    </a:lnB>
                  </a:tcPr>
                </a:tc>
                <a:tc>
                  <a:txBody>
                    <a:bodyPr/>
                    <a:lstStyle/>
                    <a:p>
                      <a:r>
                        <a:rPr lang="de-DE" sz="1200"/>
                        <a:t>44.750 </a:t>
                      </a:r>
                    </a:p>
                  </a:txBody>
                  <a:tcPr marL="60435" marR="60435" marT="30218" marB="30218" anchor="ctr">
                    <a:lnL>
                      <a:noFill/>
                    </a:lnL>
                    <a:lnR>
                      <a:noFill/>
                    </a:lnR>
                    <a:lnT>
                      <a:noFill/>
                    </a:lnT>
                    <a:lnB>
                      <a:noFill/>
                    </a:lnB>
                  </a:tcPr>
                </a:tc>
                <a:extLst>
                  <a:ext uri="{0D108BD9-81ED-4DB2-BD59-A6C34878D82A}">
                    <a16:rowId xmlns:a16="http://schemas.microsoft.com/office/drawing/2014/main" val="259208086"/>
                  </a:ext>
                </a:extLst>
              </a:tr>
              <a:tr h="241741">
                <a:tc>
                  <a:txBody>
                    <a:bodyPr/>
                    <a:lstStyle/>
                    <a:p>
                      <a:r>
                        <a:rPr lang="de-DE" sz="1200"/>
                        <a:t>6 </a:t>
                      </a:r>
                    </a:p>
                  </a:txBody>
                  <a:tcPr marL="60435" marR="60435" marT="30218" marB="30218" anchor="ctr">
                    <a:lnL>
                      <a:noFill/>
                    </a:lnL>
                    <a:lnR>
                      <a:noFill/>
                    </a:lnR>
                    <a:lnT>
                      <a:noFill/>
                    </a:lnT>
                    <a:lnB>
                      <a:noFill/>
                    </a:lnB>
                  </a:tcPr>
                </a:tc>
                <a:tc>
                  <a:txBody>
                    <a:bodyPr/>
                    <a:lstStyle/>
                    <a:p>
                      <a:r>
                        <a:rPr lang="de-DE" sz="1200"/>
                        <a:t> </a:t>
                      </a:r>
                      <a:r>
                        <a:rPr lang="de-DE" sz="1200">
                          <a:hlinkClick r:id="rId7" tooltip="Berlin"/>
                        </a:rPr>
                        <a:t>Berlin</a:t>
                      </a:r>
                      <a:r>
                        <a:rPr lang="de-DE" sz="1200"/>
                        <a:t> </a:t>
                      </a:r>
                    </a:p>
                  </a:txBody>
                  <a:tcPr marL="60435" marR="60435" marT="30218" marB="30218" anchor="ctr">
                    <a:lnL>
                      <a:noFill/>
                    </a:lnL>
                    <a:lnR>
                      <a:noFill/>
                    </a:lnR>
                    <a:lnT>
                      <a:noFill/>
                    </a:lnT>
                    <a:lnB>
                      <a:noFill/>
                    </a:lnB>
                  </a:tcPr>
                </a:tc>
                <a:tc>
                  <a:txBody>
                    <a:bodyPr/>
                    <a:lstStyle/>
                    <a:p>
                      <a:r>
                        <a:rPr lang="de-DE" sz="1200"/>
                        <a:t>42.221 </a:t>
                      </a:r>
                    </a:p>
                  </a:txBody>
                  <a:tcPr marL="60435" marR="60435" marT="30218" marB="30218" anchor="ctr">
                    <a:lnL>
                      <a:noFill/>
                    </a:lnL>
                    <a:lnR>
                      <a:noFill/>
                    </a:lnR>
                    <a:lnT>
                      <a:noFill/>
                    </a:lnT>
                    <a:lnB>
                      <a:noFill/>
                    </a:lnB>
                  </a:tcPr>
                </a:tc>
                <a:extLst>
                  <a:ext uri="{0D108BD9-81ED-4DB2-BD59-A6C34878D82A}">
                    <a16:rowId xmlns:a16="http://schemas.microsoft.com/office/drawing/2014/main" val="3403105293"/>
                  </a:ext>
                </a:extLst>
              </a:tr>
              <a:tr h="241741">
                <a:tc>
                  <a:txBody>
                    <a:bodyPr/>
                    <a:lstStyle/>
                    <a:p>
                      <a:r>
                        <a:rPr lang="de-DE" sz="1200"/>
                        <a:t>7 </a:t>
                      </a:r>
                    </a:p>
                  </a:txBody>
                  <a:tcPr marL="60435" marR="60435" marT="30218" marB="30218" anchor="ctr">
                    <a:lnL>
                      <a:noFill/>
                    </a:lnL>
                    <a:lnR>
                      <a:noFill/>
                    </a:lnR>
                    <a:lnT>
                      <a:noFill/>
                    </a:lnT>
                    <a:lnB>
                      <a:noFill/>
                    </a:lnB>
                  </a:tcPr>
                </a:tc>
                <a:tc>
                  <a:txBody>
                    <a:bodyPr/>
                    <a:lstStyle/>
                    <a:p>
                      <a:r>
                        <a:rPr lang="de-DE" sz="1200"/>
                        <a:t> </a:t>
                      </a:r>
                      <a:r>
                        <a:rPr lang="de-DE" sz="1200">
                          <a:hlinkClick r:id="rId8" tooltip="Nordrhein-Westfalen"/>
                        </a:rPr>
                        <a:t>Nordrhein-Westfalen</a:t>
                      </a:r>
                      <a:r>
                        <a:rPr lang="de-DE" sz="1200"/>
                        <a:t> </a:t>
                      </a:r>
                    </a:p>
                  </a:txBody>
                  <a:tcPr marL="60435" marR="60435" marT="30218" marB="30218" anchor="ctr">
                    <a:lnL>
                      <a:noFill/>
                    </a:lnL>
                    <a:lnR>
                      <a:noFill/>
                    </a:lnR>
                    <a:lnT>
                      <a:noFill/>
                    </a:lnT>
                    <a:lnB>
                      <a:noFill/>
                    </a:lnB>
                  </a:tcPr>
                </a:tc>
                <a:tc>
                  <a:txBody>
                    <a:bodyPr/>
                    <a:lstStyle/>
                    <a:p>
                      <a:r>
                        <a:rPr lang="de-DE" sz="1200"/>
                        <a:t>38.876 </a:t>
                      </a:r>
                    </a:p>
                  </a:txBody>
                  <a:tcPr marL="60435" marR="60435" marT="30218" marB="30218" anchor="ctr">
                    <a:lnL>
                      <a:noFill/>
                    </a:lnL>
                    <a:lnR>
                      <a:noFill/>
                    </a:lnR>
                    <a:lnT>
                      <a:noFill/>
                    </a:lnT>
                    <a:lnB>
                      <a:noFill/>
                    </a:lnB>
                  </a:tcPr>
                </a:tc>
                <a:extLst>
                  <a:ext uri="{0D108BD9-81ED-4DB2-BD59-A6C34878D82A}">
                    <a16:rowId xmlns:a16="http://schemas.microsoft.com/office/drawing/2014/main" val="1545303916"/>
                  </a:ext>
                </a:extLst>
              </a:tr>
              <a:tr h="241741">
                <a:tc>
                  <a:txBody>
                    <a:bodyPr/>
                    <a:lstStyle/>
                    <a:p>
                      <a:r>
                        <a:rPr lang="de-DE" sz="1200"/>
                        <a:t>8 </a:t>
                      </a:r>
                    </a:p>
                  </a:txBody>
                  <a:tcPr marL="60435" marR="60435" marT="30218" marB="30218" anchor="ctr">
                    <a:lnL>
                      <a:noFill/>
                    </a:lnL>
                    <a:lnR>
                      <a:noFill/>
                    </a:lnR>
                    <a:lnT>
                      <a:noFill/>
                    </a:lnT>
                    <a:lnB>
                      <a:noFill/>
                    </a:lnB>
                  </a:tcPr>
                </a:tc>
                <a:tc>
                  <a:txBody>
                    <a:bodyPr/>
                    <a:lstStyle/>
                    <a:p>
                      <a:r>
                        <a:rPr lang="de-DE" sz="1200"/>
                        <a:t> </a:t>
                      </a:r>
                      <a:r>
                        <a:rPr lang="de-DE" sz="1200">
                          <a:hlinkClick r:id="rId9" tooltip="Niedersachsen"/>
                        </a:rPr>
                        <a:t>Niedersachsen</a:t>
                      </a:r>
                      <a:r>
                        <a:rPr lang="de-DE" sz="1200"/>
                        <a:t> </a:t>
                      </a:r>
                    </a:p>
                  </a:txBody>
                  <a:tcPr marL="60435" marR="60435" marT="30218" marB="30218" anchor="ctr">
                    <a:lnL>
                      <a:noFill/>
                    </a:lnL>
                    <a:lnR>
                      <a:noFill/>
                    </a:lnR>
                    <a:lnT>
                      <a:noFill/>
                    </a:lnT>
                    <a:lnB>
                      <a:noFill/>
                    </a:lnB>
                  </a:tcPr>
                </a:tc>
                <a:tc>
                  <a:txBody>
                    <a:bodyPr/>
                    <a:lstStyle/>
                    <a:p>
                      <a:r>
                        <a:rPr lang="de-DE" sz="1200"/>
                        <a:t>37.005 </a:t>
                      </a:r>
                    </a:p>
                  </a:txBody>
                  <a:tcPr marL="60435" marR="60435" marT="30218" marB="30218" anchor="ctr">
                    <a:lnL>
                      <a:noFill/>
                    </a:lnL>
                    <a:lnR>
                      <a:noFill/>
                    </a:lnR>
                    <a:lnT>
                      <a:noFill/>
                    </a:lnT>
                    <a:lnB>
                      <a:noFill/>
                    </a:lnB>
                  </a:tcPr>
                </a:tc>
                <a:extLst>
                  <a:ext uri="{0D108BD9-81ED-4DB2-BD59-A6C34878D82A}">
                    <a16:rowId xmlns:a16="http://schemas.microsoft.com/office/drawing/2014/main" val="1890666457"/>
                  </a:ext>
                </a:extLst>
              </a:tr>
              <a:tr h="241741">
                <a:tc>
                  <a:txBody>
                    <a:bodyPr/>
                    <a:lstStyle/>
                    <a:p>
                      <a:r>
                        <a:rPr lang="de-DE" sz="1200"/>
                        <a:t>9 </a:t>
                      </a:r>
                    </a:p>
                  </a:txBody>
                  <a:tcPr marL="60435" marR="60435" marT="30218" marB="30218" anchor="ctr">
                    <a:lnL>
                      <a:noFill/>
                    </a:lnL>
                    <a:lnR>
                      <a:noFill/>
                    </a:lnR>
                    <a:lnT>
                      <a:noFill/>
                    </a:lnT>
                    <a:lnB>
                      <a:noFill/>
                    </a:lnB>
                  </a:tcPr>
                </a:tc>
                <a:tc>
                  <a:txBody>
                    <a:bodyPr/>
                    <a:lstStyle/>
                    <a:p>
                      <a:r>
                        <a:rPr lang="de-DE" sz="1200"/>
                        <a:t> </a:t>
                      </a:r>
                      <a:r>
                        <a:rPr lang="de-DE" sz="1200">
                          <a:hlinkClick r:id="rId10" tooltip="Rheinland-Pfalz"/>
                        </a:rPr>
                        <a:t>Rheinland-Pfalz</a:t>
                      </a:r>
                      <a:r>
                        <a:rPr lang="de-DE" sz="1200"/>
                        <a:t> </a:t>
                      </a:r>
                    </a:p>
                  </a:txBody>
                  <a:tcPr marL="60435" marR="60435" marT="30218" marB="30218" anchor="ctr">
                    <a:lnL>
                      <a:noFill/>
                    </a:lnL>
                    <a:lnR>
                      <a:noFill/>
                    </a:lnR>
                    <a:lnT>
                      <a:noFill/>
                    </a:lnT>
                    <a:lnB>
                      <a:noFill/>
                    </a:lnB>
                  </a:tcPr>
                </a:tc>
                <a:tc>
                  <a:txBody>
                    <a:bodyPr/>
                    <a:lstStyle/>
                    <a:p>
                      <a:r>
                        <a:rPr lang="de-DE" sz="1200"/>
                        <a:t>34.673 </a:t>
                      </a:r>
                    </a:p>
                  </a:txBody>
                  <a:tcPr marL="60435" marR="60435" marT="30218" marB="30218" anchor="ctr">
                    <a:lnL>
                      <a:noFill/>
                    </a:lnL>
                    <a:lnR>
                      <a:noFill/>
                    </a:lnR>
                    <a:lnT>
                      <a:noFill/>
                    </a:lnT>
                    <a:lnB>
                      <a:noFill/>
                    </a:lnB>
                  </a:tcPr>
                </a:tc>
                <a:extLst>
                  <a:ext uri="{0D108BD9-81ED-4DB2-BD59-A6C34878D82A}">
                    <a16:rowId xmlns:a16="http://schemas.microsoft.com/office/drawing/2014/main" val="1676052348"/>
                  </a:ext>
                </a:extLst>
              </a:tr>
              <a:tr h="241741">
                <a:tc>
                  <a:txBody>
                    <a:bodyPr/>
                    <a:lstStyle/>
                    <a:p>
                      <a:r>
                        <a:rPr lang="de-DE" sz="1200"/>
                        <a:t>10 </a:t>
                      </a:r>
                    </a:p>
                  </a:txBody>
                  <a:tcPr marL="60435" marR="60435" marT="30218" marB="30218" anchor="ctr">
                    <a:lnL>
                      <a:noFill/>
                    </a:lnL>
                    <a:lnR>
                      <a:noFill/>
                    </a:lnR>
                    <a:lnT>
                      <a:noFill/>
                    </a:lnT>
                    <a:lnB>
                      <a:noFill/>
                    </a:lnB>
                  </a:tcPr>
                </a:tc>
                <a:tc>
                  <a:txBody>
                    <a:bodyPr/>
                    <a:lstStyle/>
                    <a:p>
                      <a:r>
                        <a:rPr lang="de-DE" sz="1200" dirty="0"/>
                        <a:t> </a:t>
                      </a:r>
                      <a:r>
                        <a:rPr lang="de-DE" sz="1200" dirty="0">
                          <a:hlinkClick r:id="rId11" tooltip="Saarland"/>
                        </a:rPr>
                        <a:t>Saarland</a:t>
                      </a:r>
                      <a:r>
                        <a:rPr lang="de-DE" sz="1200" dirty="0"/>
                        <a:t> </a:t>
                      </a:r>
                    </a:p>
                  </a:txBody>
                  <a:tcPr marL="60435" marR="60435" marT="30218" marB="30218" anchor="ctr">
                    <a:lnL>
                      <a:noFill/>
                    </a:lnL>
                    <a:lnR>
                      <a:noFill/>
                    </a:lnR>
                    <a:lnT>
                      <a:noFill/>
                    </a:lnT>
                    <a:lnB>
                      <a:noFill/>
                    </a:lnB>
                  </a:tcPr>
                </a:tc>
                <a:tc>
                  <a:txBody>
                    <a:bodyPr/>
                    <a:lstStyle/>
                    <a:p>
                      <a:r>
                        <a:rPr lang="de-DE" sz="1200"/>
                        <a:t>34.125 </a:t>
                      </a:r>
                    </a:p>
                  </a:txBody>
                  <a:tcPr marL="60435" marR="60435" marT="30218" marB="30218" anchor="ctr">
                    <a:lnL>
                      <a:noFill/>
                    </a:lnL>
                    <a:lnR>
                      <a:noFill/>
                    </a:lnR>
                    <a:lnT>
                      <a:noFill/>
                    </a:lnT>
                    <a:lnB>
                      <a:noFill/>
                    </a:lnB>
                  </a:tcPr>
                </a:tc>
                <a:extLst>
                  <a:ext uri="{0D108BD9-81ED-4DB2-BD59-A6C34878D82A}">
                    <a16:rowId xmlns:a16="http://schemas.microsoft.com/office/drawing/2014/main" val="1652263183"/>
                  </a:ext>
                </a:extLst>
              </a:tr>
              <a:tr h="241741">
                <a:tc>
                  <a:txBody>
                    <a:bodyPr/>
                    <a:lstStyle/>
                    <a:p>
                      <a:r>
                        <a:rPr lang="de-DE" sz="1200"/>
                        <a:t>11 </a:t>
                      </a:r>
                    </a:p>
                  </a:txBody>
                  <a:tcPr marL="60435" marR="60435" marT="30218" marB="30218" anchor="ctr">
                    <a:lnL>
                      <a:noFill/>
                    </a:lnL>
                    <a:lnR>
                      <a:noFill/>
                    </a:lnR>
                    <a:lnT>
                      <a:noFill/>
                    </a:lnT>
                    <a:lnB>
                      <a:noFill/>
                    </a:lnB>
                  </a:tcPr>
                </a:tc>
                <a:tc>
                  <a:txBody>
                    <a:bodyPr/>
                    <a:lstStyle/>
                    <a:p>
                      <a:r>
                        <a:rPr lang="de-DE" sz="1200"/>
                        <a:t> </a:t>
                      </a:r>
                      <a:r>
                        <a:rPr lang="de-DE" sz="1200">
                          <a:hlinkClick r:id="rId12" tooltip="Schleswig-Holstein"/>
                        </a:rPr>
                        <a:t>Schleswig-Holstein</a:t>
                      </a:r>
                      <a:r>
                        <a:rPr lang="de-DE" sz="1200"/>
                        <a:t> </a:t>
                      </a:r>
                    </a:p>
                  </a:txBody>
                  <a:tcPr marL="60435" marR="60435" marT="30218" marB="30218" anchor="ctr">
                    <a:lnL>
                      <a:noFill/>
                    </a:lnL>
                    <a:lnR>
                      <a:noFill/>
                    </a:lnR>
                    <a:lnT>
                      <a:noFill/>
                    </a:lnT>
                    <a:lnB>
                      <a:noFill/>
                    </a:lnB>
                  </a:tcPr>
                </a:tc>
                <a:tc>
                  <a:txBody>
                    <a:bodyPr/>
                    <a:lstStyle/>
                    <a:p>
                      <a:r>
                        <a:rPr lang="de-DE" sz="1200"/>
                        <a:t>33.452 </a:t>
                      </a:r>
                    </a:p>
                  </a:txBody>
                  <a:tcPr marL="60435" marR="60435" marT="30218" marB="30218" anchor="ctr">
                    <a:lnL>
                      <a:noFill/>
                    </a:lnL>
                    <a:lnR>
                      <a:noFill/>
                    </a:lnR>
                    <a:lnT>
                      <a:noFill/>
                    </a:lnT>
                    <a:lnB>
                      <a:noFill/>
                    </a:lnB>
                  </a:tcPr>
                </a:tc>
                <a:extLst>
                  <a:ext uri="{0D108BD9-81ED-4DB2-BD59-A6C34878D82A}">
                    <a16:rowId xmlns:a16="http://schemas.microsoft.com/office/drawing/2014/main" val="3084144285"/>
                  </a:ext>
                </a:extLst>
              </a:tr>
              <a:tr h="241741">
                <a:tc>
                  <a:txBody>
                    <a:bodyPr/>
                    <a:lstStyle/>
                    <a:p>
                      <a:r>
                        <a:rPr lang="de-DE" sz="1200"/>
                        <a:t>12 </a:t>
                      </a:r>
                    </a:p>
                  </a:txBody>
                  <a:tcPr marL="60435" marR="60435" marT="30218" marB="30218" anchor="ctr">
                    <a:lnL>
                      <a:noFill/>
                    </a:lnL>
                    <a:lnR>
                      <a:noFill/>
                    </a:lnR>
                    <a:lnT>
                      <a:noFill/>
                    </a:lnT>
                    <a:lnB>
                      <a:noFill/>
                    </a:lnB>
                  </a:tcPr>
                </a:tc>
                <a:tc>
                  <a:txBody>
                    <a:bodyPr/>
                    <a:lstStyle/>
                    <a:p>
                      <a:r>
                        <a:rPr lang="de-DE" sz="1200"/>
                        <a:t> </a:t>
                      </a:r>
                      <a:r>
                        <a:rPr lang="de-DE" sz="1200">
                          <a:hlinkClick r:id="rId13" tooltip="Sachsen"/>
                        </a:rPr>
                        <a:t>Sachsen</a:t>
                      </a:r>
                      <a:r>
                        <a:rPr lang="de-DE" sz="1200"/>
                        <a:t> </a:t>
                      </a:r>
                    </a:p>
                  </a:txBody>
                  <a:tcPr marL="60435" marR="60435" marT="30218" marB="30218" anchor="ctr">
                    <a:lnL>
                      <a:noFill/>
                    </a:lnL>
                    <a:lnR>
                      <a:noFill/>
                    </a:lnR>
                    <a:lnT>
                      <a:noFill/>
                    </a:lnT>
                    <a:lnB>
                      <a:noFill/>
                    </a:lnB>
                  </a:tcPr>
                </a:tc>
                <a:tc>
                  <a:txBody>
                    <a:bodyPr/>
                    <a:lstStyle/>
                    <a:p>
                      <a:r>
                        <a:rPr lang="de-DE" sz="1200"/>
                        <a:t>30.903 </a:t>
                      </a:r>
                    </a:p>
                  </a:txBody>
                  <a:tcPr marL="60435" marR="60435" marT="30218" marB="30218" anchor="ctr">
                    <a:lnL>
                      <a:noFill/>
                    </a:lnL>
                    <a:lnR>
                      <a:noFill/>
                    </a:lnR>
                    <a:lnT>
                      <a:noFill/>
                    </a:lnT>
                    <a:lnB>
                      <a:noFill/>
                    </a:lnB>
                  </a:tcPr>
                </a:tc>
                <a:extLst>
                  <a:ext uri="{0D108BD9-81ED-4DB2-BD59-A6C34878D82A}">
                    <a16:rowId xmlns:a16="http://schemas.microsoft.com/office/drawing/2014/main" val="3467669279"/>
                  </a:ext>
                </a:extLst>
              </a:tr>
              <a:tr h="241741">
                <a:tc>
                  <a:txBody>
                    <a:bodyPr/>
                    <a:lstStyle/>
                    <a:p>
                      <a:r>
                        <a:rPr lang="de-DE" sz="1200"/>
                        <a:t>13 </a:t>
                      </a:r>
                    </a:p>
                  </a:txBody>
                  <a:tcPr marL="60435" marR="60435" marT="30218" marB="30218" anchor="ctr">
                    <a:lnL>
                      <a:noFill/>
                    </a:lnL>
                    <a:lnR>
                      <a:noFill/>
                    </a:lnR>
                    <a:lnT>
                      <a:noFill/>
                    </a:lnT>
                    <a:lnB>
                      <a:noFill/>
                    </a:lnB>
                  </a:tcPr>
                </a:tc>
                <a:tc>
                  <a:txBody>
                    <a:bodyPr/>
                    <a:lstStyle/>
                    <a:p>
                      <a:r>
                        <a:rPr lang="de-DE" sz="1200"/>
                        <a:t> </a:t>
                      </a:r>
                      <a:r>
                        <a:rPr lang="de-DE" sz="1200">
                          <a:hlinkClick r:id="rId14" tooltip="Brandenburg"/>
                        </a:rPr>
                        <a:t>Brandenburg</a:t>
                      </a:r>
                      <a:r>
                        <a:rPr lang="de-DE" sz="1200"/>
                        <a:t> </a:t>
                      </a:r>
                    </a:p>
                  </a:txBody>
                  <a:tcPr marL="60435" marR="60435" marT="30218" marB="30218" anchor="ctr">
                    <a:lnL>
                      <a:noFill/>
                    </a:lnL>
                    <a:lnR>
                      <a:noFill/>
                    </a:lnR>
                    <a:lnT>
                      <a:noFill/>
                    </a:lnT>
                    <a:lnB>
                      <a:noFill/>
                    </a:lnB>
                  </a:tcPr>
                </a:tc>
                <a:tc>
                  <a:txBody>
                    <a:bodyPr/>
                    <a:lstStyle/>
                    <a:p>
                      <a:r>
                        <a:rPr lang="de-DE" sz="1200"/>
                        <a:t>29.282 </a:t>
                      </a:r>
                    </a:p>
                  </a:txBody>
                  <a:tcPr marL="60435" marR="60435" marT="30218" marB="30218" anchor="ctr">
                    <a:lnL>
                      <a:noFill/>
                    </a:lnL>
                    <a:lnR>
                      <a:noFill/>
                    </a:lnR>
                    <a:lnT>
                      <a:noFill/>
                    </a:lnT>
                    <a:lnB>
                      <a:noFill/>
                    </a:lnB>
                  </a:tcPr>
                </a:tc>
                <a:extLst>
                  <a:ext uri="{0D108BD9-81ED-4DB2-BD59-A6C34878D82A}">
                    <a16:rowId xmlns:a16="http://schemas.microsoft.com/office/drawing/2014/main" val="356907181"/>
                  </a:ext>
                </a:extLst>
              </a:tr>
              <a:tr h="241741">
                <a:tc>
                  <a:txBody>
                    <a:bodyPr/>
                    <a:lstStyle/>
                    <a:p>
                      <a:r>
                        <a:rPr lang="de-DE" sz="1200"/>
                        <a:t>14 </a:t>
                      </a:r>
                    </a:p>
                  </a:txBody>
                  <a:tcPr marL="60435" marR="60435" marT="30218" marB="30218" anchor="ctr">
                    <a:lnL>
                      <a:noFill/>
                    </a:lnL>
                    <a:lnR>
                      <a:noFill/>
                    </a:lnR>
                    <a:lnT>
                      <a:noFill/>
                    </a:lnT>
                    <a:lnB>
                      <a:noFill/>
                    </a:lnB>
                  </a:tcPr>
                </a:tc>
                <a:tc>
                  <a:txBody>
                    <a:bodyPr/>
                    <a:lstStyle/>
                    <a:p>
                      <a:r>
                        <a:rPr lang="de-DE" sz="1200"/>
                        <a:t> </a:t>
                      </a:r>
                      <a:r>
                        <a:rPr lang="de-DE" sz="1200">
                          <a:hlinkClick r:id="rId15" tooltip="Thüringen"/>
                        </a:rPr>
                        <a:t>Thüringen</a:t>
                      </a:r>
                      <a:r>
                        <a:rPr lang="de-DE" sz="1200"/>
                        <a:t> </a:t>
                      </a:r>
                    </a:p>
                  </a:txBody>
                  <a:tcPr marL="60435" marR="60435" marT="30218" marB="30218" anchor="ctr">
                    <a:lnL>
                      <a:noFill/>
                    </a:lnL>
                    <a:lnR>
                      <a:noFill/>
                    </a:lnR>
                    <a:lnT>
                      <a:noFill/>
                    </a:lnT>
                    <a:lnB>
                      <a:noFill/>
                    </a:lnB>
                  </a:tcPr>
                </a:tc>
                <a:tc>
                  <a:txBody>
                    <a:bodyPr/>
                    <a:lstStyle/>
                    <a:p>
                      <a:r>
                        <a:rPr lang="de-DE" sz="1200"/>
                        <a:t>28.953 </a:t>
                      </a:r>
                    </a:p>
                  </a:txBody>
                  <a:tcPr marL="60435" marR="60435" marT="30218" marB="30218" anchor="ctr">
                    <a:lnL>
                      <a:noFill/>
                    </a:lnL>
                    <a:lnR>
                      <a:noFill/>
                    </a:lnR>
                    <a:lnT>
                      <a:noFill/>
                    </a:lnT>
                    <a:lnB>
                      <a:noFill/>
                    </a:lnB>
                  </a:tcPr>
                </a:tc>
                <a:extLst>
                  <a:ext uri="{0D108BD9-81ED-4DB2-BD59-A6C34878D82A}">
                    <a16:rowId xmlns:a16="http://schemas.microsoft.com/office/drawing/2014/main" val="3630364733"/>
                  </a:ext>
                </a:extLst>
              </a:tr>
              <a:tr h="241741">
                <a:tc>
                  <a:txBody>
                    <a:bodyPr/>
                    <a:lstStyle/>
                    <a:p>
                      <a:r>
                        <a:rPr lang="de-DE" sz="1200"/>
                        <a:t>15 </a:t>
                      </a:r>
                    </a:p>
                  </a:txBody>
                  <a:tcPr marL="60435" marR="60435" marT="30218" marB="30218" anchor="ctr">
                    <a:lnL>
                      <a:noFill/>
                    </a:lnL>
                    <a:lnR>
                      <a:noFill/>
                    </a:lnR>
                    <a:lnT>
                      <a:noFill/>
                    </a:lnT>
                    <a:lnB>
                      <a:noFill/>
                    </a:lnB>
                  </a:tcPr>
                </a:tc>
                <a:tc>
                  <a:txBody>
                    <a:bodyPr/>
                    <a:lstStyle/>
                    <a:p>
                      <a:r>
                        <a:rPr lang="de-DE" sz="1200"/>
                        <a:t> </a:t>
                      </a:r>
                      <a:r>
                        <a:rPr lang="de-DE" sz="1200">
                          <a:hlinkClick r:id="rId16" tooltip="Sachsen-Anhalt"/>
                        </a:rPr>
                        <a:t>Sachsen-Anhalt</a:t>
                      </a:r>
                      <a:r>
                        <a:rPr lang="de-DE" sz="1200"/>
                        <a:t> </a:t>
                      </a:r>
                    </a:p>
                  </a:txBody>
                  <a:tcPr marL="60435" marR="60435" marT="30218" marB="30218" anchor="ctr">
                    <a:lnL>
                      <a:noFill/>
                    </a:lnL>
                    <a:lnR>
                      <a:noFill/>
                    </a:lnR>
                    <a:lnT>
                      <a:noFill/>
                    </a:lnT>
                    <a:lnB>
                      <a:noFill/>
                    </a:lnB>
                  </a:tcPr>
                </a:tc>
                <a:tc>
                  <a:txBody>
                    <a:bodyPr/>
                    <a:lstStyle/>
                    <a:p>
                      <a:r>
                        <a:rPr lang="de-DE" sz="1200"/>
                        <a:t>28.652 </a:t>
                      </a:r>
                    </a:p>
                  </a:txBody>
                  <a:tcPr marL="60435" marR="60435" marT="30218" marB="30218" anchor="ctr">
                    <a:lnL>
                      <a:noFill/>
                    </a:lnL>
                    <a:lnR>
                      <a:noFill/>
                    </a:lnR>
                    <a:lnT>
                      <a:noFill/>
                    </a:lnT>
                    <a:lnB>
                      <a:noFill/>
                    </a:lnB>
                  </a:tcPr>
                </a:tc>
                <a:extLst>
                  <a:ext uri="{0D108BD9-81ED-4DB2-BD59-A6C34878D82A}">
                    <a16:rowId xmlns:a16="http://schemas.microsoft.com/office/drawing/2014/main" val="1593996421"/>
                  </a:ext>
                </a:extLst>
              </a:tr>
              <a:tr h="241741">
                <a:tc>
                  <a:txBody>
                    <a:bodyPr/>
                    <a:lstStyle/>
                    <a:p>
                      <a:r>
                        <a:rPr lang="de-DE" sz="1200"/>
                        <a:t>16 </a:t>
                      </a:r>
                    </a:p>
                  </a:txBody>
                  <a:tcPr marL="60435" marR="60435" marT="30218" marB="30218" anchor="ctr">
                    <a:lnL>
                      <a:noFill/>
                    </a:lnL>
                    <a:lnR>
                      <a:noFill/>
                    </a:lnR>
                    <a:lnT>
                      <a:noFill/>
                    </a:lnT>
                    <a:lnB>
                      <a:noFill/>
                    </a:lnB>
                  </a:tcPr>
                </a:tc>
                <a:tc>
                  <a:txBody>
                    <a:bodyPr/>
                    <a:lstStyle/>
                    <a:p>
                      <a:r>
                        <a:rPr lang="de-DE" sz="1200"/>
                        <a:t> </a:t>
                      </a:r>
                      <a:r>
                        <a:rPr lang="de-DE" sz="1200">
                          <a:hlinkClick r:id="rId17" tooltip="Mecklenburg-Vorpommern"/>
                        </a:rPr>
                        <a:t>Mecklenburg-Vorpommern</a:t>
                      </a:r>
                      <a:r>
                        <a:rPr lang="de-DE" sz="1200"/>
                        <a:t> </a:t>
                      </a:r>
                    </a:p>
                  </a:txBody>
                  <a:tcPr marL="60435" marR="60435" marT="30218" marB="30218" anchor="ctr">
                    <a:lnL>
                      <a:noFill/>
                    </a:lnL>
                    <a:lnR>
                      <a:noFill/>
                    </a:lnR>
                    <a:lnT>
                      <a:noFill/>
                    </a:lnT>
                    <a:lnB>
                      <a:noFill/>
                    </a:lnB>
                  </a:tcPr>
                </a:tc>
                <a:tc>
                  <a:txBody>
                    <a:bodyPr/>
                    <a:lstStyle/>
                    <a:p>
                      <a:r>
                        <a:rPr lang="de-DE" sz="1200"/>
                        <a:t>28.590 </a:t>
                      </a:r>
                    </a:p>
                  </a:txBody>
                  <a:tcPr marL="60435" marR="60435" marT="30218" marB="30218" anchor="ctr">
                    <a:lnL>
                      <a:noFill/>
                    </a:lnL>
                    <a:lnR>
                      <a:noFill/>
                    </a:lnR>
                    <a:lnT>
                      <a:noFill/>
                    </a:lnT>
                    <a:lnB>
                      <a:noFill/>
                    </a:lnB>
                  </a:tcPr>
                </a:tc>
                <a:extLst>
                  <a:ext uri="{0D108BD9-81ED-4DB2-BD59-A6C34878D82A}">
                    <a16:rowId xmlns:a16="http://schemas.microsoft.com/office/drawing/2014/main" val="798150332"/>
                  </a:ext>
                </a:extLst>
              </a:tr>
              <a:tr h="241741">
                <a:tc>
                  <a:txBody>
                    <a:bodyPr/>
                    <a:lstStyle/>
                    <a:p>
                      <a:endParaRPr lang="de-DE" sz="1200"/>
                    </a:p>
                  </a:txBody>
                  <a:tcPr marL="60435" marR="60435" marT="30218" marB="30218" anchor="ctr">
                    <a:lnL>
                      <a:noFill/>
                    </a:lnL>
                    <a:lnR>
                      <a:noFill/>
                    </a:lnR>
                    <a:lnT>
                      <a:noFill/>
                    </a:lnT>
                    <a:lnB>
                      <a:noFill/>
                    </a:lnB>
                  </a:tcPr>
                </a:tc>
                <a:tc>
                  <a:txBody>
                    <a:bodyPr/>
                    <a:lstStyle/>
                    <a:p>
                      <a:r>
                        <a:rPr lang="de-DE" sz="1200"/>
                        <a:t> </a:t>
                      </a:r>
                      <a:r>
                        <a:rPr lang="de-DE" sz="1200">
                          <a:hlinkClick r:id="rId18" tooltip="Deutschland"/>
                        </a:rPr>
                        <a:t>Deutschland</a:t>
                      </a:r>
                      <a:r>
                        <a:rPr lang="de-DE" sz="1200"/>
                        <a:t> </a:t>
                      </a:r>
                    </a:p>
                  </a:txBody>
                  <a:tcPr marL="60435" marR="60435" marT="30218" marB="30218" anchor="ctr">
                    <a:lnL>
                      <a:noFill/>
                    </a:lnL>
                    <a:lnR>
                      <a:noFill/>
                    </a:lnR>
                    <a:lnT>
                      <a:noFill/>
                    </a:lnT>
                    <a:lnB>
                      <a:noFill/>
                    </a:lnB>
                  </a:tcPr>
                </a:tc>
                <a:tc>
                  <a:txBody>
                    <a:bodyPr/>
                    <a:lstStyle/>
                    <a:p>
                      <a:r>
                        <a:rPr lang="de-DE" sz="1200" dirty="0"/>
                        <a:t>40.088 </a:t>
                      </a:r>
                    </a:p>
                  </a:txBody>
                  <a:tcPr marL="60435" marR="60435" marT="30218" marB="30218" anchor="ctr">
                    <a:lnL>
                      <a:noFill/>
                    </a:lnL>
                    <a:lnR>
                      <a:noFill/>
                    </a:lnR>
                    <a:lnT>
                      <a:noFill/>
                    </a:lnT>
                    <a:lnB>
                      <a:noFill/>
                    </a:lnB>
                  </a:tcPr>
                </a:tc>
                <a:extLst>
                  <a:ext uri="{0D108BD9-81ED-4DB2-BD59-A6C34878D82A}">
                    <a16:rowId xmlns:a16="http://schemas.microsoft.com/office/drawing/2014/main" val="3828210516"/>
                  </a:ext>
                </a:extLst>
              </a:tr>
            </a:tbl>
          </a:graphicData>
        </a:graphic>
      </p:graphicFrame>
      <p:sp>
        <p:nvSpPr>
          <p:cNvPr id="7" name="Textfeld 6">
            <a:extLst>
              <a:ext uri="{FF2B5EF4-FFF2-40B4-BE49-F238E27FC236}">
                <a16:creationId xmlns:a16="http://schemas.microsoft.com/office/drawing/2014/main" id="{F4C6ADA9-F61C-43BD-8457-84C1F57E06D9}"/>
              </a:ext>
            </a:extLst>
          </p:cNvPr>
          <p:cNvSpPr txBox="1"/>
          <p:nvPr/>
        </p:nvSpPr>
        <p:spPr>
          <a:xfrm>
            <a:off x="5019399" y="5987018"/>
            <a:ext cx="1825022" cy="276999"/>
          </a:xfrm>
          <a:prstGeom prst="rect">
            <a:avLst/>
          </a:prstGeom>
          <a:noFill/>
        </p:spPr>
        <p:txBody>
          <a:bodyPr wrap="square" rtlCol="0">
            <a:spAutoFit/>
          </a:bodyPr>
          <a:lstStyle/>
          <a:p>
            <a:r>
              <a:rPr lang="de-DE" sz="1200" dirty="0"/>
              <a:t>Quelle: </a:t>
            </a:r>
            <a:r>
              <a:rPr lang="de-DE" sz="1200" dirty="0">
                <a:hlinkClick r:id="rId19"/>
              </a:rPr>
              <a:t>Wikipedia</a:t>
            </a:r>
            <a:r>
              <a:rPr lang="de-DE" sz="1200" dirty="0"/>
              <a:t>, </a:t>
            </a:r>
            <a:r>
              <a:rPr lang="de-DE" sz="1200" dirty="0">
                <a:hlinkClick r:id="rId20"/>
              </a:rPr>
              <a:t>ZDF</a:t>
            </a:r>
            <a:endParaRPr lang="de-DE" sz="1200" dirty="0"/>
          </a:p>
        </p:txBody>
      </p:sp>
      <p:pic>
        <p:nvPicPr>
          <p:cNvPr id="25" name="Grafik 24">
            <a:extLst>
              <a:ext uri="{FF2B5EF4-FFF2-40B4-BE49-F238E27FC236}">
                <a16:creationId xmlns:a16="http://schemas.microsoft.com/office/drawing/2014/main" id="{76D55206-38F2-494B-8A07-32219238DE1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004359" y="1008022"/>
            <a:ext cx="4349441" cy="5348328"/>
          </a:xfrm>
          <a:prstGeom prst="rect">
            <a:avLst/>
          </a:prstGeom>
        </p:spPr>
      </p:pic>
      <p:sp>
        <p:nvSpPr>
          <p:cNvPr id="6" name="Fußzeilenplatzhalter 5">
            <a:extLst>
              <a:ext uri="{FF2B5EF4-FFF2-40B4-BE49-F238E27FC236}">
                <a16:creationId xmlns:a16="http://schemas.microsoft.com/office/drawing/2014/main" id="{D62B1F48-3890-41C6-9154-E3DACBF6BE9E}"/>
              </a:ext>
            </a:extLst>
          </p:cNvPr>
          <p:cNvSpPr>
            <a:spLocks noGrp="1"/>
          </p:cNvSpPr>
          <p:nvPr>
            <p:ph type="ftr" sz="quarter" idx="11"/>
          </p:nvPr>
        </p:nvSpPr>
        <p:spPr/>
        <p:txBody>
          <a:bodyPr/>
          <a:lstStyle/>
          <a:p>
            <a:r>
              <a:rPr lang="de-DE"/>
              <a:t>© Anselm Dohle-Beltinger 2021</a:t>
            </a:r>
          </a:p>
        </p:txBody>
      </p:sp>
      <p:sp>
        <p:nvSpPr>
          <p:cNvPr id="8" name="Foliennummernplatzhalter 7">
            <a:extLst>
              <a:ext uri="{FF2B5EF4-FFF2-40B4-BE49-F238E27FC236}">
                <a16:creationId xmlns:a16="http://schemas.microsoft.com/office/drawing/2014/main" id="{AC7793B1-2615-4F5F-85A2-D3C540E74511}"/>
              </a:ext>
            </a:extLst>
          </p:cNvPr>
          <p:cNvSpPr>
            <a:spLocks noGrp="1"/>
          </p:cNvSpPr>
          <p:nvPr>
            <p:ph type="sldNum" sz="quarter" idx="12"/>
          </p:nvPr>
        </p:nvSpPr>
        <p:spPr/>
        <p:txBody>
          <a:bodyPr/>
          <a:lstStyle/>
          <a:p>
            <a:fld id="{4C29D198-19C0-4ABD-9456-62D7334388C4}" type="slidenum">
              <a:rPr lang="de-DE" smtClean="0"/>
              <a:t>12</a:t>
            </a:fld>
            <a:endParaRPr lang="de-DE"/>
          </a:p>
        </p:txBody>
      </p:sp>
    </p:spTree>
    <p:extLst>
      <p:ext uri="{BB962C8B-B14F-4D97-AF65-F5344CB8AC3E}">
        <p14:creationId xmlns:p14="http://schemas.microsoft.com/office/powerpoint/2010/main" val="1682628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7C9338-1442-49AF-9398-1D1A2496E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7203" y="1647098"/>
            <a:ext cx="5534797" cy="5210902"/>
          </a:xfrm>
          <a:prstGeom prst="rect">
            <a:avLst/>
          </a:prstGeom>
        </p:spPr>
      </p:pic>
      <p:pic>
        <p:nvPicPr>
          <p:cNvPr id="8" name="Grafik 7">
            <a:extLst>
              <a:ext uri="{FF2B5EF4-FFF2-40B4-BE49-F238E27FC236}">
                <a16:creationId xmlns:a16="http://schemas.microsoft.com/office/drawing/2014/main" id="{A51C9574-A681-4D15-A699-CF5B00831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05" y="1647098"/>
            <a:ext cx="5534797" cy="5210902"/>
          </a:xfrm>
          <a:prstGeom prst="rect">
            <a:avLst/>
          </a:prstGeom>
        </p:spPr>
      </p:pic>
      <p:sp>
        <p:nvSpPr>
          <p:cNvPr id="9" name="Textfeld 8">
            <a:extLst>
              <a:ext uri="{FF2B5EF4-FFF2-40B4-BE49-F238E27FC236}">
                <a16:creationId xmlns:a16="http://schemas.microsoft.com/office/drawing/2014/main" id="{8EF22F73-76DB-4DCC-B6F6-004AE144467A}"/>
              </a:ext>
            </a:extLst>
          </p:cNvPr>
          <p:cNvSpPr txBox="1"/>
          <p:nvPr/>
        </p:nvSpPr>
        <p:spPr>
          <a:xfrm>
            <a:off x="8209174" y="1233574"/>
            <a:ext cx="4055953" cy="276999"/>
          </a:xfrm>
          <a:prstGeom prst="rect">
            <a:avLst/>
          </a:prstGeom>
          <a:noFill/>
        </p:spPr>
        <p:txBody>
          <a:bodyPr wrap="square" rtlCol="0">
            <a:spAutoFit/>
          </a:bodyPr>
          <a:lstStyle/>
          <a:p>
            <a:r>
              <a:rPr lang="de-DE" sz="1200" dirty="0"/>
              <a:t>Quelle: Statistisches Landesamt Baden-Württemberg </a:t>
            </a:r>
            <a:r>
              <a:rPr lang="de-DE" sz="1200" dirty="0">
                <a:hlinkClick r:id="rId4"/>
              </a:rPr>
              <a:t>1</a:t>
            </a:r>
            <a:r>
              <a:rPr lang="de-DE" sz="1200" dirty="0"/>
              <a:t>, </a:t>
            </a:r>
            <a:r>
              <a:rPr lang="de-DE" sz="1200" dirty="0">
                <a:hlinkClick r:id="rId5"/>
              </a:rPr>
              <a:t>2</a:t>
            </a:r>
            <a:endParaRPr lang="de-DE" sz="1200" dirty="0"/>
          </a:p>
        </p:txBody>
      </p:sp>
      <p:sp>
        <p:nvSpPr>
          <p:cNvPr id="10" name="Textfeld 9">
            <a:extLst>
              <a:ext uri="{FF2B5EF4-FFF2-40B4-BE49-F238E27FC236}">
                <a16:creationId xmlns:a16="http://schemas.microsoft.com/office/drawing/2014/main" id="{29FD2AF2-8990-45DF-B92E-87D5D55D63CB}"/>
              </a:ext>
            </a:extLst>
          </p:cNvPr>
          <p:cNvSpPr txBox="1"/>
          <p:nvPr/>
        </p:nvSpPr>
        <p:spPr>
          <a:xfrm>
            <a:off x="1638677" y="587243"/>
            <a:ext cx="4093620" cy="923330"/>
          </a:xfrm>
          <a:prstGeom prst="rect">
            <a:avLst/>
          </a:prstGeom>
          <a:noFill/>
        </p:spPr>
        <p:txBody>
          <a:bodyPr wrap="square" rtlCol="0">
            <a:spAutoFit/>
          </a:bodyPr>
          <a:lstStyle/>
          <a:p>
            <a:r>
              <a:rPr lang="de-DE" dirty="0"/>
              <a:t>Die wirtschaftliche Leistungsfähigkeit der Bundesländer ist ungleich und auch ihre Entwicklung verläuft nicht symmetrisch</a:t>
            </a:r>
          </a:p>
        </p:txBody>
      </p:sp>
      <p:sp>
        <p:nvSpPr>
          <p:cNvPr id="2" name="Fußzeilenplatzhalter 1">
            <a:extLst>
              <a:ext uri="{FF2B5EF4-FFF2-40B4-BE49-F238E27FC236}">
                <a16:creationId xmlns:a16="http://schemas.microsoft.com/office/drawing/2014/main" id="{03C0EF99-114B-419D-9A73-8EBCBDC4BD94}"/>
              </a:ext>
            </a:extLst>
          </p:cNvPr>
          <p:cNvSpPr>
            <a:spLocks noGrp="1"/>
          </p:cNvSpPr>
          <p:nvPr>
            <p:ph type="ftr" sz="quarter" idx="11"/>
          </p:nvPr>
        </p:nvSpPr>
        <p:spPr/>
        <p:txBody>
          <a:bodyPr/>
          <a:lstStyle/>
          <a:p>
            <a:r>
              <a:rPr lang="de-DE"/>
              <a:t>© Anselm Dohle-Beltinger 2021</a:t>
            </a:r>
          </a:p>
        </p:txBody>
      </p:sp>
      <p:sp>
        <p:nvSpPr>
          <p:cNvPr id="5" name="Foliennummernplatzhalter 4">
            <a:extLst>
              <a:ext uri="{FF2B5EF4-FFF2-40B4-BE49-F238E27FC236}">
                <a16:creationId xmlns:a16="http://schemas.microsoft.com/office/drawing/2014/main" id="{27BAE4A4-2BDC-41D3-A5BC-1CEDD98FF7C2}"/>
              </a:ext>
            </a:extLst>
          </p:cNvPr>
          <p:cNvSpPr>
            <a:spLocks noGrp="1"/>
          </p:cNvSpPr>
          <p:nvPr>
            <p:ph type="sldNum" sz="quarter" idx="12"/>
          </p:nvPr>
        </p:nvSpPr>
        <p:spPr/>
        <p:txBody>
          <a:bodyPr/>
          <a:lstStyle/>
          <a:p>
            <a:fld id="{4C29D198-19C0-4ABD-9456-62D7334388C4}" type="slidenum">
              <a:rPr lang="de-DE" smtClean="0"/>
              <a:t>13</a:t>
            </a:fld>
            <a:endParaRPr lang="de-DE"/>
          </a:p>
        </p:txBody>
      </p:sp>
    </p:spTree>
    <p:extLst>
      <p:ext uri="{BB962C8B-B14F-4D97-AF65-F5344CB8AC3E}">
        <p14:creationId xmlns:p14="http://schemas.microsoft.com/office/powerpoint/2010/main" val="2420480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C51F8F-7B03-4359-8BE5-F6B6E92DC099}"/>
              </a:ext>
            </a:extLst>
          </p:cNvPr>
          <p:cNvSpPr>
            <a:spLocks noGrp="1"/>
          </p:cNvSpPr>
          <p:nvPr>
            <p:ph type="title"/>
          </p:nvPr>
        </p:nvSpPr>
        <p:spPr/>
        <p:txBody>
          <a:bodyPr/>
          <a:lstStyle/>
          <a:p>
            <a:r>
              <a:rPr lang="de-DE" dirty="0"/>
              <a:t>Exkurs</a:t>
            </a:r>
            <a:br>
              <a:rPr lang="de-DE" dirty="0"/>
            </a:br>
            <a:r>
              <a:rPr lang="de-DE" dirty="0"/>
              <a:t>Entwicklung der Bevölkerung</a:t>
            </a:r>
            <a:br>
              <a:rPr lang="de-DE" dirty="0"/>
            </a:br>
            <a:r>
              <a:rPr lang="de-DE" dirty="0"/>
              <a:t>in Ost und West sowie Europa</a:t>
            </a:r>
          </a:p>
        </p:txBody>
      </p:sp>
      <p:sp>
        <p:nvSpPr>
          <p:cNvPr id="3" name="Textplatzhalter 2">
            <a:extLst>
              <a:ext uri="{FF2B5EF4-FFF2-40B4-BE49-F238E27FC236}">
                <a16:creationId xmlns:a16="http://schemas.microsoft.com/office/drawing/2014/main" id="{0B96997D-72F8-4EDC-8D1B-AF0E515779ED}"/>
              </a:ext>
            </a:extLst>
          </p:cNvPr>
          <p:cNvSpPr>
            <a:spLocks noGrp="1"/>
          </p:cNvSpPr>
          <p:nvPr>
            <p:ph type="body" idx="1"/>
          </p:nvPr>
        </p:nvSpPr>
        <p:spPr/>
        <p:txBody>
          <a:bodyPr/>
          <a:lstStyle/>
          <a:p>
            <a:r>
              <a:rPr lang="de-DE" dirty="0"/>
              <a:t>Die Abnahme der Arbeitslosigkeit in den neuen Bundesländern war stärker als in den alten Ländern. Der Vorsprung erklärt sich aber mehr aus der Bevölkerungsveränderung als aus der Wirtschaftsentwicklung.</a:t>
            </a:r>
          </a:p>
        </p:txBody>
      </p:sp>
      <p:sp>
        <p:nvSpPr>
          <p:cNvPr id="6" name="Fußzeilenplatzhalter 5">
            <a:extLst>
              <a:ext uri="{FF2B5EF4-FFF2-40B4-BE49-F238E27FC236}">
                <a16:creationId xmlns:a16="http://schemas.microsoft.com/office/drawing/2014/main" id="{8487D88B-9F30-4799-A384-39783851781F}"/>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1E4A5BB1-6D45-4F85-9779-66FAF7D93FA5}"/>
              </a:ext>
            </a:extLst>
          </p:cNvPr>
          <p:cNvSpPr>
            <a:spLocks noGrp="1"/>
          </p:cNvSpPr>
          <p:nvPr>
            <p:ph type="sldNum" sz="quarter" idx="12"/>
          </p:nvPr>
        </p:nvSpPr>
        <p:spPr/>
        <p:txBody>
          <a:bodyPr/>
          <a:lstStyle/>
          <a:p>
            <a:fld id="{4C29D198-19C0-4ABD-9456-62D7334388C4}" type="slidenum">
              <a:rPr lang="de-DE" smtClean="0"/>
              <a:t>14</a:t>
            </a:fld>
            <a:endParaRPr lang="de-DE"/>
          </a:p>
        </p:txBody>
      </p:sp>
    </p:spTree>
    <p:extLst>
      <p:ext uri="{BB962C8B-B14F-4D97-AF65-F5344CB8AC3E}">
        <p14:creationId xmlns:p14="http://schemas.microsoft.com/office/powerpoint/2010/main" val="1806173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2AAB22E-82B2-414E-A9DC-1E0D364F5FC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24000" y="0"/>
            <a:ext cx="7076792" cy="6437014"/>
          </a:xfrm>
          <a:prstGeom prst="rect">
            <a:avLst/>
          </a:prstGeom>
        </p:spPr>
      </p:pic>
      <p:sp>
        <p:nvSpPr>
          <p:cNvPr id="7" name="Rechteck 6">
            <a:extLst>
              <a:ext uri="{FF2B5EF4-FFF2-40B4-BE49-F238E27FC236}">
                <a16:creationId xmlns:a16="http://schemas.microsoft.com/office/drawing/2014/main" id="{8A77A84B-EE68-4A3E-9604-5BE50512BAF9}"/>
              </a:ext>
            </a:extLst>
          </p:cNvPr>
          <p:cNvSpPr/>
          <p:nvPr/>
        </p:nvSpPr>
        <p:spPr>
          <a:xfrm>
            <a:off x="2492829" y="2716040"/>
            <a:ext cx="4007559" cy="362138"/>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6D4D5CF6-537D-4C76-892B-BDB9FD30B0F4}"/>
              </a:ext>
            </a:extLst>
          </p:cNvPr>
          <p:cNvSpPr txBox="1"/>
          <p:nvPr/>
        </p:nvSpPr>
        <p:spPr>
          <a:xfrm>
            <a:off x="6649530" y="4493778"/>
            <a:ext cx="3385456" cy="646331"/>
          </a:xfrm>
          <a:prstGeom prst="rect">
            <a:avLst/>
          </a:prstGeom>
          <a:noFill/>
          <a:ln w="38100">
            <a:solidFill>
              <a:srgbClr val="92D050"/>
            </a:solidFill>
          </a:ln>
        </p:spPr>
        <p:txBody>
          <a:bodyPr wrap="square" rtlCol="0">
            <a:spAutoFit/>
          </a:bodyPr>
          <a:lstStyle/>
          <a:p>
            <a:r>
              <a:rPr lang="de-DE" dirty="0"/>
              <a:t>In diesem Alter </a:t>
            </a:r>
            <a:r>
              <a:rPr lang="de-DE" b="1" u="sng" dirty="0"/>
              <a:t>evtl.</a:t>
            </a:r>
            <a:r>
              <a:rPr lang="de-DE" dirty="0"/>
              <a:t> keine keine Zählung als Arbeitslose mehr</a:t>
            </a:r>
          </a:p>
        </p:txBody>
      </p:sp>
      <p:sp>
        <p:nvSpPr>
          <p:cNvPr id="9" name="Rechteck 8">
            <a:extLst>
              <a:ext uri="{FF2B5EF4-FFF2-40B4-BE49-F238E27FC236}">
                <a16:creationId xmlns:a16="http://schemas.microsoft.com/office/drawing/2014/main" id="{07F64771-AD5D-4C24-9B59-E1A0415E76B4}"/>
              </a:ext>
            </a:extLst>
          </p:cNvPr>
          <p:cNvSpPr/>
          <p:nvPr/>
        </p:nvSpPr>
        <p:spPr>
          <a:xfrm>
            <a:off x="2492829" y="1317171"/>
            <a:ext cx="4007559" cy="1377097"/>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2DFE21E5-9C5A-4535-BE25-625CA6E1172D}"/>
              </a:ext>
            </a:extLst>
          </p:cNvPr>
          <p:cNvSpPr/>
          <p:nvPr/>
        </p:nvSpPr>
        <p:spPr>
          <a:xfrm>
            <a:off x="6649530" y="3805926"/>
            <a:ext cx="3385457" cy="64633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rPr>
              <a:t>In diesem Alter </a:t>
            </a:r>
            <a:r>
              <a:rPr lang="de-DE" b="1" u="sng" dirty="0">
                <a:solidFill>
                  <a:schemeClr val="tx1"/>
                </a:solidFill>
              </a:rPr>
              <a:t>sicher</a:t>
            </a:r>
            <a:r>
              <a:rPr lang="de-DE" dirty="0">
                <a:solidFill>
                  <a:schemeClr val="tx1"/>
                </a:solidFill>
              </a:rPr>
              <a:t> keine keine Zählung als Arbeitslose mehr</a:t>
            </a:r>
          </a:p>
        </p:txBody>
      </p:sp>
      <p:sp>
        <p:nvSpPr>
          <p:cNvPr id="12" name="Geschweifte Klammer rechts 11">
            <a:extLst>
              <a:ext uri="{FF2B5EF4-FFF2-40B4-BE49-F238E27FC236}">
                <a16:creationId xmlns:a16="http://schemas.microsoft.com/office/drawing/2014/main" id="{8D05E110-ECA6-4CBF-964A-A4949B60A32D}"/>
              </a:ext>
            </a:extLst>
          </p:cNvPr>
          <p:cNvSpPr/>
          <p:nvPr/>
        </p:nvSpPr>
        <p:spPr>
          <a:xfrm>
            <a:off x="4844143" y="4452257"/>
            <a:ext cx="163286" cy="1012372"/>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3" name="Textfeld 12">
            <a:extLst>
              <a:ext uri="{FF2B5EF4-FFF2-40B4-BE49-F238E27FC236}">
                <a16:creationId xmlns:a16="http://schemas.microsoft.com/office/drawing/2014/main" id="{5A7B12F8-5F2C-40C5-BC51-26431AF66BB0}"/>
              </a:ext>
            </a:extLst>
          </p:cNvPr>
          <p:cNvSpPr txBox="1"/>
          <p:nvPr/>
        </p:nvSpPr>
        <p:spPr>
          <a:xfrm>
            <a:off x="5090148" y="4767943"/>
            <a:ext cx="1023257" cy="369332"/>
          </a:xfrm>
          <a:prstGeom prst="rect">
            <a:avLst/>
          </a:prstGeom>
          <a:noFill/>
        </p:spPr>
        <p:txBody>
          <a:bodyPr wrap="square" rtlCol="0">
            <a:spAutoFit/>
          </a:bodyPr>
          <a:lstStyle/>
          <a:p>
            <a:r>
              <a:rPr lang="de-DE" b="1" dirty="0">
                <a:solidFill>
                  <a:srgbClr val="FF0000"/>
                </a:solidFill>
              </a:rPr>
              <a:t>-720.000</a:t>
            </a:r>
          </a:p>
        </p:txBody>
      </p:sp>
      <p:sp>
        <p:nvSpPr>
          <p:cNvPr id="14" name="Geschweifte Klammer rechts 13">
            <a:extLst>
              <a:ext uri="{FF2B5EF4-FFF2-40B4-BE49-F238E27FC236}">
                <a16:creationId xmlns:a16="http://schemas.microsoft.com/office/drawing/2014/main" id="{7F749612-BCCC-4CFD-B71D-6274360E8A5F}"/>
              </a:ext>
            </a:extLst>
          </p:cNvPr>
          <p:cNvSpPr/>
          <p:nvPr/>
        </p:nvSpPr>
        <p:spPr>
          <a:xfrm>
            <a:off x="4985657" y="2750327"/>
            <a:ext cx="207906" cy="1701930"/>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5" name="Textfeld 14">
            <a:extLst>
              <a:ext uri="{FF2B5EF4-FFF2-40B4-BE49-F238E27FC236}">
                <a16:creationId xmlns:a16="http://schemas.microsoft.com/office/drawing/2014/main" id="{0D25109C-40A0-42E5-A8B8-00357920DFE4}"/>
              </a:ext>
            </a:extLst>
          </p:cNvPr>
          <p:cNvSpPr txBox="1"/>
          <p:nvPr/>
        </p:nvSpPr>
        <p:spPr>
          <a:xfrm>
            <a:off x="5288274" y="3395885"/>
            <a:ext cx="1117402" cy="369332"/>
          </a:xfrm>
          <a:prstGeom prst="rect">
            <a:avLst/>
          </a:prstGeom>
          <a:noFill/>
        </p:spPr>
        <p:txBody>
          <a:bodyPr wrap="square" rtlCol="0">
            <a:spAutoFit/>
          </a:bodyPr>
          <a:lstStyle/>
          <a:p>
            <a:r>
              <a:rPr lang="de-DE" b="1" dirty="0">
                <a:solidFill>
                  <a:srgbClr val="FF0000"/>
                </a:solidFill>
              </a:rPr>
              <a:t>-514.000</a:t>
            </a:r>
          </a:p>
        </p:txBody>
      </p:sp>
      <p:sp>
        <p:nvSpPr>
          <p:cNvPr id="16" name="Textfeld 15">
            <a:extLst>
              <a:ext uri="{FF2B5EF4-FFF2-40B4-BE49-F238E27FC236}">
                <a16:creationId xmlns:a16="http://schemas.microsoft.com/office/drawing/2014/main" id="{047CC454-1715-4943-81F4-54AAF44AF56E}"/>
              </a:ext>
            </a:extLst>
          </p:cNvPr>
          <p:cNvSpPr txBox="1"/>
          <p:nvPr/>
        </p:nvSpPr>
        <p:spPr>
          <a:xfrm>
            <a:off x="6649530" y="5104617"/>
            <a:ext cx="3419757" cy="369332"/>
          </a:xfrm>
          <a:prstGeom prst="rect">
            <a:avLst/>
          </a:prstGeom>
          <a:noFill/>
        </p:spPr>
        <p:txBody>
          <a:bodyPr wrap="square" rtlCol="0">
            <a:spAutoFit/>
          </a:bodyPr>
          <a:lstStyle/>
          <a:p>
            <a:r>
              <a:rPr lang="de-DE" b="1" dirty="0">
                <a:solidFill>
                  <a:srgbClr val="FF0000"/>
                </a:solidFill>
              </a:rPr>
              <a:t>Abwanderung in den Westen</a:t>
            </a:r>
          </a:p>
        </p:txBody>
      </p:sp>
      <p:sp>
        <p:nvSpPr>
          <p:cNvPr id="2" name="Rechteck 1">
            <a:extLst>
              <a:ext uri="{FF2B5EF4-FFF2-40B4-BE49-F238E27FC236}">
                <a16:creationId xmlns:a16="http://schemas.microsoft.com/office/drawing/2014/main" id="{797EBFC9-FB16-4490-B2AF-CA8E7C897912}"/>
              </a:ext>
            </a:extLst>
          </p:cNvPr>
          <p:cNvSpPr/>
          <p:nvPr/>
        </p:nvSpPr>
        <p:spPr>
          <a:xfrm>
            <a:off x="7370706" y="5807789"/>
            <a:ext cx="1230086" cy="276999"/>
          </a:xfrm>
          <a:prstGeom prst="rect">
            <a:avLst/>
          </a:prstGeom>
        </p:spPr>
        <p:txBody>
          <a:bodyPr wrap="square">
            <a:spAutoFit/>
          </a:bodyPr>
          <a:lstStyle/>
          <a:p>
            <a:r>
              <a:rPr lang="de-DE" sz="1200" dirty="0"/>
              <a:t>Quelle: </a:t>
            </a:r>
            <a:r>
              <a:rPr lang="de-DE" sz="1200" dirty="0">
                <a:hlinkClick r:id="rId3"/>
              </a:rPr>
              <a:t>Destatis</a:t>
            </a:r>
            <a:endParaRPr lang="de-DE" sz="1200" dirty="0"/>
          </a:p>
        </p:txBody>
      </p:sp>
      <p:sp>
        <p:nvSpPr>
          <p:cNvPr id="6" name="Fußzeilenplatzhalter 5">
            <a:extLst>
              <a:ext uri="{FF2B5EF4-FFF2-40B4-BE49-F238E27FC236}">
                <a16:creationId xmlns:a16="http://schemas.microsoft.com/office/drawing/2014/main" id="{A494E36B-3A82-4BE2-BC96-6E1ECE3D015F}"/>
              </a:ext>
            </a:extLst>
          </p:cNvPr>
          <p:cNvSpPr>
            <a:spLocks noGrp="1"/>
          </p:cNvSpPr>
          <p:nvPr>
            <p:ph type="ftr" sz="quarter" idx="11"/>
          </p:nvPr>
        </p:nvSpPr>
        <p:spPr/>
        <p:txBody>
          <a:bodyPr/>
          <a:lstStyle/>
          <a:p>
            <a:r>
              <a:rPr lang="de-DE"/>
              <a:t>© Anselm Dohle-Beltinger 2021</a:t>
            </a:r>
          </a:p>
        </p:txBody>
      </p:sp>
      <p:sp>
        <p:nvSpPr>
          <p:cNvPr id="10" name="Foliennummernplatzhalter 9">
            <a:extLst>
              <a:ext uri="{FF2B5EF4-FFF2-40B4-BE49-F238E27FC236}">
                <a16:creationId xmlns:a16="http://schemas.microsoft.com/office/drawing/2014/main" id="{295D62E9-BFBF-43EF-AC1F-2FD5456E0AEE}"/>
              </a:ext>
            </a:extLst>
          </p:cNvPr>
          <p:cNvSpPr>
            <a:spLocks noGrp="1"/>
          </p:cNvSpPr>
          <p:nvPr>
            <p:ph type="sldNum" sz="quarter" idx="12"/>
          </p:nvPr>
        </p:nvSpPr>
        <p:spPr/>
        <p:txBody>
          <a:bodyPr/>
          <a:lstStyle/>
          <a:p>
            <a:fld id="{4C29D198-19C0-4ABD-9456-62D7334388C4}" type="slidenum">
              <a:rPr lang="de-DE" smtClean="0"/>
              <a:t>15</a:t>
            </a:fld>
            <a:endParaRPr lang="de-DE"/>
          </a:p>
        </p:txBody>
      </p:sp>
    </p:spTree>
    <p:extLst>
      <p:ext uri="{BB962C8B-B14F-4D97-AF65-F5344CB8AC3E}">
        <p14:creationId xmlns:p14="http://schemas.microsoft.com/office/powerpoint/2010/main" val="3940781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A0A0C8A-9917-4ABF-A90A-8420BAFA85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807" y="0"/>
            <a:ext cx="10176387" cy="6858000"/>
          </a:xfrm>
          <a:prstGeom prst="rect">
            <a:avLst/>
          </a:prstGeom>
        </p:spPr>
      </p:pic>
      <p:sp>
        <p:nvSpPr>
          <p:cNvPr id="3" name="Textfeld 2">
            <a:extLst>
              <a:ext uri="{FF2B5EF4-FFF2-40B4-BE49-F238E27FC236}">
                <a16:creationId xmlns:a16="http://schemas.microsoft.com/office/drawing/2014/main" id="{25F43459-6D62-4575-87F1-8C88200E748F}"/>
              </a:ext>
            </a:extLst>
          </p:cNvPr>
          <p:cNvSpPr txBox="1"/>
          <p:nvPr/>
        </p:nvSpPr>
        <p:spPr>
          <a:xfrm>
            <a:off x="9578566" y="2027976"/>
            <a:ext cx="2009870" cy="923330"/>
          </a:xfrm>
          <a:prstGeom prst="rect">
            <a:avLst/>
          </a:prstGeom>
          <a:noFill/>
        </p:spPr>
        <p:txBody>
          <a:bodyPr wrap="square" rtlCol="0">
            <a:spAutoFit/>
          </a:bodyPr>
          <a:lstStyle/>
          <a:p>
            <a:r>
              <a:rPr lang="de-DE" dirty="0"/>
              <a:t>Diagnose: </a:t>
            </a:r>
            <a:br>
              <a:rPr lang="de-DE" dirty="0"/>
            </a:br>
            <a:r>
              <a:rPr lang="de-DE" dirty="0"/>
              <a:t>Frauen sind mobiler als Männer</a:t>
            </a:r>
          </a:p>
        </p:txBody>
      </p:sp>
      <p:sp>
        <p:nvSpPr>
          <p:cNvPr id="6" name="Textfeld 5">
            <a:extLst>
              <a:ext uri="{FF2B5EF4-FFF2-40B4-BE49-F238E27FC236}">
                <a16:creationId xmlns:a16="http://schemas.microsoft.com/office/drawing/2014/main" id="{5755DFD4-4D5C-415E-8140-CDB1142419A9}"/>
              </a:ext>
            </a:extLst>
          </p:cNvPr>
          <p:cNvSpPr txBox="1"/>
          <p:nvPr/>
        </p:nvSpPr>
        <p:spPr>
          <a:xfrm>
            <a:off x="8610600" y="6079351"/>
            <a:ext cx="3262411" cy="276999"/>
          </a:xfrm>
          <a:prstGeom prst="rect">
            <a:avLst/>
          </a:prstGeom>
          <a:noFill/>
        </p:spPr>
        <p:txBody>
          <a:bodyPr wrap="square" rtlCol="0">
            <a:spAutoFit/>
          </a:bodyPr>
          <a:lstStyle/>
          <a:p>
            <a:r>
              <a:rPr lang="de-DE" sz="1200" dirty="0"/>
              <a:t>Quelle: </a:t>
            </a:r>
            <a:r>
              <a:rPr lang="de-DE" sz="1200" dirty="0">
                <a:hlinkClick r:id="rId3"/>
              </a:rPr>
              <a:t>Bundesinstitut für Bevölkerungsforschung</a:t>
            </a:r>
            <a:r>
              <a:rPr lang="de-DE" sz="1200" dirty="0"/>
              <a:t> </a:t>
            </a:r>
          </a:p>
        </p:txBody>
      </p:sp>
      <p:sp>
        <p:nvSpPr>
          <p:cNvPr id="7" name="Fußzeilenplatzhalter 6">
            <a:extLst>
              <a:ext uri="{FF2B5EF4-FFF2-40B4-BE49-F238E27FC236}">
                <a16:creationId xmlns:a16="http://schemas.microsoft.com/office/drawing/2014/main" id="{3201F18C-88CE-4559-AE1F-B18AE50C6CFC}"/>
              </a:ext>
            </a:extLst>
          </p:cNvPr>
          <p:cNvSpPr>
            <a:spLocks noGrp="1"/>
          </p:cNvSpPr>
          <p:nvPr>
            <p:ph type="ftr" sz="quarter" idx="11"/>
          </p:nvPr>
        </p:nvSpPr>
        <p:spPr/>
        <p:txBody>
          <a:bodyPr/>
          <a:lstStyle/>
          <a:p>
            <a:r>
              <a:rPr lang="de-DE"/>
              <a:t>© Anselm Dohle-Beltinger 2021</a:t>
            </a:r>
          </a:p>
        </p:txBody>
      </p:sp>
      <p:sp>
        <p:nvSpPr>
          <p:cNvPr id="8" name="Foliennummernplatzhalter 7">
            <a:extLst>
              <a:ext uri="{FF2B5EF4-FFF2-40B4-BE49-F238E27FC236}">
                <a16:creationId xmlns:a16="http://schemas.microsoft.com/office/drawing/2014/main" id="{8527C637-2420-4176-9264-CE9B30D98C19}"/>
              </a:ext>
            </a:extLst>
          </p:cNvPr>
          <p:cNvSpPr>
            <a:spLocks noGrp="1"/>
          </p:cNvSpPr>
          <p:nvPr>
            <p:ph type="sldNum" sz="quarter" idx="12"/>
          </p:nvPr>
        </p:nvSpPr>
        <p:spPr/>
        <p:txBody>
          <a:bodyPr/>
          <a:lstStyle/>
          <a:p>
            <a:fld id="{4C29D198-19C0-4ABD-9456-62D7334388C4}" type="slidenum">
              <a:rPr lang="de-DE" smtClean="0"/>
              <a:t>16</a:t>
            </a:fld>
            <a:endParaRPr lang="de-DE"/>
          </a:p>
        </p:txBody>
      </p:sp>
    </p:spTree>
    <p:extLst>
      <p:ext uri="{BB962C8B-B14F-4D97-AF65-F5344CB8AC3E}">
        <p14:creationId xmlns:p14="http://schemas.microsoft.com/office/powerpoint/2010/main" val="32265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Diagramm 2">
            <a:extLst>
              <a:ext uri="{FF2B5EF4-FFF2-40B4-BE49-F238E27FC236}">
                <a16:creationId xmlns:a16="http://schemas.microsoft.com/office/drawing/2014/main" id="{C43490C4-E237-4333-9488-69F8630D89C7}"/>
              </a:ext>
            </a:extLst>
          </p:cNvPr>
          <p:cNvGraphicFramePr>
            <a:graphicFrameLocks/>
          </p:cNvGraphicFramePr>
          <p:nvPr>
            <p:extLst>
              <p:ext uri="{D42A27DB-BD31-4B8C-83A1-F6EECF244321}">
                <p14:modId xmlns:p14="http://schemas.microsoft.com/office/powerpoint/2010/main" val="3035811452"/>
              </p:ext>
            </p:extLst>
          </p:nvPr>
        </p:nvGraphicFramePr>
        <p:xfrm>
          <a:off x="532713" y="-1"/>
          <a:ext cx="9184652" cy="6858001"/>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uppieren 4">
            <a:extLst>
              <a:ext uri="{FF2B5EF4-FFF2-40B4-BE49-F238E27FC236}">
                <a16:creationId xmlns:a16="http://schemas.microsoft.com/office/drawing/2014/main" id="{B00ECBB3-DEA6-413F-AEC4-79C7DDC33547}"/>
              </a:ext>
            </a:extLst>
          </p:cNvPr>
          <p:cNvGrpSpPr/>
          <p:nvPr/>
        </p:nvGrpSpPr>
        <p:grpSpPr>
          <a:xfrm>
            <a:off x="8644417" y="5221607"/>
            <a:ext cx="3014870" cy="369332"/>
            <a:chOff x="2330127" y="6344236"/>
            <a:chExt cx="3014870" cy="369332"/>
          </a:xfrm>
        </p:grpSpPr>
        <p:sp>
          <p:nvSpPr>
            <p:cNvPr id="6" name="Textfeld 5">
              <a:extLst>
                <a:ext uri="{FF2B5EF4-FFF2-40B4-BE49-F238E27FC236}">
                  <a16:creationId xmlns:a16="http://schemas.microsoft.com/office/drawing/2014/main" id="{99D5165A-ED80-4923-A801-88E28494D201}"/>
                </a:ext>
              </a:extLst>
            </p:cNvPr>
            <p:cNvSpPr txBox="1"/>
            <p:nvPr/>
          </p:nvSpPr>
          <p:spPr>
            <a:xfrm>
              <a:off x="2375554" y="6344236"/>
              <a:ext cx="2969443" cy="369332"/>
            </a:xfrm>
            <a:prstGeom prst="rect">
              <a:avLst/>
            </a:prstGeom>
            <a:noFill/>
          </p:spPr>
          <p:txBody>
            <a:bodyPr wrap="square" rtlCol="0">
              <a:spAutoFit/>
            </a:bodyPr>
            <a:lstStyle/>
            <a:p>
              <a:r>
                <a:rPr lang="de-DE" dirty="0"/>
                <a:t>Ostdeutsche Bundesländer</a:t>
              </a:r>
            </a:p>
          </p:txBody>
        </p:sp>
        <p:sp>
          <p:nvSpPr>
            <p:cNvPr id="7" name="Ellipse 6">
              <a:extLst>
                <a:ext uri="{FF2B5EF4-FFF2-40B4-BE49-F238E27FC236}">
                  <a16:creationId xmlns:a16="http://schemas.microsoft.com/office/drawing/2014/main" id="{DC663010-6847-468F-B0FA-CA1611F6B127}"/>
                </a:ext>
              </a:extLst>
            </p:cNvPr>
            <p:cNvSpPr/>
            <p:nvPr/>
          </p:nvSpPr>
          <p:spPr>
            <a:xfrm flipH="1">
              <a:off x="2330127" y="6484214"/>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 name="Ellipse 1">
            <a:extLst>
              <a:ext uri="{FF2B5EF4-FFF2-40B4-BE49-F238E27FC236}">
                <a16:creationId xmlns:a16="http://schemas.microsoft.com/office/drawing/2014/main" id="{398733EB-EB72-45C2-B2B4-758851F37808}"/>
              </a:ext>
            </a:extLst>
          </p:cNvPr>
          <p:cNvSpPr/>
          <p:nvPr/>
        </p:nvSpPr>
        <p:spPr>
          <a:xfrm>
            <a:off x="1909316" y="1846907"/>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2F09EADE-9ABD-40A0-87A3-77CC9A28EA74}"/>
              </a:ext>
            </a:extLst>
          </p:cNvPr>
          <p:cNvSpPr/>
          <p:nvPr/>
        </p:nvSpPr>
        <p:spPr>
          <a:xfrm>
            <a:off x="1910280" y="5294031"/>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6AEA84BE-DE64-4F0D-80B3-6EE9509038C7}"/>
              </a:ext>
            </a:extLst>
          </p:cNvPr>
          <p:cNvSpPr/>
          <p:nvPr/>
        </p:nvSpPr>
        <p:spPr>
          <a:xfrm>
            <a:off x="1909316" y="5684067"/>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976D5E57-2363-4B8E-A5C5-585DC3DABB2E}"/>
              </a:ext>
            </a:extLst>
          </p:cNvPr>
          <p:cNvSpPr/>
          <p:nvPr/>
        </p:nvSpPr>
        <p:spPr>
          <a:xfrm>
            <a:off x="1909316" y="6426452"/>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DF76DC00-4F1D-4D49-9C5B-1EBD0D492757}"/>
              </a:ext>
            </a:extLst>
          </p:cNvPr>
          <p:cNvSpPr/>
          <p:nvPr/>
        </p:nvSpPr>
        <p:spPr>
          <a:xfrm>
            <a:off x="1909316" y="3375451"/>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935241CD-DAFD-4298-A344-7F5C1E97A9FA}"/>
              </a:ext>
            </a:extLst>
          </p:cNvPr>
          <p:cNvSpPr txBox="1"/>
          <p:nvPr/>
        </p:nvSpPr>
        <p:spPr>
          <a:xfrm>
            <a:off x="9530647" y="902643"/>
            <a:ext cx="2320339" cy="2862322"/>
          </a:xfrm>
          <a:prstGeom prst="rect">
            <a:avLst/>
          </a:prstGeom>
          <a:noFill/>
        </p:spPr>
        <p:txBody>
          <a:bodyPr wrap="square" rtlCol="0">
            <a:spAutoFit/>
          </a:bodyPr>
          <a:lstStyle/>
          <a:p>
            <a:r>
              <a:rPr lang="de-DE" dirty="0"/>
              <a:t>Insgesamt: deutliche (Über-)Alterung der Bevölkerung begleitet von einer  Bewegung v.a. der Frauen aus der Fläche in die urbanen Zentren und angrenzende prosperierende Wirtschaftsräume</a:t>
            </a:r>
          </a:p>
        </p:txBody>
      </p:sp>
      <p:sp>
        <p:nvSpPr>
          <p:cNvPr id="14" name="Fußzeilenplatzhalter 13">
            <a:extLst>
              <a:ext uri="{FF2B5EF4-FFF2-40B4-BE49-F238E27FC236}">
                <a16:creationId xmlns:a16="http://schemas.microsoft.com/office/drawing/2014/main" id="{386BD968-A2F0-424B-9C1E-20AE232CE07E}"/>
              </a:ext>
            </a:extLst>
          </p:cNvPr>
          <p:cNvSpPr>
            <a:spLocks noGrp="1"/>
          </p:cNvSpPr>
          <p:nvPr>
            <p:ph type="ftr" sz="quarter" idx="11"/>
          </p:nvPr>
        </p:nvSpPr>
        <p:spPr/>
        <p:txBody>
          <a:bodyPr/>
          <a:lstStyle/>
          <a:p>
            <a:r>
              <a:rPr lang="de-DE"/>
              <a:t>© Anselm Dohle-Beltinger 2021</a:t>
            </a:r>
          </a:p>
        </p:txBody>
      </p:sp>
      <p:sp>
        <p:nvSpPr>
          <p:cNvPr id="15" name="Foliennummernplatzhalter 14">
            <a:extLst>
              <a:ext uri="{FF2B5EF4-FFF2-40B4-BE49-F238E27FC236}">
                <a16:creationId xmlns:a16="http://schemas.microsoft.com/office/drawing/2014/main" id="{7A52EF86-B4BB-43E8-BF23-0935EE39CA98}"/>
              </a:ext>
            </a:extLst>
          </p:cNvPr>
          <p:cNvSpPr>
            <a:spLocks noGrp="1"/>
          </p:cNvSpPr>
          <p:nvPr>
            <p:ph type="sldNum" sz="quarter" idx="12"/>
          </p:nvPr>
        </p:nvSpPr>
        <p:spPr/>
        <p:txBody>
          <a:bodyPr/>
          <a:lstStyle/>
          <a:p>
            <a:fld id="{4C29D198-19C0-4ABD-9456-62D7334388C4}" type="slidenum">
              <a:rPr lang="de-DE" smtClean="0"/>
              <a:t>17</a:t>
            </a:fld>
            <a:endParaRPr lang="de-DE"/>
          </a:p>
        </p:txBody>
      </p:sp>
    </p:spTree>
    <p:extLst>
      <p:ext uri="{BB962C8B-B14F-4D97-AF65-F5344CB8AC3E}">
        <p14:creationId xmlns:p14="http://schemas.microsoft.com/office/powerpoint/2010/main" val="190484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7BAF1C4-2738-4D68-9631-D9915B604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805"/>
            <a:ext cx="5015619" cy="6708390"/>
          </a:xfrm>
          <a:prstGeom prst="rect">
            <a:avLst/>
          </a:prstGeom>
        </p:spPr>
      </p:pic>
      <p:pic>
        <p:nvPicPr>
          <p:cNvPr id="4" name="Grafik 3">
            <a:extLst>
              <a:ext uri="{FF2B5EF4-FFF2-40B4-BE49-F238E27FC236}">
                <a16:creationId xmlns:a16="http://schemas.microsoft.com/office/drawing/2014/main" id="{8DA9BC7C-2DD6-45C8-883A-B0A02522BC3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206548" y="0"/>
            <a:ext cx="4662535" cy="6323562"/>
          </a:xfrm>
          <a:prstGeom prst="rect">
            <a:avLst/>
          </a:prstGeom>
        </p:spPr>
      </p:pic>
      <p:sp>
        <p:nvSpPr>
          <p:cNvPr id="5" name="Textfeld 4">
            <a:extLst>
              <a:ext uri="{FF2B5EF4-FFF2-40B4-BE49-F238E27FC236}">
                <a16:creationId xmlns:a16="http://schemas.microsoft.com/office/drawing/2014/main" id="{87882F0C-72FE-4D80-989C-4B888510FD8B}"/>
              </a:ext>
            </a:extLst>
          </p:cNvPr>
          <p:cNvSpPr txBox="1"/>
          <p:nvPr/>
        </p:nvSpPr>
        <p:spPr>
          <a:xfrm>
            <a:off x="3630440" y="3639493"/>
            <a:ext cx="2344847" cy="923330"/>
          </a:xfrm>
          <a:prstGeom prst="rect">
            <a:avLst/>
          </a:prstGeom>
          <a:noFill/>
        </p:spPr>
        <p:txBody>
          <a:bodyPr wrap="square" rtlCol="0">
            <a:spAutoFit/>
          </a:bodyPr>
          <a:lstStyle/>
          <a:p>
            <a:r>
              <a:rPr lang="de-DE" dirty="0"/>
              <a:t>Relation Männer-Frauen Alter 20-44 (Stand 2015)</a:t>
            </a:r>
          </a:p>
        </p:txBody>
      </p:sp>
      <p:sp>
        <p:nvSpPr>
          <p:cNvPr id="6" name="Textfeld 5">
            <a:extLst>
              <a:ext uri="{FF2B5EF4-FFF2-40B4-BE49-F238E27FC236}">
                <a16:creationId xmlns:a16="http://schemas.microsoft.com/office/drawing/2014/main" id="{C236064A-31A4-4970-8B86-2803DDDAB689}"/>
              </a:ext>
            </a:extLst>
          </p:cNvPr>
          <p:cNvSpPr txBox="1"/>
          <p:nvPr/>
        </p:nvSpPr>
        <p:spPr>
          <a:xfrm>
            <a:off x="4875291" y="6185062"/>
            <a:ext cx="2199992" cy="276999"/>
          </a:xfrm>
          <a:prstGeom prst="rect">
            <a:avLst/>
          </a:prstGeom>
          <a:noFill/>
        </p:spPr>
        <p:txBody>
          <a:bodyPr wrap="square" rtlCol="0">
            <a:spAutoFit/>
          </a:bodyPr>
          <a:lstStyle/>
          <a:p>
            <a:r>
              <a:rPr lang="de-DE" sz="1200" dirty="0"/>
              <a:t>Quellen: </a:t>
            </a:r>
            <a:r>
              <a:rPr lang="de-DE" sz="1200" dirty="0" err="1">
                <a:hlinkClick r:id="rId4"/>
              </a:rPr>
              <a:t>iw</a:t>
            </a:r>
            <a:r>
              <a:rPr lang="de-DE" sz="1200" dirty="0">
                <a:hlinkClick r:id="rId4"/>
              </a:rPr>
              <a:t> Köln</a:t>
            </a:r>
            <a:r>
              <a:rPr lang="de-DE" sz="1200" dirty="0"/>
              <a:t>;  </a:t>
            </a:r>
            <a:r>
              <a:rPr lang="de-DE" sz="1200" dirty="0">
                <a:hlinkClick r:id="rId5"/>
              </a:rPr>
              <a:t>merkur.de</a:t>
            </a:r>
            <a:endParaRPr lang="de-DE" sz="1200" dirty="0"/>
          </a:p>
        </p:txBody>
      </p:sp>
      <p:sp>
        <p:nvSpPr>
          <p:cNvPr id="8" name="Textfeld 7">
            <a:extLst>
              <a:ext uri="{FF2B5EF4-FFF2-40B4-BE49-F238E27FC236}">
                <a16:creationId xmlns:a16="http://schemas.microsoft.com/office/drawing/2014/main" id="{B6611636-FB6D-405A-8EE1-D91F118F60B2}"/>
              </a:ext>
            </a:extLst>
          </p:cNvPr>
          <p:cNvSpPr txBox="1"/>
          <p:nvPr/>
        </p:nvSpPr>
        <p:spPr>
          <a:xfrm>
            <a:off x="6283104" y="328302"/>
            <a:ext cx="2501785" cy="923330"/>
          </a:xfrm>
          <a:prstGeom prst="rect">
            <a:avLst/>
          </a:prstGeom>
          <a:noFill/>
        </p:spPr>
        <p:txBody>
          <a:bodyPr wrap="square" rtlCol="0">
            <a:spAutoFit/>
          </a:bodyPr>
          <a:lstStyle/>
          <a:p>
            <a:r>
              <a:rPr lang="de-DE" dirty="0"/>
              <a:t>Stärkste Partei bei den Bundestagswahlen 2021 </a:t>
            </a:r>
            <a:br>
              <a:rPr lang="de-DE" dirty="0"/>
            </a:br>
            <a:r>
              <a:rPr lang="de-DE" dirty="0"/>
              <a:t>in jeder Gemeinde</a:t>
            </a:r>
          </a:p>
        </p:txBody>
      </p:sp>
      <p:sp>
        <p:nvSpPr>
          <p:cNvPr id="9" name="Fußzeilenplatzhalter 8">
            <a:extLst>
              <a:ext uri="{FF2B5EF4-FFF2-40B4-BE49-F238E27FC236}">
                <a16:creationId xmlns:a16="http://schemas.microsoft.com/office/drawing/2014/main" id="{3544B779-FB98-4027-B3D6-C1D37666A4FE}"/>
              </a:ext>
            </a:extLst>
          </p:cNvPr>
          <p:cNvSpPr>
            <a:spLocks noGrp="1"/>
          </p:cNvSpPr>
          <p:nvPr>
            <p:ph type="ftr" sz="quarter" idx="11"/>
          </p:nvPr>
        </p:nvSpPr>
        <p:spPr/>
        <p:txBody>
          <a:bodyPr/>
          <a:lstStyle/>
          <a:p>
            <a:r>
              <a:rPr lang="de-DE"/>
              <a:t>© Anselm Dohle-Beltinger 2021</a:t>
            </a:r>
          </a:p>
        </p:txBody>
      </p:sp>
      <p:sp>
        <p:nvSpPr>
          <p:cNvPr id="10" name="Foliennummernplatzhalter 9">
            <a:extLst>
              <a:ext uri="{FF2B5EF4-FFF2-40B4-BE49-F238E27FC236}">
                <a16:creationId xmlns:a16="http://schemas.microsoft.com/office/drawing/2014/main" id="{B346C6AD-010A-4DDD-BB6F-93D59DDD660D}"/>
              </a:ext>
            </a:extLst>
          </p:cNvPr>
          <p:cNvSpPr>
            <a:spLocks noGrp="1"/>
          </p:cNvSpPr>
          <p:nvPr>
            <p:ph type="sldNum" sz="quarter" idx="12"/>
          </p:nvPr>
        </p:nvSpPr>
        <p:spPr/>
        <p:txBody>
          <a:bodyPr/>
          <a:lstStyle/>
          <a:p>
            <a:fld id="{4C29D198-19C0-4ABD-9456-62D7334388C4}" type="slidenum">
              <a:rPr lang="de-DE" smtClean="0"/>
              <a:t>18</a:t>
            </a:fld>
            <a:endParaRPr lang="de-DE"/>
          </a:p>
        </p:txBody>
      </p:sp>
    </p:spTree>
    <p:extLst>
      <p:ext uri="{BB962C8B-B14F-4D97-AF65-F5344CB8AC3E}">
        <p14:creationId xmlns:p14="http://schemas.microsoft.com/office/powerpoint/2010/main" val="144618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083742A8-FE69-4E42-A18E-4AF50432C816}"/>
              </a:ext>
            </a:extLst>
          </p:cNvPr>
          <p:cNvSpPr txBox="1"/>
          <p:nvPr/>
        </p:nvSpPr>
        <p:spPr>
          <a:xfrm>
            <a:off x="2325580" y="90458"/>
            <a:ext cx="4830060" cy="1200329"/>
          </a:xfrm>
          <a:prstGeom prst="rect">
            <a:avLst/>
          </a:prstGeom>
          <a:noFill/>
        </p:spPr>
        <p:txBody>
          <a:bodyPr wrap="square" rtlCol="0">
            <a:spAutoFit/>
          </a:bodyPr>
          <a:lstStyle/>
          <a:p>
            <a:r>
              <a:rPr lang="de-DE" sz="3600" dirty="0"/>
              <a:t>Standortwettbewerb</a:t>
            </a:r>
            <a:br>
              <a:rPr lang="de-DE" sz="3600" dirty="0"/>
            </a:br>
            <a:r>
              <a:rPr lang="de-DE" sz="3600" dirty="0" err="1"/>
              <a:t>iw</a:t>
            </a:r>
            <a:r>
              <a:rPr lang="de-DE" sz="3600" dirty="0"/>
              <a:t> Regionalranking 2020</a:t>
            </a:r>
          </a:p>
        </p:txBody>
      </p:sp>
      <p:sp>
        <p:nvSpPr>
          <p:cNvPr id="6" name="Textfeld 5">
            <a:extLst>
              <a:ext uri="{FF2B5EF4-FFF2-40B4-BE49-F238E27FC236}">
                <a16:creationId xmlns:a16="http://schemas.microsoft.com/office/drawing/2014/main" id="{AF393FF0-2847-4D87-AFAF-764440FA379D}"/>
              </a:ext>
            </a:extLst>
          </p:cNvPr>
          <p:cNvSpPr txBox="1"/>
          <p:nvPr/>
        </p:nvSpPr>
        <p:spPr>
          <a:xfrm>
            <a:off x="-51623" y="1928931"/>
            <a:ext cx="2933323" cy="3693319"/>
          </a:xfrm>
          <a:prstGeom prst="rect">
            <a:avLst/>
          </a:prstGeom>
          <a:noFill/>
        </p:spPr>
        <p:txBody>
          <a:bodyPr wrap="square" rtlCol="0">
            <a:spAutoFit/>
          </a:bodyPr>
          <a:lstStyle/>
          <a:p>
            <a:pPr marL="285750" lvl="0" indent="-285750" eaLnBrk="0" fontAlgn="base" hangingPunct="0">
              <a:spcBef>
                <a:spcPct val="0"/>
              </a:spcBef>
              <a:spcAft>
                <a:spcPct val="0"/>
              </a:spcAft>
              <a:buFont typeface="Arial" panose="020B0604020202020204" pitchFamily="34" charset="0"/>
              <a:buChar char="•"/>
            </a:pPr>
            <a:r>
              <a:rPr lang="de-DE" altLang="de-DE" dirty="0">
                <a:latin typeface="Arial" panose="020B0604020202020204" pitchFamily="34" charset="0"/>
              </a:rPr>
              <a:t>Alle 401 Städte und Kreise in Deutschland werden untersucht.</a:t>
            </a:r>
          </a:p>
          <a:p>
            <a:pPr marL="285750" lvl="0" indent="-285750" eaLnBrk="0" fontAlgn="base" hangingPunct="0">
              <a:spcBef>
                <a:spcPct val="0"/>
              </a:spcBef>
              <a:spcAft>
                <a:spcPct val="0"/>
              </a:spcAft>
              <a:buFont typeface="Arial" panose="020B0604020202020204" pitchFamily="34" charset="0"/>
              <a:buChar char="•"/>
            </a:pPr>
            <a:r>
              <a:rPr lang="de-DE" altLang="de-DE" dirty="0">
                <a:latin typeface="Arial" panose="020B0604020202020204" pitchFamily="34" charset="0"/>
              </a:rPr>
              <a:t>Erweiterter Wohlstands-begriff und die Streuung in den Kreisen als Basis </a:t>
            </a:r>
          </a:p>
          <a:p>
            <a:pPr marL="285750" lvl="0" indent="-285750" eaLnBrk="0" fontAlgn="base" hangingPunct="0">
              <a:spcBef>
                <a:spcPct val="0"/>
              </a:spcBef>
              <a:spcAft>
                <a:spcPct val="0"/>
              </a:spcAft>
              <a:buFont typeface="Arial" panose="020B0604020202020204" pitchFamily="34" charset="0"/>
              <a:buChar char="•"/>
            </a:pPr>
            <a:r>
              <a:rPr lang="de-DE" altLang="de-DE" dirty="0">
                <a:latin typeface="Arial" panose="020B0604020202020204" pitchFamily="34" charset="0"/>
              </a:rPr>
              <a:t>14 Indikatoren verwendet aus den Bereichen</a:t>
            </a:r>
          </a:p>
          <a:p>
            <a:pPr marL="742950" lvl="1" indent="-285750" eaLnBrk="0" fontAlgn="base" hangingPunct="0">
              <a:spcBef>
                <a:spcPct val="0"/>
              </a:spcBef>
              <a:spcAft>
                <a:spcPct val="0"/>
              </a:spcAft>
              <a:buFont typeface="Arial" panose="020B0604020202020204" pitchFamily="34" charset="0"/>
              <a:buChar char="•"/>
            </a:pPr>
            <a:r>
              <a:rPr lang="de-DE" altLang="de-DE" dirty="0">
                <a:latin typeface="Arial" panose="020B0604020202020204" pitchFamily="34" charset="0"/>
              </a:rPr>
              <a:t>Wirtschaftsstruktur,</a:t>
            </a:r>
          </a:p>
          <a:p>
            <a:pPr marL="742950" lvl="1" indent="-285750" eaLnBrk="0" fontAlgn="base" hangingPunct="0">
              <a:spcBef>
                <a:spcPct val="0"/>
              </a:spcBef>
              <a:spcAft>
                <a:spcPct val="0"/>
              </a:spcAft>
              <a:buFont typeface="Arial" panose="020B0604020202020204" pitchFamily="34" charset="0"/>
              <a:buChar char="•"/>
            </a:pPr>
            <a:r>
              <a:rPr lang="de-DE" altLang="de-DE" dirty="0">
                <a:latin typeface="Arial" panose="020B0604020202020204" pitchFamily="34" charset="0"/>
              </a:rPr>
              <a:t>Arbeitsmarkt und</a:t>
            </a:r>
          </a:p>
          <a:p>
            <a:pPr marL="742950" lvl="1" indent="-285750" eaLnBrk="0" fontAlgn="base" hangingPunct="0">
              <a:spcBef>
                <a:spcPct val="0"/>
              </a:spcBef>
              <a:spcAft>
                <a:spcPct val="0"/>
              </a:spcAft>
              <a:buFont typeface="Arial" panose="020B0604020202020204" pitchFamily="34" charset="0"/>
              <a:buChar char="•"/>
            </a:pPr>
            <a:r>
              <a:rPr lang="de-DE" altLang="de-DE" dirty="0">
                <a:latin typeface="Arial" panose="020B0604020202020204" pitchFamily="34" charset="0"/>
              </a:rPr>
              <a:t>Lebensqualität</a:t>
            </a:r>
          </a:p>
          <a:p>
            <a:pPr marL="285750" indent="-285750">
              <a:buFont typeface="Arial" panose="020B0604020202020204" pitchFamily="34" charset="0"/>
              <a:buChar char="•"/>
            </a:pPr>
            <a:endParaRPr lang="de-DE" dirty="0"/>
          </a:p>
        </p:txBody>
      </p:sp>
      <p:pic>
        <p:nvPicPr>
          <p:cNvPr id="7" name="Grafik 6">
            <a:extLst>
              <a:ext uri="{FF2B5EF4-FFF2-40B4-BE49-F238E27FC236}">
                <a16:creationId xmlns:a16="http://schemas.microsoft.com/office/drawing/2014/main" id="{4499E172-61CC-46D5-8FFC-DA5227B690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172" y="2033460"/>
            <a:ext cx="4224577" cy="2231679"/>
          </a:xfrm>
          <a:prstGeom prst="rect">
            <a:avLst/>
          </a:prstGeom>
        </p:spPr>
      </p:pic>
      <p:sp>
        <p:nvSpPr>
          <p:cNvPr id="8" name="Textfeld 7">
            <a:extLst>
              <a:ext uri="{FF2B5EF4-FFF2-40B4-BE49-F238E27FC236}">
                <a16:creationId xmlns:a16="http://schemas.microsoft.com/office/drawing/2014/main" id="{8DACBE09-F2E1-4121-A98C-869D43B466E7}"/>
              </a:ext>
            </a:extLst>
          </p:cNvPr>
          <p:cNvSpPr txBox="1"/>
          <p:nvPr/>
        </p:nvSpPr>
        <p:spPr>
          <a:xfrm>
            <a:off x="621671" y="5795012"/>
            <a:ext cx="1195058" cy="276999"/>
          </a:xfrm>
          <a:prstGeom prst="rect">
            <a:avLst/>
          </a:prstGeom>
          <a:noFill/>
        </p:spPr>
        <p:txBody>
          <a:bodyPr wrap="square" rtlCol="0">
            <a:spAutoFit/>
          </a:bodyPr>
          <a:lstStyle/>
          <a:p>
            <a:r>
              <a:rPr lang="de-DE" sz="1200" dirty="0"/>
              <a:t>Quelle: </a:t>
            </a:r>
            <a:r>
              <a:rPr lang="de-DE" sz="1200" dirty="0" err="1">
                <a:hlinkClick r:id="rId3"/>
              </a:rPr>
              <a:t>iw</a:t>
            </a:r>
            <a:r>
              <a:rPr lang="de-DE" sz="1200" dirty="0">
                <a:hlinkClick r:id="rId3"/>
              </a:rPr>
              <a:t> Köln</a:t>
            </a:r>
            <a:endParaRPr lang="de-DE" sz="1200" dirty="0"/>
          </a:p>
        </p:txBody>
      </p:sp>
      <p:pic>
        <p:nvPicPr>
          <p:cNvPr id="10" name="Grafik 9">
            <a:extLst>
              <a:ext uri="{FF2B5EF4-FFF2-40B4-BE49-F238E27FC236}">
                <a16:creationId xmlns:a16="http://schemas.microsoft.com/office/drawing/2014/main" id="{BB110A27-9D0A-4C6A-8EB6-EF235EA78F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640" y="17533"/>
            <a:ext cx="4740613" cy="6712085"/>
          </a:xfrm>
          <a:prstGeom prst="rect">
            <a:avLst/>
          </a:prstGeom>
        </p:spPr>
      </p:pic>
      <p:cxnSp>
        <p:nvCxnSpPr>
          <p:cNvPr id="12" name="Gerade Verbindung mit Pfeil 11">
            <a:extLst>
              <a:ext uri="{FF2B5EF4-FFF2-40B4-BE49-F238E27FC236}">
                <a16:creationId xmlns:a16="http://schemas.microsoft.com/office/drawing/2014/main" id="{67EB6573-8C88-4C02-9D54-3FAE9583B441}"/>
              </a:ext>
            </a:extLst>
          </p:cNvPr>
          <p:cNvCxnSpPr>
            <a:cxnSpLocks/>
          </p:cNvCxnSpPr>
          <p:nvPr/>
        </p:nvCxnSpPr>
        <p:spPr>
          <a:xfrm>
            <a:off x="7620000" y="1191491"/>
            <a:ext cx="461818" cy="7019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CABEC3D1-EBF8-42BE-9148-32194B603473}"/>
              </a:ext>
            </a:extLst>
          </p:cNvPr>
          <p:cNvCxnSpPr>
            <a:cxnSpLocks/>
          </p:cNvCxnSpPr>
          <p:nvPr/>
        </p:nvCxnSpPr>
        <p:spPr>
          <a:xfrm>
            <a:off x="7693891" y="951345"/>
            <a:ext cx="1293567" cy="10475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AE397F83-A01D-4FFA-81F6-8EAE27B2E1BE}"/>
              </a:ext>
            </a:extLst>
          </p:cNvPr>
          <p:cNvCxnSpPr>
            <a:cxnSpLocks/>
          </p:cNvCxnSpPr>
          <p:nvPr/>
        </p:nvCxnSpPr>
        <p:spPr>
          <a:xfrm>
            <a:off x="7472218" y="1086022"/>
            <a:ext cx="609600" cy="13708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BB176F49-7C9E-41CC-A8E4-113347D56AEB}"/>
              </a:ext>
            </a:extLst>
          </p:cNvPr>
          <p:cNvCxnSpPr>
            <a:cxnSpLocks/>
          </p:cNvCxnSpPr>
          <p:nvPr/>
        </p:nvCxnSpPr>
        <p:spPr>
          <a:xfrm>
            <a:off x="8028941" y="840510"/>
            <a:ext cx="1032408" cy="1108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Fußzeilenplatzhalter 4">
            <a:extLst>
              <a:ext uri="{FF2B5EF4-FFF2-40B4-BE49-F238E27FC236}">
                <a16:creationId xmlns:a16="http://schemas.microsoft.com/office/drawing/2014/main" id="{A5B62D3D-635F-47BE-A1D9-123A9376B33E}"/>
              </a:ext>
            </a:extLst>
          </p:cNvPr>
          <p:cNvSpPr>
            <a:spLocks noGrp="1"/>
          </p:cNvSpPr>
          <p:nvPr>
            <p:ph type="ftr" sz="quarter" idx="11"/>
          </p:nvPr>
        </p:nvSpPr>
        <p:spPr/>
        <p:txBody>
          <a:bodyPr/>
          <a:lstStyle/>
          <a:p>
            <a:r>
              <a:rPr lang="de-DE"/>
              <a:t>© Anselm Dohle-Beltinger 2021</a:t>
            </a:r>
          </a:p>
        </p:txBody>
      </p:sp>
      <p:sp>
        <p:nvSpPr>
          <p:cNvPr id="9" name="Foliennummernplatzhalter 8">
            <a:extLst>
              <a:ext uri="{FF2B5EF4-FFF2-40B4-BE49-F238E27FC236}">
                <a16:creationId xmlns:a16="http://schemas.microsoft.com/office/drawing/2014/main" id="{B31E08DF-8DA7-4D82-9A3F-8949EDA23390}"/>
              </a:ext>
            </a:extLst>
          </p:cNvPr>
          <p:cNvSpPr>
            <a:spLocks noGrp="1"/>
          </p:cNvSpPr>
          <p:nvPr>
            <p:ph type="sldNum" sz="quarter" idx="12"/>
          </p:nvPr>
        </p:nvSpPr>
        <p:spPr/>
        <p:txBody>
          <a:bodyPr/>
          <a:lstStyle/>
          <a:p>
            <a:fld id="{4C29D198-19C0-4ABD-9456-62D7334388C4}" type="slidenum">
              <a:rPr lang="de-DE" smtClean="0"/>
              <a:t>19</a:t>
            </a:fld>
            <a:endParaRPr lang="de-DE"/>
          </a:p>
        </p:txBody>
      </p:sp>
    </p:spTree>
    <p:extLst>
      <p:ext uri="{BB962C8B-B14F-4D97-AF65-F5344CB8AC3E}">
        <p14:creationId xmlns:p14="http://schemas.microsoft.com/office/powerpoint/2010/main" val="2455512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a:extLst>
              <a:ext uri="{FF2B5EF4-FFF2-40B4-BE49-F238E27FC236}">
                <a16:creationId xmlns:a16="http://schemas.microsoft.com/office/drawing/2014/main" id="{7A021EC3-03FA-47DB-A80B-4395C10CCCEE}"/>
              </a:ext>
            </a:extLst>
          </p:cNvPr>
          <p:cNvGraphicFramePr>
            <a:graphicFrameLocks noGrp="1"/>
          </p:cNvGraphicFramePr>
          <p:nvPr>
            <p:extLst>
              <p:ext uri="{D42A27DB-BD31-4B8C-83A1-F6EECF244321}">
                <p14:modId xmlns:p14="http://schemas.microsoft.com/office/powerpoint/2010/main" val="4278132371"/>
              </p:ext>
            </p:extLst>
          </p:nvPr>
        </p:nvGraphicFramePr>
        <p:xfrm>
          <a:off x="2032000" y="719666"/>
          <a:ext cx="8128000" cy="59232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893885366"/>
                    </a:ext>
                  </a:extLst>
                </a:gridCol>
                <a:gridCol w="4064000">
                  <a:extLst>
                    <a:ext uri="{9D8B030D-6E8A-4147-A177-3AD203B41FA5}">
                      <a16:colId xmlns:a16="http://schemas.microsoft.com/office/drawing/2014/main" val="1124461515"/>
                    </a:ext>
                  </a:extLst>
                </a:gridCol>
              </a:tblGrid>
              <a:tr h="370840">
                <a:tc gridSpan="2">
                  <a:txBody>
                    <a:bodyPr/>
                    <a:lstStyle/>
                    <a:p>
                      <a:r>
                        <a:rPr lang="de-DE" dirty="0"/>
                        <a:t>Gliederung</a:t>
                      </a:r>
                    </a:p>
                  </a:txBody>
                  <a:tcPr/>
                </a:tc>
                <a:tc hMerge="1">
                  <a:txBody>
                    <a:bodyPr/>
                    <a:lstStyle/>
                    <a:p>
                      <a:endParaRPr lang="de-DE" dirty="0"/>
                    </a:p>
                  </a:txBody>
                  <a:tcPr/>
                </a:tc>
                <a:extLst>
                  <a:ext uri="{0D108BD9-81ED-4DB2-BD59-A6C34878D82A}">
                    <a16:rowId xmlns:a16="http://schemas.microsoft.com/office/drawing/2014/main" val="816186292"/>
                  </a:ext>
                </a:extLst>
              </a:tr>
              <a:tr h="370840">
                <a:tc>
                  <a:txBody>
                    <a:bodyPr/>
                    <a:lstStyle/>
                    <a:p>
                      <a:r>
                        <a:rPr lang="de-DE" dirty="0"/>
                        <a:t>1 Begrifflichkeiten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4 Sinn von Vollbeschäftigung / </a:t>
                      </a:r>
                      <a:br>
                        <a:rPr lang="de-DE" dirty="0"/>
                      </a:br>
                      <a:r>
                        <a:rPr lang="de-DE" dirty="0"/>
                        <a:t>Folgen von Unterbeschäftigung</a:t>
                      </a:r>
                    </a:p>
                  </a:txBody>
                  <a:tcPr/>
                </a:tc>
                <a:extLst>
                  <a:ext uri="{0D108BD9-81ED-4DB2-BD59-A6C34878D82A}">
                    <a16:rowId xmlns:a16="http://schemas.microsoft.com/office/drawing/2014/main" val="1754649739"/>
                  </a:ext>
                </a:extLst>
              </a:tr>
              <a:tr h="370840">
                <a:tc>
                  <a:txBody>
                    <a:bodyPr/>
                    <a:lstStyle/>
                    <a:p>
                      <a:pPr lvl="1"/>
                      <a:r>
                        <a:rPr lang="de-DE" sz="1400" dirty="0"/>
                        <a:t>Erwerbspersonen</a:t>
                      </a:r>
                    </a:p>
                    <a:p>
                      <a:pPr lvl="1"/>
                      <a:r>
                        <a:rPr lang="de-DE" sz="1400" dirty="0"/>
                        <a:t>Erwerbslose</a:t>
                      </a:r>
                    </a:p>
                    <a:p>
                      <a:pPr lvl="1"/>
                      <a:r>
                        <a:rPr lang="de-DE" sz="1400" dirty="0"/>
                        <a:t>Erwerbsfähige</a:t>
                      </a:r>
                    </a:p>
                    <a:p>
                      <a:pPr lvl="1"/>
                      <a:r>
                        <a:rPr lang="de-DE" sz="1400" dirty="0"/>
                        <a:t>Arbeitslosigkeit</a:t>
                      </a:r>
                    </a:p>
                    <a:p>
                      <a:pPr marL="457200" marR="0" lvl="1" indent="0" algn="l" defTabSz="914400" rtl="0" eaLnBrk="1" fontAlgn="auto" latinLnBrk="0" hangingPunct="1">
                        <a:lnSpc>
                          <a:spcPct val="100000"/>
                        </a:lnSpc>
                        <a:spcBef>
                          <a:spcPts val="0"/>
                        </a:spcBef>
                        <a:spcAft>
                          <a:spcPts val="0"/>
                        </a:spcAft>
                        <a:buClrTx/>
                        <a:buSzTx/>
                        <a:buFontTx/>
                        <a:buNone/>
                        <a:tabLst/>
                        <a:defRPr/>
                      </a:pPr>
                      <a:r>
                        <a:rPr lang="de-DE" sz="1400" dirty="0"/>
                        <a:t>Unterbeschäftigung</a:t>
                      </a:r>
                    </a:p>
                    <a:p>
                      <a:pPr lvl="1"/>
                      <a:r>
                        <a:rPr lang="de-DE" sz="1400" dirty="0"/>
                        <a:t>Langzeitarbeitslosigkeit und Kurzarbeit</a:t>
                      </a:r>
                    </a:p>
                    <a:p>
                      <a:pPr marL="457200" marR="0" lvl="1" indent="0" algn="l" defTabSz="914400" rtl="0" eaLnBrk="1" fontAlgn="auto" latinLnBrk="0" hangingPunct="1">
                        <a:lnSpc>
                          <a:spcPct val="100000"/>
                        </a:lnSpc>
                        <a:spcBef>
                          <a:spcPts val="0"/>
                        </a:spcBef>
                        <a:spcAft>
                          <a:spcPts val="0"/>
                        </a:spcAft>
                        <a:buClrTx/>
                        <a:buSzTx/>
                        <a:buFontTx/>
                        <a:buNone/>
                        <a:tabLst/>
                        <a:defRPr/>
                      </a:pPr>
                      <a:r>
                        <a:rPr lang="de-DE" sz="1400" dirty="0"/>
                        <a:t>Sozialversicherungspflichtig Beschäftigte</a:t>
                      </a:r>
                    </a:p>
                    <a:p>
                      <a:pPr lvl="1"/>
                      <a:r>
                        <a:rPr lang="de-DE" sz="1400" dirty="0"/>
                        <a:t>Erwerbspotenzial</a:t>
                      </a:r>
                    </a:p>
                  </a:txBody>
                  <a:tcPr/>
                </a:tc>
                <a:tc>
                  <a:txBody>
                    <a:bodyPr/>
                    <a:lstStyle/>
                    <a:p>
                      <a:pPr lvl="1"/>
                      <a:r>
                        <a:rPr lang="de-DE" sz="1400" dirty="0"/>
                        <a:t>Staatseinnahmen und – ausgaben</a:t>
                      </a:r>
                    </a:p>
                    <a:p>
                      <a:pPr lvl="1"/>
                      <a:r>
                        <a:rPr lang="de-DE" sz="1400" dirty="0"/>
                        <a:t>Ökonomische Ungleichheit</a:t>
                      </a:r>
                    </a:p>
                    <a:p>
                      <a:pPr lvl="1"/>
                      <a:r>
                        <a:rPr lang="de-DE" sz="1400" dirty="0"/>
                        <a:t>Gesundheit und Alterssicherung</a:t>
                      </a:r>
                    </a:p>
                    <a:p>
                      <a:endParaRPr lang="de-DE" dirty="0"/>
                    </a:p>
                  </a:txBody>
                  <a:tcPr/>
                </a:tc>
                <a:extLst>
                  <a:ext uri="{0D108BD9-81ED-4DB2-BD59-A6C34878D82A}">
                    <a16:rowId xmlns:a16="http://schemas.microsoft.com/office/drawing/2014/main" val="2653696017"/>
                  </a:ext>
                </a:extLst>
              </a:tr>
              <a:tr h="370840">
                <a:tc>
                  <a:txBody>
                    <a:bodyPr/>
                    <a:lstStyle/>
                    <a:p>
                      <a:r>
                        <a:rPr lang="de-DE" dirty="0"/>
                        <a:t>2 Struktur der Arbeitslosigkeit in Deutschland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5 Gründe für Arbeitslosigkeit und Lösungsansätze</a:t>
                      </a:r>
                    </a:p>
                  </a:txBody>
                  <a:tcPr/>
                </a:tc>
                <a:extLst>
                  <a:ext uri="{0D108BD9-81ED-4DB2-BD59-A6C34878D82A}">
                    <a16:rowId xmlns:a16="http://schemas.microsoft.com/office/drawing/2014/main" val="467985376"/>
                  </a:ext>
                </a:extLst>
              </a:tr>
              <a:tr h="370840">
                <a:tc>
                  <a:txBody>
                    <a:bodyPr/>
                    <a:lstStyle/>
                    <a:p>
                      <a:pPr lvl="1"/>
                      <a:r>
                        <a:rPr lang="de-DE" sz="1400" dirty="0"/>
                        <a:t>Regionen</a:t>
                      </a:r>
                    </a:p>
                    <a:p>
                      <a:pPr lvl="1"/>
                      <a:r>
                        <a:rPr lang="de-DE" sz="1400" dirty="0"/>
                        <a:t>Alter</a:t>
                      </a:r>
                      <a:br>
                        <a:rPr lang="de-DE" sz="1400" dirty="0"/>
                      </a:br>
                      <a:r>
                        <a:rPr lang="de-DE" sz="1400" dirty="0"/>
                        <a:t>Qualifikation</a:t>
                      </a:r>
                    </a:p>
                  </a:txBody>
                  <a:tcPr/>
                </a:tc>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de-DE" sz="1400" dirty="0"/>
                        <a:t>kurz, mittel- und langfristige Arbeitslosigkeit</a:t>
                      </a:r>
                    </a:p>
                    <a:p>
                      <a:pPr lvl="1"/>
                      <a:r>
                        <a:rPr lang="de-DE" sz="1400" dirty="0"/>
                        <a:t>Verbindung mit Inflation, Produktivität, Wachstum</a:t>
                      </a:r>
                    </a:p>
                  </a:txBody>
                  <a:tcPr/>
                </a:tc>
                <a:extLst>
                  <a:ext uri="{0D108BD9-81ED-4DB2-BD59-A6C34878D82A}">
                    <a16:rowId xmlns:a16="http://schemas.microsoft.com/office/drawing/2014/main" val="1064922234"/>
                  </a:ext>
                </a:extLst>
              </a:tr>
              <a:tr h="370840">
                <a:tc>
                  <a:txBody>
                    <a:bodyPr/>
                    <a:lstStyle/>
                    <a:p>
                      <a:r>
                        <a:rPr lang="de-DE" dirty="0"/>
                        <a:t>3 Langfristige Entwicklungen</a:t>
                      </a:r>
                    </a:p>
                  </a:txBody>
                  <a:tcPr/>
                </a:tc>
                <a:tc>
                  <a:txBody>
                    <a:bodyPr/>
                    <a:lstStyle/>
                    <a:p>
                      <a:endParaRPr lang="de-DE" dirty="0"/>
                    </a:p>
                  </a:txBody>
                  <a:tcPr/>
                </a:tc>
                <a:extLst>
                  <a:ext uri="{0D108BD9-81ED-4DB2-BD59-A6C34878D82A}">
                    <a16:rowId xmlns:a16="http://schemas.microsoft.com/office/drawing/2014/main" val="1080435472"/>
                  </a:ext>
                </a:extLst>
              </a:tr>
              <a:tr h="370840">
                <a:tc>
                  <a:txBody>
                    <a:bodyPr/>
                    <a:lstStyle/>
                    <a:p>
                      <a:pPr lvl="1"/>
                      <a:r>
                        <a:rPr lang="de-DE" sz="1400" dirty="0" err="1"/>
                        <a:t>Offshoring-Onshoring</a:t>
                      </a:r>
                      <a:endParaRPr lang="de-DE" sz="1400" dirty="0"/>
                    </a:p>
                    <a:p>
                      <a:pPr lvl="1"/>
                      <a:r>
                        <a:rPr lang="de-DE" sz="1400" dirty="0"/>
                        <a:t>Künstliche Intelligenz und Robotik</a:t>
                      </a:r>
                    </a:p>
                    <a:p>
                      <a:pPr lvl="1"/>
                      <a:r>
                        <a:rPr lang="de-DE" sz="1400" dirty="0"/>
                        <a:t>Alterung</a:t>
                      </a:r>
                    </a:p>
                    <a:p>
                      <a:pPr lvl="1"/>
                      <a:r>
                        <a:rPr lang="de-DE" sz="1400" dirty="0"/>
                        <a:t>Migration [</a:t>
                      </a:r>
                      <a:r>
                        <a:rPr lang="de-DE" sz="1400" dirty="0" err="1"/>
                        <a:t>brain</a:t>
                      </a:r>
                      <a:r>
                        <a:rPr lang="de-DE" sz="1400" dirty="0"/>
                        <a:t> drain - </a:t>
                      </a:r>
                      <a:r>
                        <a:rPr lang="de-DE" sz="1400" dirty="0" err="1"/>
                        <a:t>brain</a:t>
                      </a:r>
                      <a:r>
                        <a:rPr lang="de-DE" sz="1400" dirty="0"/>
                        <a:t> (</a:t>
                      </a:r>
                      <a:r>
                        <a:rPr lang="de-DE" sz="1400" dirty="0" err="1"/>
                        <a:t>brawn</a:t>
                      </a:r>
                      <a:r>
                        <a:rPr lang="de-DE" sz="1400" dirty="0"/>
                        <a:t>?) </a:t>
                      </a:r>
                      <a:r>
                        <a:rPr lang="de-DE" sz="1400" dirty="0" err="1"/>
                        <a:t>gain</a:t>
                      </a:r>
                      <a:r>
                        <a:rPr lang="de-DE" sz="1400" dirty="0"/>
                        <a:t>; Hemmnisse in Sprache, Qualifikations-Anerkennung und Tarif]</a:t>
                      </a:r>
                    </a:p>
                  </a:txBody>
                  <a:tcPr/>
                </a:tc>
                <a:tc>
                  <a:txBody>
                    <a:bodyPr/>
                    <a:lstStyle/>
                    <a:p>
                      <a:endParaRPr lang="de-DE" dirty="0"/>
                    </a:p>
                  </a:txBody>
                  <a:tcPr/>
                </a:tc>
                <a:extLst>
                  <a:ext uri="{0D108BD9-81ED-4DB2-BD59-A6C34878D82A}">
                    <a16:rowId xmlns:a16="http://schemas.microsoft.com/office/drawing/2014/main" val="485272199"/>
                  </a:ext>
                </a:extLst>
              </a:tr>
            </a:tbl>
          </a:graphicData>
        </a:graphic>
      </p:graphicFrame>
      <p:sp>
        <p:nvSpPr>
          <p:cNvPr id="5" name="Fußzeilenplatzhalter 4">
            <a:extLst>
              <a:ext uri="{FF2B5EF4-FFF2-40B4-BE49-F238E27FC236}">
                <a16:creationId xmlns:a16="http://schemas.microsoft.com/office/drawing/2014/main" id="{207CD0CA-73CC-4AE8-BFE9-8CCCDCF93683}"/>
              </a:ext>
            </a:extLst>
          </p:cNvPr>
          <p:cNvSpPr>
            <a:spLocks noGrp="1"/>
          </p:cNvSpPr>
          <p:nvPr>
            <p:ph type="ftr" sz="quarter" idx="11"/>
          </p:nvPr>
        </p:nvSpPr>
        <p:spPr/>
        <p:txBody>
          <a:bodyPr/>
          <a:lstStyle/>
          <a:p>
            <a:r>
              <a:rPr lang="de-DE"/>
              <a:t>© Anselm Dohle-Beltinger 2021</a:t>
            </a:r>
          </a:p>
        </p:txBody>
      </p:sp>
      <p:sp>
        <p:nvSpPr>
          <p:cNvPr id="6" name="Foliennummernplatzhalter 5">
            <a:extLst>
              <a:ext uri="{FF2B5EF4-FFF2-40B4-BE49-F238E27FC236}">
                <a16:creationId xmlns:a16="http://schemas.microsoft.com/office/drawing/2014/main" id="{DC792F2B-A601-4DC7-8CC0-AB6C16471539}"/>
              </a:ext>
            </a:extLst>
          </p:cNvPr>
          <p:cNvSpPr>
            <a:spLocks noGrp="1"/>
          </p:cNvSpPr>
          <p:nvPr>
            <p:ph type="sldNum" sz="quarter" idx="12"/>
          </p:nvPr>
        </p:nvSpPr>
        <p:spPr/>
        <p:txBody>
          <a:bodyPr/>
          <a:lstStyle/>
          <a:p>
            <a:fld id="{4C29D198-19C0-4ABD-9456-62D7334388C4}" type="slidenum">
              <a:rPr lang="de-DE" smtClean="0"/>
              <a:t>2</a:t>
            </a:fld>
            <a:endParaRPr lang="de-DE"/>
          </a:p>
        </p:txBody>
      </p:sp>
    </p:spTree>
    <p:extLst>
      <p:ext uri="{BB962C8B-B14F-4D97-AF65-F5344CB8AC3E}">
        <p14:creationId xmlns:p14="http://schemas.microsoft.com/office/powerpoint/2010/main" val="2731524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19AB23A-8EDB-40BD-9B19-8B358D6E91C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5696"/>
            <a:ext cx="6318893" cy="6852304"/>
          </a:xfrm>
          <a:prstGeom prst="rect">
            <a:avLst/>
          </a:prstGeom>
        </p:spPr>
      </p:pic>
      <p:grpSp>
        <p:nvGrpSpPr>
          <p:cNvPr id="11" name="Gruppieren 10">
            <a:extLst>
              <a:ext uri="{FF2B5EF4-FFF2-40B4-BE49-F238E27FC236}">
                <a16:creationId xmlns:a16="http://schemas.microsoft.com/office/drawing/2014/main" id="{B4041E9B-D6C8-490A-867A-5E04B9731214}"/>
              </a:ext>
            </a:extLst>
          </p:cNvPr>
          <p:cNvGrpSpPr/>
          <p:nvPr/>
        </p:nvGrpSpPr>
        <p:grpSpPr>
          <a:xfrm>
            <a:off x="7169084" y="914909"/>
            <a:ext cx="4685122" cy="5245336"/>
            <a:chOff x="7169084" y="914909"/>
            <a:chExt cx="4685122" cy="5245336"/>
          </a:xfrm>
        </p:grpSpPr>
        <p:grpSp>
          <p:nvGrpSpPr>
            <p:cNvPr id="3" name="Gruppieren 2">
              <a:extLst>
                <a:ext uri="{FF2B5EF4-FFF2-40B4-BE49-F238E27FC236}">
                  <a16:creationId xmlns:a16="http://schemas.microsoft.com/office/drawing/2014/main" id="{9DAE68AC-375A-4100-9B1D-114C9FC2CE3A}"/>
                </a:ext>
              </a:extLst>
            </p:cNvPr>
            <p:cNvGrpSpPr/>
            <p:nvPr/>
          </p:nvGrpSpPr>
          <p:grpSpPr>
            <a:xfrm>
              <a:off x="7169084" y="914909"/>
              <a:ext cx="4685122" cy="5245336"/>
              <a:chOff x="7414181" y="952616"/>
              <a:chExt cx="4685122" cy="5245336"/>
            </a:xfrm>
          </p:grpSpPr>
          <p:pic>
            <p:nvPicPr>
              <p:cNvPr id="4" name="Grafik 3">
                <a:extLst>
                  <a:ext uri="{FF2B5EF4-FFF2-40B4-BE49-F238E27FC236}">
                    <a16:creationId xmlns:a16="http://schemas.microsoft.com/office/drawing/2014/main" id="{A8D33727-5C47-4535-AF13-F6398B297E2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414181" y="952616"/>
                <a:ext cx="4685122" cy="5245336"/>
              </a:xfrm>
              <a:prstGeom prst="rect">
                <a:avLst/>
              </a:prstGeom>
            </p:spPr>
          </p:pic>
          <p:sp>
            <p:nvSpPr>
              <p:cNvPr id="5" name="Ellipse 4">
                <a:extLst>
                  <a:ext uri="{FF2B5EF4-FFF2-40B4-BE49-F238E27FC236}">
                    <a16:creationId xmlns:a16="http://schemas.microsoft.com/office/drawing/2014/main" id="{695D6FB4-6E0C-4B3A-80A8-75EE536BFFC9}"/>
                  </a:ext>
                </a:extLst>
              </p:cNvPr>
              <p:cNvSpPr/>
              <p:nvPr/>
            </p:nvSpPr>
            <p:spPr>
              <a:xfrm flipH="1">
                <a:off x="8542392" y="3781720"/>
                <a:ext cx="720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0655D324-1DE0-48BF-B9DC-4D53032FC303}"/>
                  </a:ext>
                </a:extLst>
              </p:cNvPr>
              <p:cNvSpPr/>
              <p:nvPr/>
            </p:nvSpPr>
            <p:spPr>
              <a:xfrm flipH="1">
                <a:off x="8542392" y="4989836"/>
                <a:ext cx="720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61FAC983-EE8F-43BA-A4CA-8B2905AFB0DD}"/>
                  </a:ext>
                </a:extLst>
              </p:cNvPr>
              <p:cNvSpPr/>
              <p:nvPr/>
            </p:nvSpPr>
            <p:spPr>
              <a:xfrm flipH="1">
                <a:off x="8542392" y="5290008"/>
                <a:ext cx="720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24FA8D7A-08D3-49D6-A138-CD24F01A1ED0}"/>
                  </a:ext>
                </a:extLst>
              </p:cNvPr>
              <p:cNvSpPr/>
              <p:nvPr/>
            </p:nvSpPr>
            <p:spPr>
              <a:xfrm flipH="1">
                <a:off x="8542392" y="5518180"/>
                <a:ext cx="720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1E2C5D0B-C3D6-475D-BDE0-71FE88879B95}"/>
                  </a:ext>
                </a:extLst>
              </p:cNvPr>
              <p:cNvSpPr/>
              <p:nvPr/>
            </p:nvSpPr>
            <p:spPr>
              <a:xfrm flipH="1">
                <a:off x="8542392" y="5736464"/>
                <a:ext cx="720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0" name="Textfeld 9">
              <a:extLst>
                <a:ext uri="{FF2B5EF4-FFF2-40B4-BE49-F238E27FC236}">
                  <a16:creationId xmlns:a16="http://schemas.microsoft.com/office/drawing/2014/main" id="{F09ED56D-ACDA-48FC-B817-537494789EDF}"/>
                </a:ext>
              </a:extLst>
            </p:cNvPr>
            <p:cNvSpPr txBox="1"/>
            <p:nvPr/>
          </p:nvSpPr>
          <p:spPr>
            <a:xfrm>
              <a:off x="9191136" y="1121788"/>
              <a:ext cx="1197204" cy="338554"/>
            </a:xfrm>
            <a:prstGeom prst="rect">
              <a:avLst/>
            </a:prstGeom>
            <a:noFill/>
          </p:spPr>
          <p:txBody>
            <a:bodyPr wrap="square" rtlCol="0">
              <a:spAutoFit/>
            </a:bodyPr>
            <a:lstStyle/>
            <a:p>
              <a:r>
                <a:rPr lang="de-DE" sz="1600" dirty="0"/>
                <a:t>2020</a:t>
              </a:r>
            </a:p>
          </p:txBody>
        </p:sp>
      </p:grpSp>
      <p:grpSp>
        <p:nvGrpSpPr>
          <p:cNvPr id="12" name="Gruppieren 11">
            <a:extLst>
              <a:ext uri="{FF2B5EF4-FFF2-40B4-BE49-F238E27FC236}">
                <a16:creationId xmlns:a16="http://schemas.microsoft.com/office/drawing/2014/main" id="{0E7612DA-5BBB-444A-B431-6AA4F4017046}"/>
              </a:ext>
            </a:extLst>
          </p:cNvPr>
          <p:cNvGrpSpPr/>
          <p:nvPr/>
        </p:nvGrpSpPr>
        <p:grpSpPr>
          <a:xfrm>
            <a:off x="7609137" y="6048721"/>
            <a:ext cx="3014870" cy="369332"/>
            <a:chOff x="2330127" y="6344236"/>
            <a:chExt cx="3014870" cy="369332"/>
          </a:xfrm>
        </p:grpSpPr>
        <p:sp>
          <p:nvSpPr>
            <p:cNvPr id="13" name="Textfeld 12">
              <a:extLst>
                <a:ext uri="{FF2B5EF4-FFF2-40B4-BE49-F238E27FC236}">
                  <a16:creationId xmlns:a16="http://schemas.microsoft.com/office/drawing/2014/main" id="{8A6F7AEA-162F-4CD7-B462-301BE1BA56BA}"/>
                </a:ext>
              </a:extLst>
            </p:cNvPr>
            <p:cNvSpPr txBox="1"/>
            <p:nvPr/>
          </p:nvSpPr>
          <p:spPr>
            <a:xfrm>
              <a:off x="2375554" y="6344236"/>
              <a:ext cx="2969443" cy="369332"/>
            </a:xfrm>
            <a:prstGeom prst="rect">
              <a:avLst/>
            </a:prstGeom>
            <a:noFill/>
          </p:spPr>
          <p:txBody>
            <a:bodyPr wrap="square" rtlCol="0">
              <a:spAutoFit/>
            </a:bodyPr>
            <a:lstStyle/>
            <a:p>
              <a:r>
                <a:rPr lang="de-DE" dirty="0"/>
                <a:t>Ostdeutsche Bundesländer</a:t>
              </a:r>
            </a:p>
          </p:txBody>
        </p:sp>
        <p:sp>
          <p:nvSpPr>
            <p:cNvPr id="14" name="Ellipse 13">
              <a:extLst>
                <a:ext uri="{FF2B5EF4-FFF2-40B4-BE49-F238E27FC236}">
                  <a16:creationId xmlns:a16="http://schemas.microsoft.com/office/drawing/2014/main" id="{BD0CA26C-8570-4702-B5F5-C52FFA9C5AF6}"/>
                </a:ext>
              </a:extLst>
            </p:cNvPr>
            <p:cNvSpPr/>
            <p:nvPr/>
          </p:nvSpPr>
          <p:spPr>
            <a:xfrm flipH="1">
              <a:off x="2330127" y="6484214"/>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5" name="Textfeld 14">
            <a:extLst>
              <a:ext uri="{FF2B5EF4-FFF2-40B4-BE49-F238E27FC236}">
                <a16:creationId xmlns:a16="http://schemas.microsoft.com/office/drawing/2014/main" id="{BE913077-36AA-4658-9D7D-B76502CC6651}"/>
              </a:ext>
            </a:extLst>
          </p:cNvPr>
          <p:cNvSpPr txBox="1"/>
          <p:nvPr/>
        </p:nvSpPr>
        <p:spPr>
          <a:xfrm>
            <a:off x="9316016" y="4221429"/>
            <a:ext cx="2317688" cy="1477328"/>
          </a:xfrm>
          <a:prstGeom prst="rect">
            <a:avLst/>
          </a:prstGeom>
          <a:noFill/>
        </p:spPr>
        <p:txBody>
          <a:bodyPr wrap="square" rtlCol="0">
            <a:spAutoFit/>
          </a:bodyPr>
          <a:lstStyle/>
          <a:p>
            <a:r>
              <a:rPr lang="de-DE" dirty="0"/>
              <a:t>Diagnose:</a:t>
            </a:r>
            <a:br>
              <a:rPr lang="de-DE" dirty="0"/>
            </a:br>
            <a:r>
              <a:rPr lang="de-DE" dirty="0"/>
              <a:t>Geringe Bevölkerungs-dichte heißt weniger Infrastruktur und weniger Jobchancen</a:t>
            </a:r>
          </a:p>
        </p:txBody>
      </p:sp>
      <p:sp>
        <p:nvSpPr>
          <p:cNvPr id="18" name="Fußzeilenplatzhalter 17">
            <a:extLst>
              <a:ext uri="{FF2B5EF4-FFF2-40B4-BE49-F238E27FC236}">
                <a16:creationId xmlns:a16="http://schemas.microsoft.com/office/drawing/2014/main" id="{2D79822C-9853-4230-891E-D772EC18B1AC}"/>
              </a:ext>
            </a:extLst>
          </p:cNvPr>
          <p:cNvSpPr>
            <a:spLocks noGrp="1"/>
          </p:cNvSpPr>
          <p:nvPr>
            <p:ph type="ftr" sz="quarter" idx="11"/>
          </p:nvPr>
        </p:nvSpPr>
        <p:spPr/>
        <p:txBody>
          <a:bodyPr/>
          <a:lstStyle/>
          <a:p>
            <a:r>
              <a:rPr lang="de-DE"/>
              <a:t>© Anselm Dohle-Beltinger 2021</a:t>
            </a:r>
          </a:p>
        </p:txBody>
      </p:sp>
      <p:sp>
        <p:nvSpPr>
          <p:cNvPr id="19" name="Foliennummernplatzhalter 18">
            <a:extLst>
              <a:ext uri="{FF2B5EF4-FFF2-40B4-BE49-F238E27FC236}">
                <a16:creationId xmlns:a16="http://schemas.microsoft.com/office/drawing/2014/main" id="{DF376315-6F9A-417A-BF88-C931070B7D12}"/>
              </a:ext>
            </a:extLst>
          </p:cNvPr>
          <p:cNvSpPr>
            <a:spLocks noGrp="1"/>
          </p:cNvSpPr>
          <p:nvPr>
            <p:ph type="sldNum" sz="quarter" idx="12"/>
          </p:nvPr>
        </p:nvSpPr>
        <p:spPr/>
        <p:txBody>
          <a:bodyPr/>
          <a:lstStyle/>
          <a:p>
            <a:fld id="{4C29D198-19C0-4ABD-9456-62D7334388C4}" type="slidenum">
              <a:rPr lang="de-DE" smtClean="0"/>
              <a:t>20</a:t>
            </a:fld>
            <a:endParaRPr lang="de-DE"/>
          </a:p>
        </p:txBody>
      </p:sp>
    </p:spTree>
    <p:extLst>
      <p:ext uri="{BB962C8B-B14F-4D97-AF65-F5344CB8AC3E}">
        <p14:creationId xmlns:p14="http://schemas.microsoft.com/office/powerpoint/2010/main" val="349738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Textfeld 21">
            <a:extLst>
              <a:ext uri="{FF2B5EF4-FFF2-40B4-BE49-F238E27FC236}">
                <a16:creationId xmlns:a16="http://schemas.microsoft.com/office/drawing/2014/main" id="{8AEAA633-BAC4-4A44-B66D-3A0BBAB89A9C}"/>
              </a:ext>
            </a:extLst>
          </p:cNvPr>
          <p:cNvSpPr txBox="1"/>
          <p:nvPr/>
        </p:nvSpPr>
        <p:spPr>
          <a:xfrm>
            <a:off x="0" y="19869"/>
            <a:ext cx="1810693" cy="461665"/>
          </a:xfrm>
          <a:prstGeom prst="rect">
            <a:avLst/>
          </a:prstGeom>
          <a:noFill/>
        </p:spPr>
        <p:txBody>
          <a:bodyPr wrap="square" rtlCol="0">
            <a:spAutoFit/>
          </a:bodyPr>
          <a:lstStyle/>
          <a:p>
            <a:r>
              <a:rPr lang="de-DE" sz="1200" dirty="0"/>
              <a:t>Quelle: </a:t>
            </a:r>
            <a:r>
              <a:rPr lang="de-DE" sz="1200" dirty="0">
                <a:hlinkClick r:id="rId2"/>
              </a:rPr>
              <a:t>BBSR-</a:t>
            </a:r>
            <a:r>
              <a:rPr lang="de-DE" sz="1200" dirty="0" err="1">
                <a:hlinkClick r:id="rId2"/>
              </a:rPr>
              <a:t>Inkar</a:t>
            </a:r>
            <a:r>
              <a:rPr lang="de-DE" sz="1200" dirty="0">
                <a:hlinkClick r:id="rId2"/>
              </a:rPr>
              <a:t> Siedlungsstruktur</a:t>
            </a:r>
            <a:endParaRPr lang="de-DE" sz="1200" dirty="0"/>
          </a:p>
        </p:txBody>
      </p:sp>
      <p:pic>
        <p:nvPicPr>
          <p:cNvPr id="24" name="Grafik 23">
            <a:extLst>
              <a:ext uri="{FF2B5EF4-FFF2-40B4-BE49-F238E27FC236}">
                <a16:creationId xmlns:a16="http://schemas.microsoft.com/office/drawing/2014/main" id="{24172E24-DE4D-4D67-AE70-E5DCC73E4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48" y="0"/>
            <a:ext cx="4706471" cy="6858000"/>
          </a:xfrm>
          <a:prstGeom prst="rect">
            <a:avLst/>
          </a:prstGeom>
        </p:spPr>
      </p:pic>
      <p:pic>
        <p:nvPicPr>
          <p:cNvPr id="28" name="Grafik 27">
            <a:extLst>
              <a:ext uri="{FF2B5EF4-FFF2-40B4-BE49-F238E27FC236}">
                <a16:creationId xmlns:a16="http://schemas.microsoft.com/office/drawing/2014/main" id="{44004D7E-490E-4407-A855-33FCE3446396}"/>
              </a:ext>
            </a:extLst>
          </p:cNvPr>
          <p:cNvPicPr>
            <a:picLocks noChangeAspect="1"/>
          </p:cNvPicPr>
          <p:nvPr/>
        </p:nvPicPr>
        <p:blipFill rotWithShape="1">
          <a:blip r:embed="rId4">
            <a:extLst>
              <a:ext uri="{28A0092B-C50C-407E-A947-70E740481C1C}">
                <a14:useLocalDpi xmlns:a14="http://schemas.microsoft.com/office/drawing/2010/main" val="0"/>
              </a:ext>
            </a:extLst>
          </a:blip>
          <a:srcRect l="1377" t="20128" r="81003" b="4793"/>
          <a:stretch/>
        </p:blipFill>
        <p:spPr>
          <a:xfrm>
            <a:off x="3920150" y="3920150"/>
            <a:ext cx="1149791" cy="1430449"/>
          </a:xfrm>
          <a:prstGeom prst="rect">
            <a:avLst/>
          </a:prstGeom>
        </p:spPr>
      </p:pic>
      <p:sp>
        <p:nvSpPr>
          <p:cNvPr id="30" name="Textfeld 29">
            <a:extLst>
              <a:ext uri="{FF2B5EF4-FFF2-40B4-BE49-F238E27FC236}">
                <a16:creationId xmlns:a16="http://schemas.microsoft.com/office/drawing/2014/main" id="{0435D3BE-96DA-48A3-95B1-1BA3DF3CAC47}"/>
              </a:ext>
            </a:extLst>
          </p:cNvPr>
          <p:cNvSpPr txBox="1"/>
          <p:nvPr/>
        </p:nvSpPr>
        <p:spPr>
          <a:xfrm>
            <a:off x="1543383" y="0"/>
            <a:ext cx="2376767" cy="553998"/>
          </a:xfrm>
          <a:prstGeom prst="rect">
            <a:avLst/>
          </a:prstGeom>
          <a:noFill/>
        </p:spPr>
        <p:txBody>
          <a:bodyPr wrap="square" rtlCol="0">
            <a:spAutoFit/>
          </a:bodyPr>
          <a:lstStyle/>
          <a:p>
            <a:pPr algn="ctr"/>
            <a:r>
              <a:rPr lang="de-DE" dirty="0"/>
              <a:t>Einwohner je km² 2017</a:t>
            </a:r>
            <a:br>
              <a:rPr lang="de-DE" dirty="0"/>
            </a:br>
            <a:r>
              <a:rPr lang="de-DE" sz="1200" dirty="0"/>
              <a:t>Landkreise und kreisfreie Städte</a:t>
            </a:r>
            <a:endParaRPr lang="de-DE" dirty="0"/>
          </a:p>
        </p:txBody>
      </p:sp>
      <p:grpSp>
        <p:nvGrpSpPr>
          <p:cNvPr id="34" name="Gruppieren 33">
            <a:extLst>
              <a:ext uri="{FF2B5EF4-FFF2-40B4-BE49-F238E27FC236}">
                <a16:creationId xmlns:a16="http://schemas.microsoft.com/office/drawing/2014/main" id="{707A729B-4616-4551-89ED-F565F915997E}"/>
              </a:ext>
            </a:extLst>
          </p:cNvPr>
          <p:cNvGrpSpPr/>
          <p:nvPr/>
        </p:nvGrpSpPr>
        <p:grpSpPr>
          <a:xfrm>
            <a:off x="5041449" y="19869"/>
            <a:ext cx="7150551" cy="6854736"/>
            <a:chOff x="5041449" y="19869"/>
            <a:chExt cx="7150551" cy="6854736"/>
          </a:xfrm>
        </p:grpSpPr>
        <p:grpSp>
          <p:nvGrpSpPr>
            <p:cNvPr id="32" name="Gruppieren 31">
              <a:extLst>
                <a:ext uri="{FF2B5EF4-FFF2-40B4-BE49-F238E27FC236}">
                  <a16:creationId xmlns:a16="http://schemas.microsoft.com/office/drawing/2014/main" id="{DA3A5A02-0984-4B04-8733-771D23702BCF}"/>
                </a:ext>
              </a:extLst>
            </p:cNvPr>
            <p:cNvGrpSpPr/>
            <p:nvPr/>
          </p:nvGrpSpPr>
          <p:grpSpPr>
            <a:xfrm>
              <a:off x="5041449" y="19869"/>
              <a:ext cx="7150551" cy="6854736"/>
              <a:chOff x="5041449" y="19869"/>
              <a:chExt cx="7150551" cy="6854736"/>
            </a:xfrm>
          </p:grpSpPr>
          <p:pic>
            <p:nvPicPr>
              <p:cNvPr id="29" name="Grafik 28">
                <a:extLst>
                  <a:ext uri="{FF2B5EF4-FFF2-40B4-BE49-F238E27FC236}">
                    <a16:creationId xmlns:a16="http://schemas.microsoft.com/office/drawing/2014/main" id="{E3C9968F-5E44-44B5-A8F9-AAC229958463}"/>
                  </a:ext>
                </a:extLst>
              </p:cNvPr>
              <p:cNvPicPr>
                <a:picLocks noChangeAspect="1"/>
              </p:cNvPicPr>
              <p:nvPr/>
            </p:nvPicPr>
            <p:blipFill rotWithShape="1">
              <a:blip r:embed="rId5"/>
              <a:srcRect r="28186"/>
              <a:stretch/>
            </p:blipFill>
            <p:spPr>
              <a:xfrm>
                <a:off x="5041449" y="19869"/>
                <a:ext cx="6219477" cy="6854736"/>
              </a:xfrm>
              <a:prstGeom prst="rect">
                <a:avLst/>
              </a:prstGeom>
            </p:spPr>
          </p:pic>
          <p:pic>
            <p:nvPicPr>
              <p:cNvPr id="31" name="Grafik 30">
                <a:extLst>
                  <a:ext uri="{FF2B5EF4-FFF2-40B4-BE49-F238E27FC236}">
                    <a16:creationId xmlns:a16="http://schemas.microsoft.com/office/drawing/2014/main" id="{FA2BFC4C-3CD5-4B22-B0D8-F960F04C587D}"/>
                  </a:ext>
                </a:extLst>
              </p:cNvPr>
              <p:cNvPicPr>
                <a:picLocks noChangeAspect="1"/>
              </p:cNvPicPr>
              <p:nvPr/>
            </p:nvPicPr>
            <p:blipFill rotWithShape="1">
              <a:blip r:embed="rId5"/>
              <a:srcRect l="73536" t="35915" r="-31" b="18540"/>
              <a:stretch/>
            </p:blipFill>
            <p:spPr>
              <a:xfrm>
                <a:off x="9897382" y="3736057"/>
                <a:ext cx="2294618" cy="3121943"/>
              </a:xfrm>
              <a:prstGeom prst="rect">
                <a:avLst/>
              </a:prstGeom>
            </p:spPr>
          </p:pic>
        </p:grpSp>
        <p:sp>
          <p:nvSpPr>
            <p:cNvPr id="33" name="Textfeld 32">
              <a:extLst>
                <a:ext uri="{FF2B5EF4-FFF2-40B4-BE49-F238E27FC236}">
                  <a16:creationId xmlns:a16="http://schemas.microsoft.com/office/drawing/2014/main" id="{ADFC804E-266F-449F-99AD-ACAF695B01C6}"/>
                </a:ext>
              </a:extLst>
            </p:cNvPr>
            <p:cNvSpPr txBox="1"/>
            <p:nvPr/>
          </p:nvSpPr>
          <p:spPr>
            <a:xfrm>
              <a:off x="10259440" y="5297028"/>
              <a:ext cx="1001486" cy="276999"/>
            </a:xfrm>
            <a:prstGeom prst="rect">
              <a:avLst/>
            </a:prstGeom>
            <a:noFill/>
          </p:spPr>
          <p:txBody>
            <a:bodyPr wrap="square" rtlCol="0">
              <a:spAutoFit/>
            </a:bodyPr>
            <a:lstStyle/>
            <a:p>
              <a:r>
                <a:rPr lang="de-DE" sz="1200" dirty="0"/>
                <a:t>Quelle: </a:t>
              </a:r>
              <a:r>
                <a:rPr lang="de-DE" sz="1200" dirty="0">
                  <a:hlinkClick r:id="rId6"/>
                </a:rPr>
                <a:t>BBSR</a:t>
              </a:r>
              <a:endParaRPr lang="de-DE" sz="1200" dirty="0"/>
            </a:p>
          </p:txBody>
        </p:sp>
      </p:grpSp>
      <p:sp>
        <p:nvSpPr>
          <p:cNvPr id="4" name="Fußzeilenplatzhalter 3">
            <a:extLst>
              <a:ext uri="{FF2B5EF4-FFF2-40B4-BE49-F238E27FC236}">
                <a16:creationId xmlns:a16="http://schemas.microsoft.com/office/drawing/2014/main" id="{84D62687-4FF4-4181-92D3-86034AC4285F}"/>
              </a:ext>
            </a:extLst>
          </p:cNvPr>
          <p:cNvSpPr>
            <a:spLocks noGrp="1"/>
          </p:cNvSpPr>
          <p:nvPr>
            <p:ph type="ftr" sz="quarter" idx="11"/>
          </p:nvPr>
        </p:nvSpPr>
        <p:spPr/>
        <p:txBody>
          <a:bodyPr/>
          <a:lstStyle/>
          <a:p>
            <a:r>
              <a:rPr lang="de-DE"/>
              <a:t>© Anselm Dohle-Beltinger 2021</a:t>
            </a:r>
          </a:p>
        </p:txBody>
      </p:sp>
      <p:sp>
        <p:nvSpPr>
          <p:cNvPr id="5" name="Foliennummernplatzhalter 4">
            <a:extLst>
              <a:ext uri="{FF2B5EF4-FFF2-40B4-BE49-F238E27FC236}">
                <a16:creationId xmlns:a16="http://schemas.microsoft.com/office/drawing/2014/main" id="{489A7444-A928-4993-86B3-1126F54D26E3}"/>
              </a:ext>
            </a:extLst>
          </p:cNvPr>
          <p:cNvSpPr>
            <a:spLocks noGrp="1"/>
          </p:cNvSpPr>
          <p:nvPr>
            <p:ph type="sldNum" sz="quarter" idx="12"/>
          </p:nvPr>
        </p:nvSpPr>
        <p:spPr/>
        <p:txBody>
          <a:bodyPr/>
          <a:lstStyle/>
          <a:p>
            <a:fld id="{4C29D198-19C0-4ABD-9456-62D7334388C4}" type="slidenum">
              <a:rPr lang="de-DE" smtClean="0"/>
              <a:t>21</a:t>
            </a:fld>
            <a:endParaRPr lang="de-DE"/>
          </a:p>
        </p:txBody>
      </p:sp>
    </p:spTree>
    <p:extLst>
      <p:ext uri="{BB962C8B-B14F-4D97-AF65-F5344CB8AC3E}">
        <p14:creationId xmlns:p14="http://schemas.microsoft.com/office/powerpoint/2010/main" val="118996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167D7203-212A-4DA6-940A-1B1D43BB1491}"/>
              </a:ext>
            </a:extLst>
          </p:cNvPr>
          <p:cNvSpPr txBox="1"/>
          <p:nvPr/>
        </p:nvSpPr>
        <p:spPr>
          <a:xfrm>
            <a:off x="6570482" y="6344236"/>
            <a:ext cx="2007910" cy="461665"/>
          </a:xfrm>
          <a:prstGeom prst="rect">
            <a:avLst/>
          </a:prstGeom>
          <a:noFill/>
        </p:spPr>
        <p:txBody>
          <a:bodyPr wrap="square" rtlCol="0">
            <a:spAutoFit/>
          </a:bodyPr>
          <a:lstStyle/>
          <a:p>
            <a:r>
              <a:rPr lang="de-DE" sz="1200" dirty="0"/>
              <a:t>Quelle: </a:t>
            </a:r>
            <a:r>
              <a:rPr lang="de-DE" sz="1200" dirty="0">
                <a:hlinkClick r:id="rId2"/>
              </a:rPr>
              <a:t>Institut der deutschen Wirtschaft Köln</a:t>
            </a:r>
            <a:endParaRPr lang="de-DE" sz="1200" dirty="0"/>
          </a:p>
        </p:txBody>
      </p:sp>
      <p:grpSp>
        <p:nvGrpSpPr>
          <p:cNvPr id="31" name="Gruppieren 30">
            <a:extLst>
              <a:ext uri="{FF2B5EF4-FFF2-40B4-BE49-F238E27FC236}">
                <a16:creationId xmlns:a16="http://schemas.microsoft.com/office/drawing/2014/main" id="{F127111F-97DC-4765-B7DA-73771CF3AC00}"/>
              </a:ext>
            </a:extLst>
          </p:cNvPr>
          <p:cNvGrpSpPr/>
          <p:nvPr/>
        </p:nvGrpSpPr>
        <p:grpSpPr>
          <a:xfrm>
            <a:off x="1527142" y="1050806"/>
            <a:ext cx="8810626" cy="5172076"/>
            <a:chOff x="2318993" y="1190784"/>
            <a:chExt cx="8810626" cy="5172076"/>
          </a:xfrm>
        </p:grpSpPr>
        <p:graphicFrame>
          <p:nvGraphicFramePr>
            <p:cNvPr id="30" name="Diagramm 29">
              <a:extLst>
                <a:ext uri="{FF2B5EF4-FFF2-40B4-BE49-F238E27FC236}">
                  <a16:creationId xmlns:a16="http://schemas.microsoft.com/office/drawing/2014/main" id="{7EC66FC6-79E7-4329-B941-03C9DD00AD9B}"/>
                </a:ext>
              </a:extLst>
            </p:cNvPr>
            <p:cNvGraphicFramePr>
              <a:graphicFrameLocks/>
            </p:cNvGraphicFramePr>
            <p:nvPr>
              <p:extLst>
                <p:ext uri="{D42A27DB-BD31-4B8C-83A1-F6EECF244321}">
                  <p14:modId xmlns:p14="http://schemas.microsoft.com/office/powerpoint/2010/main" val="2997564898"/>
                </p:ext>
              </p:extLst>
            </p:nvPr>
          </p:nvGraphicFramePr>
          <p:xfrm>
            <a:off x="2318993" y="1190784"/>
            <a:ext cx="8810626" cy="5172076"/>
          </p:xfrm>
          <a:graphic>
            <a:graphicData uri="http://schemas.openxmlformats.org/drawingml/2006/chart">
              <c:chart xmlns:c="http://schemas.openxmlformats.org/drawingml/2006/chart" xmlns:r="http://schemas.openxmlformats.org/officeDocument/2006/relationships" r:id="rId3"/>
            </a:graphicData>
          </a:graphic>
        </p:graphicFrame>
        <p:grpSp>
          <p:nvGrpSpPr>
            <p:cNvPr id="26" name="Gruppieren 25">
              <a:extLst>
                <a:ext uri="{FF2B5EF4-FFF2-40B4-BE49-F238E27FC236}">
                  <a16:creationId xmlns:a16="http://schemas.microsoft.com/office/drawing/2014/main" id="{3909EE5D-F3E5-4028-943A-9E9F5B2E930F}"/>
                </a:ext>
              </a:extLst>
            </p:cNvPr>
            <p:cNvGrpSpPr/>
            <p:nvPr/>
          </p:nvGrpSpPr>
          <p:grpSpPr>
            <a:xfrm>
              <a:off x="4054985" y="2309629"/>
              <a:ext cx="80400" cy="1358498"/>
              <a:chOff x="1734529" y="2177592"/>
              <a:chExt cx="80400" cy="1358498"/>
            </a:xfrm>
          </p:grpSpPr>
          <p:sp>
            <p:nvSpPr>
              <p:cNvPr id="7" name="Ellipse 6">
                <a:extLst>
                  <a:ext uri="{FF2B5EF4-FFF2-40B4-BE49-F238E27FC236}">
                    <a16:creationId xmlns:a16="http://schemas.microsoft.com/office/drawing/2014/main" id="{4BD4DA15-7F5E-4FB5-BDBB-FBBAE3E2A4B2}"/>
                  </a:ext>
                </a:extLst>
              </p:cNvPr>
              <p:cNvSpPr/>
              <p:nvPr/>
            </p:nvSpPr>
            <p:spPr>
              <a:xfrm flipH="1">
                <a:off x="1734529" y="2177592"/>
                <a:ext cx="720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3B4EAD2B-8D88-4A93-AC97-7E52558CF541}"/>
                  </a:ext>
                </a:extLst>
              </p:cNvPr>
              <p:cNvSpPr/>
              <p:nvPr/>
            </p:nvSpPr>
            <p:spPr>
              <a:xfrm flipV="1">
                <a:off x="1734529" y="2437992"/>
                <a:ext cx="804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D17C4354-CAF4-4D28-BBC0-DAE727CA92F2}"/>
                  </a:ext>
                </a:extLst>
              </p:cNvPr>
              <p:cNvSpPr/>
              <p:nvPr/>
            </p:nvSpPr>
            <p:spPr>
              <a:xfrm flipH="1">
                <a:off x="1734529" y="2668824"/>
                <a:ext cx="720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81E8E9ED-4599-46A4-9187-F47F73880CC6}"/>
                  </a:ext>
                </a:extLst>
              </p:cNvPr>
              <p:cNvSpPr/>
              <p:nvPr/>
            </p:nvSpPr>
            <p:spPr>
              <a:xfrm flipH="1">
                <a:off x="1734529" y="3197258"/>
                <a:ext cx="720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FFD49515-11F8-4EFD-8473-DF15E33B7BB3}"/>
                  </a:ext>
                </a:extLst>
              </p:cNvPr>
              <p:cNvSpPr/>
              <p:nvPr/>
            </p:nvSpPr>
            <p:spPr>
              <a:xfrm flipH="1">
                <a:off x="1734529" y="3464090"/>
                <a:ext cx="720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28" name="Gruppieren 27">
            <a:extLst>
              <a:ext uri="{FF2B5EF4-FFF2-40B4-BE49-F238E27FC236}">
                <a16:creationId xmlns:a16="http://schemas.microsoft.com/office/drawing/2014/main" id="{67E96F02-AE4A-4202-B21C-99079D642491}"/>
              </a:ext>
            </a:extLst>
          </p:cNvPr>
          <p:cNvGrpSpPr/>
          <p:nvPr/>
        </p:nvGrpSpPr>
        <p:grpSpPr>
          <a:xfrm>
            <a:off x="2330127" y="6344236"/>
            <a:ext cx="3014870" cy="369332"/>
            <a:chOff x="2330127" y="6344236"/>
            <a:chExt cx="3014870" cy="369332"/>
          </a:xfrm>
        </p:grpSpPr>
        <p:sp>
          <p:nvSpPr>
            <p:cNvPr id="21" name="Textfeld 20">
              <a:extLst>
                <a:ext uri="{FF2B5EF4-FFF2-40B4-BE49-F238E27FC236}">
                  <a16:creationId xmlns:a16="http://schemas.microsoft.com/office/drawing/2014/main" id="{9CB31A1A-20C5-4F8E-829B-1E1F5202EB93}"/>
                </a:ext>
              </a:extLst>
            </p:cNvPr>
            <p:cNvSpPr txBox="1"/>
            <p:nvPr/>
          </p:nvSpPr>
          <p:spPr>
            <a:xfrm>
              <a:off x="2375554" y="6344236"/>
              <a:ext cx="2969443" cy="369332"/>
            </a:xfrm>
            <a:prstGeom prst="rect">
              <a:avLst/>
            </a:prstGeom>
            <a:noFill/>
          </p:spPr>
          <p:txBody>
            <a:bodyPr wrap="square" rtlCol="0">
              <a:spAutoFit/>
            </a:bodyPr>
            <a:lstStyle/>
            <a:p>
              <a:r>
                <a:rPr lang="de-DE" dirty="0"/>
                <a:t>Ostdeutsche Bundesländer</a:t>
              </a:r>
            </a:p>
          </p:txBody>
        </p:sp>
        <p:sp>
          <p:nvSpPr>
            <p:cNvPr id="22" name="Ellipse 21">
              <a:extLst>
                <a:ext uri="{FF2B5EF4-FFF2-40B4-BE49-F238E27FC236}">
                  <a16:creationId xmlns:a16="http://schemas.microsoft.com/office/drawing/2014/main" id="{8E00C0F2-5182-4E74-8BEB-E310A65D7D2D}"/>
                </a:ext>
              </a:extLst>
            </p:cNvPr>
            <p:cNvSpPr/>
            <p:nvPr/>
          </p:nvSpPr>
          <p:spPr>
            <a:xfrm flipH="1">
              <a:off x="2330127" y="6484214"/>
              <a:ext cx="108000" cy="108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 name="Fußzeilenplatzhalter 4">
            <a:extLst>
              <a:ext uri="{FF2B5EF4-FFF2-40B4-BE49-F238E27FC236}">
                <a16:creationId xmlns:a16="http://schemas.microsoft.com/office/drawing/2014/main" id="{2B83E406-F629-4908-972F-03290CC66DA7}"/>
              </a:ext>
            </a:extLst>
          </p:cNvPr>
          <p:cNvSpPr>
            <a:spLocks noGrp="1"/>
          </p:cNvSpPr>
          <p:nvPr>
            <p:ph type="ftr" sz="quarter" idx="11"/>
          </p:nvPr>
        </p:nvSpPr>
        <p:spPr/>
        <p:txBody>
          <a:bodyPr/>
          <a:lstStyle/>
          <a:p>
            <a:r>
              <a:rPr lang="de-DE"/>
              <a:t>© Anselm Dohle-Beltinger 2021</a:t>
            </a:r>
          </a:p>
        </p:txBody>
      </p:sp>
      <p:sp>
        <p:nvSpPr>
          <p:cNvPr id="6" name="Foliennummernplatzhalter 5">
            <a:extLst>
              <a:ext uri="{FF2B5EF4-FFF2-40B4-BE49-F238E27FC236}">
                <a16:creationId xmlns:a16="http://schemas.microsoft.com/office/drawing/2014/main" id="{AF5BBBC8-B912-42A1-8D45-05CF9F87BC93}"/>
              </a:ext>
            </a:extLst>
          </p:cNvPr>
          <p:cNvSpPr>
            <a:spLocks noGrp="1"/>
          </p:cNvSpPr>
          <p:nvPr>
            <p:ph type="sldNum" sz="quarter" idx="12"/>
          </p:nvPr>
        </p:nvSpPr>
        <p:spPr/>
        <p:txBody>
          <a:bodyPr/>
          <a:lstStyle/>
          <a:p>
            <a:fld id="{4C29D198-19C0-4ABD-9456-62D7334388C4}" type="slidenum">
              <a:rPr lang="de-DE" smtClean="0"/>
              <a:t>22</a:t>
            </a:fld>
            <a:endParaRPr lang="de-DE"/>
          </a:p>
        </p:txBody>
      </p:sp>
    </p:spTree>
    <p:extLst>
      <p:ext uri="{BB962C8B-B14F-4D97-AF65-F5344CB8AC3E}">
        <p14:creationId xmlns:p14="http://schemas.microsoft.com/office/powerpoint/2010/main" val="4184078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F4FF539A-EE4A-44C9-B64C-ECAA76737D4C}"/>
              </a:ext>
            </a:extLst>
          </p:cNvPr>
          <p:cNvGrpSpPr/>
          <p:nvPr/>
        </p:nvGrpSpPr>
        <p:grpSpPr>
          <a:xfrm>
            <a:off x="2135564" y="1134701"/>
            <a:ext cx="7543800" cy="5267325"/>
            <a:chOff x="2418368" y="1059287"/>
            <a:chExt cx="7543800" cy="5267325"/>
          </a:xfrm>
        </p:grpSpPr>
        <p:graphicFrame>
          <p:nvGraphicFramePr>
            <p:cNvPr id="3" name="Diagramm 2">
              <a:extLst>
                <a:ext uri="{FF2B5EF4-FFF2-40B4-BE49-F238E27FC236}">
                  <a16:creationId xmlns:a16="http://schemas.microsoft.com/office/drawing/2014/main" id="{F8F528EA-5AE3-43E4-B1CE-9E0197693C48}"/>
                </a:ext>
              </a:extLst>
            </p:cNvPr>
            <p:cNvGraphicFramePr>
              <a:graphicFrameLocks/>
            </p:cNvGraphicFramePr>
            <p:nvPr>
              <p:extLst>
                <p:ext uri="{D42A27DB-BD31-4B8C-83A1-F6EECF244321}">
                  <p14:modId xmlns:p14="http://schemas.microsoft.com/office/powerpoint/2010/main" val="2475029725"/>
                </p:ext>
              </p:extLst>
            </p:nvPr>
          </p:nvGraphicFramePr>
          <p:xfrm>
            <a:off x="2418368" y="1059287"/>
            <a:ext cx="7543800" cy="5267325"/>
          </p:xfrm>
          <a:graphic>
            <a:graphicData uri="http://schemas.openxmlformats.org/drawingml/2006/chart">
              <c:chart xmlns:c="http://schemas.openxmlformats.org/drawingml/2006/chart" xmlns:r="http://schemas.openxmlformats.org/officeDocument/2006/relationships" r:id="rId2"/>
            </a:graphicData>
          </a:graphic>
        </p:graphicFrame>
        <p:grpSp>
          <p:nvGrpSpPr>
            <p:cNvPr id="9" name="Gruppieren 8">
              <a:extLst>
                <a:ext uri="{FF2B5EF4-FFF2-40B4-BE49-F238E27FC236}">
                  <a16:creationId xmlns:a16="http://schemas.microsoft.com/office/drawing/2014/main" id="{8ADD0271-CC92-47F1-A2E0-FE66C87C1DED}"/>
                </a:ext>
              </a:extLst>
            </p:cNvPr>
            <p:cNvGrpSpPr/>
            <p:nvPr/>
          </p:nvGrpSpPr>
          <p:grpSpPr>
            <a:xfrm>
              <a:off x="3798999" y="2558899"/>
              <a:ext cx="72000" cy="3239814"/>
              <a:chOff x="3798999" y="2558899"/>
              <a:chExt cx="72000" cy="3239814"/>
            </a:xfrm>
          </p:grpSpPr>
          <p:sp>
            <p:nvSpPr>
              <p:cNvPr id="4" name="Ellipse 3">
                <a:extLst>
                  <a:ext uri="{FF2B5EF4-FFF2-40B4-BE49-F238E27FC236}">
                    <a16:creationId xmlns:a16="http://schemas.microsoft.com/office/drawing/2014/main" id="{E06BE235-4412-4D83-973D-0CD5E3B11CE1}"/>
                  </a:ext>
                </a:extLst>
              </p:cNvPr>
              <p:cNvSpPr/>
              <p:nvPr/>
            </p:nvSpPr>
            <p:spPr>
              <a:xfrm flipH="1">
                <a:off x="3798999" y="3620949"/>
                <a:ext cx="720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Ellipse 4">
                <a:extLst>
                  <a:ext uri="{FF2B5EF4-FFF2-40B4-BE49-F238E27FC236}">
                    <a16:creationId xmlns:a16="http://schemas.microsoft.com/office/drawing/2014/main" id="{58729C9C-78AF-44B0-89D2-71C704BFA901}"/>
                  </a:ext>
                </a:extLst>
              </p:cNvPr>
              <p:cNvSpPr/>
              <p:nvPr/>
            </p:nvSpPr>
            <p:spPr>
              <a:xfrm flipH="1">
                <a:off x="3798999" y="2558899"/>
                <a:ext cx="720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71FBADEE-7BF8-4F7C-BC7F-0464B0FC5051}"/>
                  </a:ext>
                </a:extLst>
              </p:cNvPr>
              <p:cNvSpPr/>
              <p:nvPr/>
            </p:nvSpPr>
            <p:spPr>
              <a:xfrm flipH="1">
                <a:off x="3798999" y="4937780"/>
                <a:ext cx="720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3E452232-769B-4106-8013-1F2D43F3422A}"/>
                  </a:ext>
                </a:extLst>
              </p:cNvPr>
              <p:cNvSpPr/>
              <p:nvPr/>
            </p:nvSpPr>
            <p:spPr>
              <a:xfrm flipH="1">
                <a:off x="3798999" y="5213023"/>
                <a:ext cx="720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683CABA5-C66A-409C-BD56-F569CBAA5678}"/>
                  </a:ext>
                </a:extLst>
              </p:cNvPr>
              <p:cNvSpPr/>
              <p:nvPr/>
            </p:nvSpPr>
            <p:spPr>
              <a:xfrm flipH="1">
                <a:off x="3798999" y="5726713"/>
                <a:ext cx="72000"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12" name="Fußzeilenplatzhalter 11">
            <a:extLst>
              <a:ext uri="{FF2B5EF4-FFF2-40B4-BE49-F238E27FC236}">
                <a16:creationId xmlns:a16="http://schemas.microsoft.com/office/drawing/2014/main" id="{F09D8981-412D-42B0-AD22-E9F85CC2B16B}"/>
              </a:ext>
            </a:extLst>
          </p:cNvPr>
          <p:cNvSpPr>
            <a:spLocks noGrp="1"/>
          </p:cNvSpPr>
          <p:nvPr>
            <p:ph type="ftr" sz="quarter" idx="11"/>
          </p:nvPr>
        </p:nvSpPr>
        <p:spPr/>
        <p:txBody>
          <a:bodyPr/>
          <a:lstStyle/>
          <a:p>
            <a:r>
              <a:rPr lang="de-DE"/>
              <a:t>© Anselm Dohle-Beltinger 2021</a:t>
            </a:r>
          </a:p>
        </p:txBody>
      </p:sp>
      <p:sp>
        <p:nvSpPr>
          <p:cNvPr id="13" name="Foliennummernplatzhalter 12">
            <a:extLst>
              <a:ext uri="{FF2B5EF4-FFF2-40B4-BE49-F238E27FC236}">
                <a16:creationId xmlns:a16="http://schemas.microsoft.com/office/drawing/2014/main" id="{C92BD182-4ED5-4FD9-A59A-E247E4E1EFA9}"/>
              </a:ext>
            </a:extLst>
          </p:cNvPr>
          <p:cNvSpPr>
            <a:spLocks noGrp="1"/>
          </p:cNvSpPr>
          <p:nvPr>
            <p:ph type="sldNum" sz="quarter" idx="12"/>
          </p:nvPr>
        </p:nvSpPr>
        <p:spPr/>
        <p:txBody>
          <a:bodyPr/>
          <a:lstStyle/>
          <a:p>
            <a:fld id="{4C29D198-19C0-4ABD-9456-62D7334388C4}" type="slidenum">
              <a:rPr lang="de-DE" smtClean="0"/>
              <a:t>23</a:t>
            </a:fld>
            <a:endParaRPr lang="de-DE"/>
          </a:p>
        </p:txBody>
      </p:sp>
    </p:spTree>
    <p:extLst>
      <p:ext uri="{BB962C8B-B14F-4D97-AF65-F5344CB8AC3E}">
        <p14:creationId xmlns:p14="http://schemas.microsoft.com/office/powerpoint/2010/main" val="712328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C7C5F-18A6-46DD-AE99-FF19843BA819}"/>
              </a:ext>
            </a:extLst>
          </p:cNvPr>
          <p:cNvSpPr>
            <a:spLocks noGrp="1"/>
          </p:cNvSpPr>
          <p:nvPr>
            <p:ph type="title"/>
          </p:nvPr>
        </p:nvSpPr>
        <p:spPr/>
        <p:txBody>
          <a:bodyPr/>
          <a:lstStyle/>
          <a:p>
            <a:r>
              <a:rPr lang="de-DE" dirty="0"/>
              <a:t>Wohin geht die Reise</a:t>
            </a:r>
          </a:p>
        </p:txBody>
      </p:sp>
      <p:sp>
        <p:nvSpPr>
          <p:cNvPr id="3" name="Textplatzhalter 2">
            <a:extLst>
              <a:ext uri="{FF2B5EF4-FFF2-40B4-BE49-F238E27FC236}">
                <a16:creationId xmlns:a16="http://schemas.microsoft.com/office/drawing/2014/main" id="{7FD76411-8AC8-4218-859D-37A9771727E0}"/>
              </a:ext>
            </a:extLst>
          </p:cNvPr>
          <p:cNvSpPr>
            <a:spLocks noGrp="1"/>
          </p:cNvSpPr>
          <p:nvPr>
            <p:ph type="body" idx="1"/>
          </p:nvPr>
        </p:nvSpPr>
        <p:spPr/>
        <p:txBody>
          <a:bodyPr/>
          <a:lstStyle/>
          <a:p>
            <a:endParaRPr lang="de-DE"/>
          </a:p>
        </p:txBody>
      </p:sp>
      <p:sp>
        <p:nvSpPr>
          <p:cNvPr id="6" name="Fußzeilenplatzhalter 5">
            <a:extLst>
              <a:ext uri="{FF2B5EF4-FFF2-40B4-BE49-F238E27FC236}">
                <a16:creationId xmlns:a16="http://schemas.microsoft.com/office/drawing/2014/main" id="{F31B3EA0-0FAD-4A12-AFBF-4BEBE1DA6A0E}"/>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03C828E7-9952-42AA-A79C-E18727B70D56}"/>
              </a:ext>
            </a:extLst>
          </p:cNvPr>
          <p:cNvSpPr>
            <a:spLocks noGrp="1"/>
          </p:cNvSpPr>
          <p:nvPr>
            <p:ph type="sldNum" sz="quarter" idx="12"/>
          </p:nvPr>
        </p:nvSpPr>
        <p:spPr/>
        <p:txBody>
          <a:bodyPr/>
          <a:lstStyle/>
          <a:p>
            <a:fld id="{4C29D198-19C0-4ABD-9456-62D7334388C4}" type="slidenum">
              <a:rPr lang="de-DE" smtClean="0"/>
              <a:t>24</a:t>
            </a:fld>
            <a:endParaRPr lang="de-DE"/>
          </a:p>
        </p:txBody>
      </p:sp>
    </p:spTree>
    <p:extLst>
      <p:ext uri="{BB962C8B-B14F-4D97-AF65-F5344CB8AC3E}">
        <p14:creationId xmlns:p14="http://schemas.microsoft.com/office/powerpoint/2010/main" val="1793749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A3E13FA-0247-4FE4-BD7A-EF35B7221284}"/>
              </a:ext>
            </a:extLst>
          </p:cNvPr>
          <p:cNvPicPr>
            <a:picLocks noChangeAspect="1"/>
          </p:cNvPicPr>
          <p:nvPr/>
        </p:nvPicPr>
        <p:blipFill rotWithShape="1">
          <a:blip r:embed="rId2">
            <a:extLst>
              <a:ext uri="{28A0092B-C50C-407E-A947-70E740481C1C}">
                <a14:useLocalDpi xmlns:a14="http://schemas.microsoft.com/office/drawing/2010/main" val="0"/>
              </a:ext>
            </a:extLst>
          </a:blip>
          <a:srcRect t="3672" r="51281" b="26608"/>
          <a:stretch/>
        </p:blipFill>
        <p:spPr>
          <a:xfrm>
            <a:off x="-32426" y="303939"/>
            <a:ext cx="4933020" cy="6554061"/>
          </a:xfrm>
          <a:prstGeom prst="rect">
            <a:avLst/>
          </a:prstGeom>
        </p:spPr>
      </p:pic>
      <p:pic>
        <p:nvPicPr>
          <p:cNvPr id="7" name="Grafik 6">
            <a:extLst>
              <a:ext uri="{FF2B5EF4-FFF2-40B4-BE49-F238E27FC236}">
                <a16:creationId xmlns:a16="http://schemas.microsoft.com/office/drawing/2014/main" id="{8C6B1262-D759-4BD4-B273-A252C81D014B}"/>
              </a:ext>
            </a:extLst>
          </p:cNvPr>
          <p:cNvPicPr>
            <a:picLocks noChangeAspect="1"/>
          </p:cNvPicPr>
          <p:nvPr/>
        </p:nvPicPr>
        <p:blipFill rotWithShape="1">
          <a:blip r:embed="rId2">
            <a:extLst>
              <a:ext uri="{28A0092B-C50C-407E-A947-70E740481C1C}">
                <a14:useLocalDpi xmlns:a14="http://schemas.microsoft.com/office/drawing/2010/main" val="0"/>
              </a:ext>
            </a:extLst>
          </a:blip>
          <a:srcRect l="51204" b="27078"/>
          <a:stretch/>
        </p:blipFill>
        <p:spPr>
          <a:xfrm>
            <a:off x="6716897" y="0"/>
            <a:ext cx="4933020" cy="6844380"/>
          </a:xfrm>
          <a:prstGeom prst="rect">
            <a:avLst/>
          </a:prstGeom>
        </p:spPr>
      </p:pic>
      <p:pic>
        <p:nvPicPr>
          <p:cNvPr id="5" name="Grafik 4">
            <a:extLst>
              <a:ext uri="{FF2B5EF4-FFF2-40B4-BE49-F238E27FC236}">
                <a16:creationId xmlns:a16="http://schemas.microsoft.com/office/drawing/2014/main" id="{A801A1CD-E531-4BB4-A776-F714924F9B72}"/>
              </a:ext>
            </a:extLst>
          </p:cNvPr>
          <p:cNvPicPr>
            <a:picLocks noChangeAspect="1"/>
          </p:cNvPicPr>
          <p:nvPr/>
        </p:nvPicPr>
        <p:blipFill rotWithShape="1">
          <a:blip r:embed="rId2">
            <a:extLst>
              <a:ext uri="{28A0092B-C50C-407E-A947-70E740481C1C}">
                <a14:useLocalDpi xmlns:a14="http://schemas.microsoft.com/office/drawing/2010/main" val="0"/>
              </a:ext>
            </a:extLst>
          </a:blip>
          <a:srcRect l="31162" t="73082" r="34944" b="5622"/>
          <a:stretch/>
        </p:blipFill>
        <p:spPr>
          <a:xfrm>
            <a:off x="4704757" y="1167897"/>
            <a:ext cx="2498756" cy="1457608"/>
          </a:xfrm>
          <a:prstGeom prst="rect">
            <a:avLst/>
          </a:prstGeom>
        </p:spPr>
      </p:pic>
      <p:pic>
        <p:nvPicPr>
          <p:cNvPr id="8" name="Grafik 7">
            <a:extLst>
              <a:ext uri="{FF2B5EF4-FFF2-40B4-BE49-F238E27FC236}">
                <a16:creationId xmlns:a16="http://schemas.microsoft.com/office/drawing/2014/main" id="{4ADA7DF0-DEE0-4F98-B0DD-D05A47094FC2}"/>
              </a:ext>
            </a:extLst>
          </p:cNvPr>
          <p:cNvPicPr>
            <a:picLocks noChangeAspect="1"/>
          </p:cNvPicPr>
          <p:nvPr/>
        </p:nvPicPr>
        <p:blipFill rotWithShape="1">
          <a:blip r:embed="rId2">
            <a:extLst>
              <a:ext uri="{28A0092B-C50C-407E-A947-70E740481C1C}">
                <a14:useLocalDpi xmlns:a14="http://schemas.microsoft.com/office/drawing/2010/main" val="0"/>
              </a:ext>
            </a:extLst>
          </a:blip>
          <a:srcRect l="1936" t="75463" r="68959" b="1786"/>
          <a:stretch/>
        </p:blipFill>
        <p:spPr>
          <a:xfrm>
            <a:off x="4237027" y="5703683"/>
            <a:ext cx="1590540" cy="1154317"/>
          </a:xfrm>
          <a:prstGeom prst="rect">
            <a:avLst/>
          </a:prstGeom>
        </p:spPr>
      </p:pic>
      <p:sp>
        <p:nvSpPr>
          <p:cNvPr id="4" name="Textfeld 3">
            <a:extLst>
              <a:ext uri="{FF2B5EF4-FFF2-40B4-BE49-F238E27FC236}">
                <a16:creationId xmlns:a16="http://schemas.microsoft.com/office/drawing/2014/main" id="{C333BE49-D2EC-4A7B-B8C3-39C2A01AA0A7}"/>
              </a:ext>
            </a:extLst>
          </p:cNvPr>
          <p:cNvSpPr txBox="1"/>
          <p:nvPr/>
        </p:nvSpPr>
        <p:spPr>
          <a:xfrm>
            <a:off x="4634605" y="3793402"/>
            <a:ext cx="2082292" cy="461665"/>
          </a:xfrm>
          <a:prstGeom prst="rect">
            <a:avLst/>
          </a:prstGeom>
          <a:noFill/>
        </p:spPr>
        <p:txBody>
          <a:bodyPr wrap="square" rtlCol="0">
            <a:spAutoFit/>
          </a:bodyPr>
          <a:lstStyle/>
          <a:p>
            <a:r>
              <a:rPr lang="de-DE" sz="1200" dirty="0"/>
              <a:t>Quelle: </a:t>
            </a:r>
            <a:r>
              <a:rPr lang="de-DE" sz="1200" dirty="0">
                <a:hlinkClick r:id="rId3"/>
              </a:rPr>
              <a:t>Bundesinstitut für Bau, </a:t>
            </a:r>
            <a:br>
              <a:rPr lang="de-DE" sz="1200" dirty="0">
                <a:hlinkClick r:id="rId3"/>
              </a:rPr>
            </a:br>
            <a:r>
              <a:rPr lang="de-DE" sz="1200" dirty="0">
                <a:hlinkClick r:id="rId3"/>
              </a:rPr>
              <a:t>Stadt- und Raumforschung</a:t>
            </a:r>
            <a:endParaRPr lang="de-DE" sz="1200" dirty="0"/>
          </a:p>
        </p:txBody>
      </p:sp>
      <p:sp>
        <p:nvSpPr>
          <p:cNvPr id="10" name="Geschweifte Klammer rechts 9">
            <a:extLst>
              <a:ext uri="{FF2B5EF4-FFF2-40B4-BE49-F238E27FC236}">
                <a16:creationId xmlns:a16="http://schemas.microsoft.com/office/drawing/2014/main" id="{38BAF7D8-1C34-43D3-84AF-1EF65972671E}"/>
              </a:ext>
            </a:extLst>
          </p:cNvPr>
          <p:cNvSpPr/>
          <p:nvPr/>
        </p:nvSpPr>
        <p:spPr>
          <a:xfrm rot="16200000">
            <a:off x="4648204" y="5877854"/>
            <a:ext cx="150318" cy="529760"/>
          </a:xfrm>
          <a:custGeom>
            <a:avLst/>
            <a:gdLst>
              <a:gd name="connsiteX0" fmla="*/ 0 w 150318"/>
              <a:gd name="connsiteY0" fmla="*/ 0 h 529760"/>
              <a:gd name="connsiteX1" fmla="*/ 75159 w 150318"/>
              <a:gd name="connsiteY1" fmla="*/ 12526 h 529760"/>
              <a:gd name="connsiteX2" fmla="*/ 75159 w 150318"/>
              <a:gd name="connsiteY2" fmla="*/ 252354 h 529760"/>
              <a:gd name="connsiteX3" fmla="*/ 150318 w 150318"/>
              <a:gd name="connsiteY3" fmla="*/ 264880 h 529760"/>
              <a:gd name="connsiteX4" fmla="*/ 75159 w 150318"/>
              <a:gd name="connsiteY4" fmla="*/ 277406 h 529760"/>
              <a:gd name="connsiteX5" fmla="*/ 75159 w 150318"/>
              <a:gd name="connsiteY5" fmla="*/ 517234 h 529760"/>
              <a:gd name="connsiteX6" fmla="*/ 0 w 150318"/>
              <a:gd name="connsiteY6" fmla="*/ 529760 h 529760"/>
              <a:gd name="connsiteX7" fmla="*/ 0 w 150318"/>
              <a:gd name="connsiteY7" fmla="*/ 0 h 529760"/>
              <a:gd name="connsiteX0" fmla="*/ 0 w 150318"/>
              <a:gd name="connsiteY0" fmla="*/ 0 h 529760"/>
              <a:gd name="connsiteX1" fmla="*/ 75159 w 150318"/>
              <a:gd name="connsiteY1" fmla="*/ 12526 h 529760"/>
              <a:gd name="connsiteX2" fmla="*/ 75159 w 150318"/>
              <a:gd name="connsiteY2" fmla="*/ 252354 h 529760"/>
              <a:gd name="connsiteX3" fmla="*/ 150318 w 150318"/>
              <a:gd name="connsiteY3" fmla="*/ 264880 h 529760"/>
              <a:gd name="connsiteX4" fmla="*/ 75159 w 150318"/>
              <a:gd name="connsiteY4" fmla="*/ 277406 h 529760"/>
              <a:gd name="connsiteX5" fmla="*/ 75159 w 150318"/>
              <a:gd name="connsiteY5" fmla="*/ 517234 h 529760"/>
              <a:gd name="connsiteX6" fmla="*/ 0 w 150318"/>
              <a:gd name="connsiteY6" fmla="*/ 529760 h 529760"/>
              <a:gd name="connsiteX0" fmla="*/ 0 w 150318"/>
              <a:gd name="connsiteY0" fmla="*/ 0 h 529760"/>
              <a:gd name="connsiteX1" fmla="*/ 75159 w 150318"/>
              <a:gd name="connsiteY1" fmla="*/ 12526 h 529760"/>
              <a:gd name="connsiteX2" fmla="*/ 75159 w 150318"/>
              <a:gd name="connsiteY2" fmla="*/ 252354 h 529760"/>
              <a:gd name="connsiteX3" fmla="*/ 150318 w 150318"/>
              <a:gd name="connsiteY3" fmla="*/ 264880 h 529760"/>
              <a:gd name="connsiteX4" fmla="*/ 75159 w 150318"/>
              <a:gd name="connsiteY4" fmla="*/ 277406 h 529760"/>
              <a:gd name="connsiteX5" fmla="*/ 75159 w 150318"/>
              <a:gd name="connsiteY5" fmla="*/ 517234 h 529760"/>
              <a:gd name="connsiteX6" fmla="*/ 0 w 150318"/>
              <a:gd name="connsiteY6" fmla="*/ 529760 h 529760"/>
              <a:gd name="connsiteX7" fmla="*/ 0 w 150318"/>
              <a:gd name="connsiteY7" fmla="*/ 0 h 529760"/>
              <a:gd name="connsiteX0" fmla="*/ 0 w 150318"/>
              <a:gd name="connsiteY0" fmla="*/ 0 h 529760"/>
              <a:gd name="connsiteX1" fmla="*/ 75159 w 150318"/>
              <a:gd name="connsiteY1" fmla="*/ 12526 h 529760"/>
              <a:gd name="connsiteX2" fmla="*/ 75159 w 150318"/>
              <a:gd name="connsiteY2" fmla="*/ 252354 h 529760"/>
              <a:gd name="connsiteX3" fmla="*/ 128546 w 150318"/>
              <a:gd name="connsiteY3" fmla="*/ 264880 h 529760"/>
              <a:gd name="connsiteX4" fmla="*/ 75159 w 150318"/>
              <a:gd name="connsiteY4" fmla="*/ 277406 h 529760"/>
              <a:gd name="connsiteX5" fmla="*/ 75159 w 150318"/>
              <a:gd name="connsiteY5" fmla="*/ 517234 h 529760"/>
              <a:gd name="connsiteX6" fmla="*/ 0 w 150318"/>
              <a:gd name="connsiteY6" fmla="*/ 529760 h 52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18" h="529760" stroke="0" extrusionOk="0">
                <a:moveTo>
                  <a:pt x="0" y="0"/>
                </a:moveTo>
                <a:cubicBezTo>
                  <a:pt x="41509" y="0"/>
                  <a:pt x="75159" y="5608"/>
                  <a:pt x="75159" y="12526"/>
                </a:cubicBezTo>
                <a:lnTo>
                  <a:pt x="75159" y="252354"/>
                </a:lnTo>
                <a:cubicBezTo>
                  <a:pt x="75159" y="259272"/>
                  <a:pt x="108809" y="264880"/>
                  <a:pt x="150318" y="264880"/>
                </a:cubicBezTo>
                <a:cubicBezTo>
                  <a:pt x="108809" y="264880"/>
                  <a:pt x="75159" y="270488"/>
                  <a:pt x="75159" y="277406"/>
                </a:cubicBezTo>
                <a:lnTo>
                  <a:pt x="75159" y="517234"/>
                </a:lnTo>
                <a:cubicBezTo>
                  <a:pt x="75159" y="524152"/>
                  <a:pt x="41509" y="529760"/>
                  <a:pt x="0" y="529760"/>
                </a:cubicBezTo>
                <a:lnTo>
                  <a:pt x="0" y="0"/>
                </a:lnTo>
                <a:close/>
              </a:path>
              <a:path w="150318" h="529760" fill="none">
                <a:moveTo>
                  <a:pt x="0" y="0"/>
                </a:moveTo>
                <a:cubicBezTo>
                  <a:pt x="41509" y="0"/>
                  <a:pt x="75159" y="5608"/>
                  <a:pt x="75159" y="12526"/>
                </a:cubicBezTo>
                <a:lnTo>
                  <a:pt x="75159" y="252354"/>
                </a:lnTo>
                <a:cubicBezTo>
                  <a:pt x="75159" y="259272"/>
                  <a:pt x="87037" y="264880"/>
                  <a:pt x="128546" y="264880"/>
                </a:cubicBezTo>
                <a:cubicBezTo>
                  <a:pt x="87037" y="264880"/>
                  <a:pt x="75159" y="270488"/>
                  <a:pt x="75159" y="277406"/>
                </a:cubicBezTo>
                <a:lnTo>
                  <a:pt x="75159" y="517234"/>
                </a:lnTo>
                <a:cubicBezTo>
                  <a:pt x="75159" y="524152"/>
                  <a:pt x="41509" y="529760"/>
                  <a:pt x="0" y="529760"/>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1" name="Textfeld 10">
            <a:extLst>
              <a:ext uri="{FF2B5EF4-FFF2-40B4-BE49-F238E27FC236}">
                <a16:creationId xmlns:a16="http://schemas.microsoft.com/office/drawing/2014/main" id="{2805710D-5C5F-46E8-9CDB-234E1B1AB48A}"/>
              </a:ext>
            </a:extLst>
          </p:cNvPr>
          <p:cNvSpPr txBox="1"/>
          <p:nvPr/>
        </p:nvSpPr>
        <p:spPr>
          <a:xfrm>
            <a:off x="4402151" y="5725454"/>
            <a:ext cx="734003" cy="338554"/>
          </a:xfrm>
          <a:prstGeom prst="rect">
            <a:avLst/>
          </a:prstGeom>
          <a:noFill/>
        </p:spPr>
        <p:txBody>
          <a:bodyPr wrap="square" rtlCol="0">
            <a:spAutoFit/>
          </a:bodyPr>
          <a:lstStyle/>
          <a:p>
            <a:r>
              <a:rPr lang="de-DE" sz="1600" dirty="0" err="1">
                <a:solidFill>
                  <a:srgbClr val="0070C0"/>
                </a:solidFill>
              </a:rPr>
              <a:t>ca</a:t>
            </a:r>
            <a:r>
              <a:rPr lang="de-DE" sz="1600" dirty="0">
                <a:solidFill>
                  <a:srgbClr val="0070C0"/>
                </a:solidFill>
              </a:rPr>
              <a:t> 130</a:t>
            </a:r>
          </a:p>
        </p:txBody>
      </p:sp>
      <p:grpSp>
        <p:nvGrpSpPr>
          <p:cNvPr id="14" name="Gruppieren 13">
            <a:extLst>
              <a:ext uri="{FF2B5EF4-FFF2-40B4-BE49-F238E27FC236}">
                <a16:creationId xmlns:a16="http://schemas.microsoft.com/office/drawing/2014/main" id="{3951B43E-2779-4200-9267-B9AF1EDE960D}"/>
              </a:ext>
            </a:extLst>
          </p:cNvPr>
          <p:cNvGrpSpPr/>
          <p:nvPr/>
        </p:nvGrpSpPr>
        <p:grpSpPr>
          <a:xfrm>
            <a:off x="5813825" y="5251010"/>
            <a:ext cx="1585525" cy="1593372"/>
            <a:chOff x="5813825" y="5251010"/>
            <a:chExt cx="1585525" cy="1593372"/>
          </a:xfrm>
        </p:grpSpPr>
        <p:pic>
          <p:nvPicPr>
            <p:cNvPr id="9" name="Grafik 8">
              <a:extLst>
                <a:ext uri="{FF2B5EF4-FFF2-40B4-BE49-F238E27FC236}">
                  <a16:creationId xmlns:a16="http://schemas.microsoft.com/office/drawing/2014/main" id="{7B3C3E27-0C82-4CAB-ABD3-2F711EEAA812}"/>
                </a:ext>
              </a:extLst>
            </p:cNvPr>
            <p:cNvPicPr>
              <a:picLocks noChangeAspect="1"/>
            </p:cNvPicPr>
            <p:nvPr/>
          </p:nvPicPr>
          <p:blipFill rotWithShape="1">
            <a:blip r:embed="rId2">
              <a:extLst>
                <a:ext uri="{28A0092B-C50C-407E-A947-70E740481C1C}">
                  <a14:useLocalDpi xmlns:a14="http://schemas.microsoft.com/office/drawing/2010/main" val="0"/>
                </a:ext>
              </a:extLst>
            </a:blip>
            <a:srcRect l="67904" t="75463" r="2745" b="2382"/>
            <a:stretch/>
          </p:blipFill>
          <p:spPr>
            <a:xfrm>
              <a:off x="5813825" y="5251010"/>
              <a:ext cx="1585525" cy="1593372"/>
            </a:xfrm>
            <a:prstGeom prst="rect">
              <a:avLst/>
            </a:prstGeom>
          </p:spPr>
        </p:pic>
        <p:sp>
          <p:nvSpPr>
            <p:cNvPr id="12" name="Geschweifte Klammer rechts 9">
              <a:extLst>
                <a:ext uri="{FF2B5EF4-FFF2-40B4-BE49-F238E27FC236}">
                  <a16:creationId xmlns:a16="http://schemas.microsoft.com/office/drawing/2014/main" id="{163932B3-34D6-4B17-AC86-F7A5FF3266FC}"/>
                </a:ext>
              </a:extLst>
            </p:cNvPr>
            <p:cNvSpPr/>
            <p:nvPr/>
          </p:nvSpPr>
          <p:spPr>
            <a:xfrm rot="16200000">
              <a:off x="6215979" y="5426005"/>
              <a:ext cx="150318" cy="529760"/>
            </a:xfrm>
            <a:custGeom>
              <a:avLst/>
              <a:gdLst>
                <a:gd name="connsiteX0" fmla="*/ 0 w 150318"/>
                <a:gd name="connsiteY0" fmla="*/ 0 h 529760"/>
                <a:gd name="connsiteX1" fmla="*/ 75159 w 150318"/>
                <a:gd name="connsiteY1" fmla="*/ 12526 h 529760"/>
                <a:gd name="connsiteX2" fmla="*/ 75159 w 150318"/>
                <a:gd name="connsiteY2" fmla="*/ 252354 h 529760"/>
                <a:gd name="connsiteX3" fmla="*/ 150318 w 150318"/>
                <a:gd name="connsiteY3" fmla="*/ 264880 h 529760"/>
                <a:gd name="connsiteX4" fmla="*/ 75159 w 150318"/>
                <a:gd name="connsiteY4" fmla="*/ 277406 h 529760"/>
                <a:gd name="connsiteX5" fmla="*/ 75159 w 150318"/>
                <a:gd name="connsiteY5" fmla="*/ 517234 h 529760"/>
                <a:gd name="connsiteX6" fmla="*/ 0 w 150318"/>
                <a:gd name="connsiteY6" fmla="*/ 529760 h 529760"/>
                <a:gd name="connsiteX7" fmla="*/ 0 w 150318"/>
                <a:gd name="connsiteY7" fmla="*/ 0 h 529760"/>
                <a:gd name="connsiteX0" fmla="*/ 0 w 150318"/>
                <a:gd name="connsiteY0" fmla="*/ 0 h 529760"/>
                <a:gd name="connsiteX1" fmla="*/ 75159 w 150318"/>
                <a:gd name="connsiteY1" fmla="*/ 12526 h 529760"/>
                <a:gd name="connsiteX2" fmla="*/ 75159 w 150318"/>
                <a:gd name="connsiteY2" fmla="*/ 252354 h 529760"/>
                <a:gd name="connsiteX3" fmla="*/ 150318 w 150318"/>
                <a:gd name="connsiteY3" fmla="*/ 264880 h 529760"/>
                <a:gd name="connsiteX4" fmla="*/ 75159 w 150318"/>
                <a:gd name="connsiteY4" fmla="*/ 277406 h 529760"/>
                <a:gd name="connsiteX5" fmla="*/ 75159 w 150318"/>
                <a:gd name="connsiteY5" fmla="*/ 517234 h 529760"/>
                <a:gd name="connsiteX6" fmla="*/ 0 w 150318"/>
                <a:gd name="connsiteY6" fmla="*/ 529760 h 529760"/>
                <a:gd name="connsiteX0" fmla="*/ 0 w 150318"/>
                <a:gd name="connsiteY0" fmla="*/ 0 h 529760"/>
                <a:gd name="connsiteX1" fmla="*/ 75159 w 150318"/>
                <a:gd name="connsiteY1" fmla="*/ 12526 h 529760"/>
                <a:gd name="connsiteX2" fmla="*/ 75159 w 150318"/>
                <a:gd name="connsiteY2" fmla="*/ 252354 h 529760"/>
                <a:gd name="connsiteX3" fmla="*/ 150318 w 150318"/>
                <a:gd name="connsiteY3" fmla="*/ 264880 h 529760"/>
                <a:gd name="connsiteX4" fmla="*/ 75159 w 150318"/>
                <a:gd name="connsiteY4" fmla="*/ 277406 h 529760"/>
                <a:gd name="connsiteX5" fmla="*/ 75159 w 150318"/>
                <a:gd name="connsiteY5" fmla="*/ 517234 h 529760"/>
                <a:gd name="connsiteX6" fmla="*/ 0 w 150318"/>
                <a:gd name="connsiteY6" fmla="*/ 529760 h 529760"/>
                <a:gd name="connsiteX7" fmla="*/ 0 w 150318"/>
                <a:gd name="connsiteY7" fmla="*/ 0 h 529760"/>
                <a:gd name="connsiteX0" fmla="*/ 0 w 150318"/>
                <a:gd name="connsiteY0" fmla="*/ 0 h 529760"/>
                <a:gd name="connsiteX1" fmla="*/ 75159 w 150318"/>
                <a:gd name="connsiteY1" fmla="*/ 12526 h 529760"/>
                <a:gd name="connsiteX2" fmla="*/ 75159 w 150318"/>
                <a:gd name="connsiteY2" fmla="*/ 252354 h 529760"/>
                <a:gd name="connsiteX3" fmla="*/ 128546 w 150318"/>
                <a:gd name="connsiteY3" fmla="*/ 264880 h 529760"/>
                <a:gd name="connsiteX4" fmla="*/ 75159 w 150318"/>
                <a:gd name="connsiteY4" fmla="*/ 277406 h 529760"/>
                <a:gd name="connsiteX5" fmla="*/ 75159 w 150318"/>
                <a:gd name="connsiteY5" fmla="*/ 517234 h 529760"/>
                <a:gd name="connsiteX6" fmla="*/ 0 w 150318"/>
                <a:gd name="connsiteY6" fmla="*/ 529760 h 52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18" h="529760" stroke="0" extrusionOk="0">
                  <a:moveTo>
                    <a:pt x="0" y="0"/>
                  </a:moveTo>
                  <a:cubicBezTo>
                    <a:pt x="41509" y="0"/>
                    <a:pt x="75159" y="5608"/>
                    <a:pt x="75159" y="12526"/>
                  </a:cubicBezTo>
                  <a:lnTo>
                    <a:pt x="75159" y="252354"/>
                  </a:lnTo>
                  <a:cubicBezTo>
                    <a:pt x="75159" y="259272"/>
                    <a:pt x="108809" y="264880"/>
                    <a:pt x="150318" y="264880"/>
                  </a:cubicBezTo>
                  <a:cubicBezTo>
                    <a:pt x="108809" y="264880"/>
                    <a:pt x="75159" y="270488"/>
                    <a:pt x="75159" y="277406"/>
                  </a:cubicBezTo>
                  <a:lnTo>
                    <a:pt x="75159" y="517234"/>
                  </a:lnTo>
                  <a:cubicBezTo>
                    <a:pt x="75159" y="524152"/>
                    <a:pt x="41509" y="529760"/>
                    <a:pt x="0" y="529760"/>
                  </a:cubicBezTo>
                  <a:lnTo>
                    <a:pt x="0" y="0"/>
                  </a:lnTo>
                  <a:close/>
                </a:path>
                <a:path w="150318" h="529760" fill="none">
                  <a:moveTo>
                    <a:pt x="0" y="0"/>
                  </a:moveTo>
                  <a:cubicBezTo>
                    <a:pt x="41509" y="0"/>
                    <a:pt x="75159" y="5608"/>
                    <a:pt x="75159" y="12526"/>
                  </a:cubicBezTo>
                  <a:lnTo>
                    <a:pt x="75159" y="252354"/>
                  </a:lnTo>
                  <a:cubicBezTo>
                    <a:pt x="75159" y="259272"/>
                    <a:pt x="87037" y="264880"/>
                    <a:pt x="128546" y="264880"/>
                  </a:cubicBezTo>
                  <a:cubicBezTo>
                    <a:pt x="87037" y="264880"/>
                    <a:pt x="75159" y="270488"/>
                    <a:pt x="75159" y="277406"/>
                  </a:cubicBezTo>
                  <a:lnTo>
                    <a:pt x="75159" y="517234"/>
                  </a:lnTo>
                  <a:cubicBezTo>
                    <a:pt x="75159" y="524152"/>
                    <a:pt x="41509" y="529760"/>
                    <a:pt x="0" y="529760"/>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3" name="Textfeld 12">
              <a:extLst>
                <a:ext uri="{FF2B5EF4-FFF2-40B4-BE49-F238E27FC236}">
                  <a16:creationId xmlns:a16="http://schemas.microsoft.com/office/drawing/2014/main" id="{6FEE9898-0DF5-4E1B-85CD-42F5F8FA2755}"/>
                </a:ext>
              </a:extLst>
            </p:cNvPr>
            <p:cNvSpPr txBox="1"/>
            <p:nvPr/>
          </p:nvSpPr>
          <p:spPr>
            <a:xfrm>
              <a:off x="5969926" y="5273605"/>
              <a:ext cx="734003" cy="338554"/>
            </a:xfrm>
            <a:prstGeom prst="rect">
              <a:avLst/>
            </a:prstGeom>
            <a:noFill/>
          </p:spPr>
          <p:txBody>
            <a:bodyPr wrap="square" rtlCol="0">
              <a:spAutoFit/>
            </a:bodyPr>
            <a:lstStyle/>
            <a:p>
              <a:r>
                <a:rPr lang="de-DE" sz="1600" dirty="0" err="1">
                  <a:solidFill>
                    <a:srgbClr val="0070C0"/>
                  </a:solidFill>
                </a:rPr>
                <a:t>ca</a:t>
              </a:r>
              <a:r>
                <a:rPr lang="de-DE" sz="1600" dirty="0">
                  <a:solidFill>
                    <a:srgbClr val="0070C0"/>
                  </a:solidFill>
                </a:rPr>
                <a:t> 175</a:t>
              </a:r>
            </a:p>
          </p:txBody>
        </p:sp>
      </p:grpSp>
      <p:sp>
        <p:nvSpPr>
          <p:cNvPr id="15" name="Fußzeilenplatzhalter 14">
            <a:extLst>
              <a:ext uri="{FF2B5EF4-FFF2-40B4-BE49-F238E27FC236}">
                <a16:creationId xmlns:a16="http://schemas.microsoft.com/office/drawing/2014/main" id="{54AA2F4D-5572-451A-9D20-AE3E95B4C301}"/>
              </a:ext>
            </a:extLst>
          </p:cNvPr>
          <p:cNvSpPr>
            <a:spLocks noGrp="1"/>
          </p:cNvSpPr>
          <p:nvPr>
            <p:ph type="ftr" sz="quarter" idx="11"/>
          </p:nvPr>
        </p:nvSpPr>
        <p:spPr/>
        <p:txBody>
          <a:bodyPr/>
          <a:lstStyle/>
          <a:p>
            <a:r>
              <a:rPr lang="de-DE"/>
              <a:t>© Anselm Dohle-Beltinger 2021</a:t>
            </a:r>
          </a:p>
        </p:txBody>
      </p:sp>
      <p:sp>
        <p:nvSpPr>
          <p:cNvPr id="16" name="Foliennummernplatzhalter 15">
            <a:extLst>
              <a:ext uri="{FF2B5EF4-FFF2-40B4-BE49-F238E27FC236}">
                <a16:creationId xmlns:a16="http://schemas.microsoft.com/office/drawing/2014/main" id="{B0125B0E-E732-437D-A65D-03412CEC5FE3}"/>
              </a:ext>
            </a:extLst>
          </p:cNvPr>
          <p:cNvSpPr>
            <a:spLocks noGrp="1"/>
          </p:cNvSpPr>
          <p:nvPr>
            <p:ph type="sldNum" sz="quarter" idx="12"/>
          </p:nvPr>
        </p:nvSpPr>
        <p:spPr/>
        <p:txBody>
          <a:bodyPr/>
          <a:lstStyle/>
          <a:p>
            <a:fld id="{4C29D198-19C0-4ABD-9456-62D7334388C4}" type="slidenum">
              <a:rPr lang="de-DE" smtClean="0"/>
              <a:t>25</a:t>
            </a:fld>
            <a:endParaRPr lang="de-DE"/>
          </a:p>
        </p:txBody>
      </p:sp>
    </p:spTree>
    <p:extLst>
      <p:ext uri="{BB962C8B-B14F-4D97-AF65-F5344CB8AC3E}">
        <p14:creationId xmlns:p14="http://schemas.microsoft.com/office/powerpoint/2010/main" val="241915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538334D-FE63-4B4A-B46F-93837CCA08B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135693" y="1267485"/>
            <a:ext cx="8777852" cy="4644427"/>
          </a:xfrm>
          <a:prstGeom prst="rect">
            <a:avLst/>
          </a:prstGeom>
        </p:spPr>
      </p:pic>
      <p:sp>
        <p:nvSpPr>
          <p:cNvPr id="5" name="Textfeld 4">
            <a:extLst>
              <a:ext uri="{FF2B5EF4-FFF2-40B4-BE49-F238E27FC236}">
                <a16:creationId xmlns:a16="http://schemas.microsoft.com/office/drawing/2014/main" id="{72426FC6-CE63-4C20-BC69-C415001B8E06}"/>
              </a:ext>
            </a:extLst>
          </p:cNvPr>
          <p:cNvSpPr txBox="1"/>
          <p:nvPr/>
        </p:nvSpPr>
        <p:spPr>
          <a:xfrm>
            <a:off x="10302844" y="2888055"/>
            <a:ext cx="1376126" cy="923330"/>
          </a:xfrm>
          <a:prstGeom prst="rect">
            <a:avLst/>
          </a:prstGeom>
          <a:noFill/>
        </p:spPr>
        <p:txBody>
          <a:bodyPr wrap="square" rtlCol="0">
            <a:spAutoFit/>
          </a:bodyPr>
          <a:lstStyle/>
          <a:p>
            <a:r>
              <a:rPr lang="de-DE" dirty="0"/>
              <a:t>Interaktive Animation: </a:t>
            </a:r>
            <a:r>
              <a:rPr lang="de-DE" dirty="0">
                <a:hlinkClick r:id="rId3"/>
              </a:rPr>
              <a:t>destatis.de</a:t>
            </a:r>
            <a:endParaRPr lang="de-DE" dirty="0"/>
          </a:p>
        </p:txBody>
      </p:sp>
      <p:sp>
        <p:nvSpPr>
          <p:cNvPr id="6" name="Fußzeilenplatzhalter 5">
            <a:extLst>
              <a:ext uri="{FF2B5EF4-FFF2-40B4-BE49-F238E27FC236}">
                <a16:creationId xmlns:a16="http://schemas.microsoft.com/office/drawing/2014/main" id="{418AC48B-FC47-44C1-80BC-6332A58BF92C}"/>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175BED01-87C2-4DD9-A6CB-0CA7E71E4BEB}"/>
              </a:ext>
            </a:extLst>
          </p:cNvPr>
          <p:cNvSpPr>
            <a:spLocks noGrp="1"/>
          </p:cNvSpPr>
          <p:nvPr>
            <p:ph type="sldNum" sz="quarter" idx="12"/>
          </p:nvPr>
        </p:nvSpPr>
        <p:spPr/>
        <p:txBody>
          <a:bodyPr/>
          <a:lstStyle/>
          <a:p>
            <a:fld id="{4C29D198-19C0-4ABD-9456-62D7334388C4}" type="slidenum">
              <a:rPr lang="de-DE" smtClean="0"/>
              <a:t>26</a:t>
            </a:fld>
            <a:endParaRPr lang="de-DE"/>
          </a:p>
        </p:txBody>
      </p:sp>
    </p:spTree>
    <p:extLst>
      <p:ext uri="{BB962C8B-B14F-4D97-AF65-F5344CB8AC3E}">
        <p14:creationId xmlns:p14="http://schemas.microsoft.com/office/powerpoint/2010/main" val="2196161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682AC366-7288-41B0-AC50-E09CF08F1EF3}"/>
              </a:ext>
            </a:extLst>
          </p:cNvPr>
          <p:cNvSpPr txBox="1"/>
          <p:nvPr/>
        </p:nvSpPr>
        <p:spPr>
          <a:xfrm>
            <a:off x="175492" y="506995"/>
            <a:ext cx="4433454" cy="738664"/>
          </a:xfrm>
          <a:prstGeom prst="rect">
            <a:avLst/>
          </a:prstGeom>
          <a:noFill/>
        </p:spPr>
        <p:txBody>
          <a:bodyPr wrap="square" rtlCol="0">
            <a:spAutoFit/>
          </a:bodyPr>
          <a:lstStyle/>
          <a:p>
            <a:pPr algn="ctr"/>
            <a:r>
              <a:rPr lang="de-DE" sz="2400" dirty="0"/>
              <a:t>Relation Frauen pro 100 Männer</a:t>
            </a:r>
            <a:br>
              <a:rPr lang="de-DE" dirty="0"/>
            </a:br>
            <a:r>
              <a:rPr lang="de-DE" dirty="0">
                <a:solidFill>
                  <a:srgbClr val="FF0000"/>
                </a:solidFill>
              </a:rPr>
              <a:t>alle</a:t>
            </a:r>
            <a:r>
              <a:rPr lang="de-DE" dirty="0"/>
              <a:t> Altersgruppen; Stand 2020</a:t>
            </a:r>
          </a:p>
        </p:txBody>
      </p:sp>
      <p:grpSp>
        <p:nvGrpSpPr>
          <p:cNvPr id="13" name="Gruppieren 12">
            <a:extLst>
              <a:ext uri="{FF2B5EF4-FFF2-40B4-BE49-F238E27FC236}">
                <a16:creationId xmlns:a16="http://schemas.microsoft.com/office/drawing/2014/main" id="{7ACF2056-7F6D-4CE2-9B17-E1A56C48D01C}"/>
              </a:ext>
            </a:extLst>
          </p:cNvPr>
          <p:cNvGrpSpPr/>
          <p:nvPr/>
        </p:nvGrpSpPr>
        <p:grpSpPr>
          <a:xfrm>
            <a:off x="4496168" y="0"/>
            <a:ext cx="7695832" cy="6853472"/>
            <a:chOff x="4496168" y="0"/>
            <a:chExt cx="7695832" cy="6853472"/>
          </a:xfrm>
        </p:grpSpPr>
        <p:pic>
          <p:nvPicPr>
            <p:cNvPr id="11" name="Grafik 10">
              <a:extLst>
                <a:ext uri="{FF2B5EF4-FFF2-40B4-BE49-F238E27FC236}">
                  <a16:creationId xmlns:a16="http://schemas.microsoft.com/office/drawing/2014/main" id="{36F5F065-7581-496C-B8EA-43636FBCE766}"/>
                </a:ext>
              </a:extLst>
            </p:cNvPr>
            <p:cNvPicPr>
              <a:picLocks noChangeAspect="1"/>
            </p:cNvPicPr>
            <p:nvPr/>
          </p:nvPicPr>
          <p:blipFill rotWithShape="1">
            <a:blip r:embed="rId2">
              <a:extLst>
                <a:ext uri="{28A0092B-C50C-407E-A947-70E740481C1C}">
                  <a14:useLocalDpi xmlns:a14="http://schemas.microsoft.com/office/drawing/2010/main" val="0"/>
                </a:ext>
              </a:extLst>
            </a:blip>
            <a:srcRect l="-2714" r="7435"/>
            <a:stretch/>
          </p:blipFill>
          <p:spPr>
            <a:xfrm>
              <a:off x="4496168" y="0"/>
              <a:ext cx="7695832" cy="6853472"/>
            </a:xfrm>
            <a:prstGeom prst="rect">
              <a:avLst/>
            </a:prstGeom>
          </p:spPr>
        </p:pic>
        <p:sp>
          <p:nvSpPr>
            <p:cNvPr id="12" name="Textfeld 11">
              <a:extLst>
                <a:ext uri="{FF2B5EF4-FFF2-40B4-BE49-F238E27FC236}">
                  <a16:creationId xmlns:a16="http://schemas.microsoft.com/office/drawing/2014/main" id="{4DFC3590-D962-4EB6-B47C-727015C62131}"/>
                </a:ext>
              </a:extLst>
            </p:cNvPr>
            <p:cNvSpPr txBox="1"/>
            <p:nvPr/>
          </p:nvSpPr>
          <p:spPr>
            <a:xfrm>
              <a:off x="10224655" y="1403927"/>
              <a:ext cx="1283854" cy="276999"/>
            </a:xfrm>
            <a:prstGeom prst="rect">
              <a:avLst/>
            </a:prstGeom>
            <a:noFill/>
          </p:spPr>
          <p:txBody>
            <a:bodyPr wrap="square" rtlCol="0">
              <a:spAutoFit/>
            </a:bodyPr>
            <a:lstStyle/>
            <a:p>
              <a:r>
                <a:rPr lang="de-DE" sz="1200" dirty="0"/>
                <a:t>Quelle: </a:t>
              </a:r>
              <a:r>
                <a:rPr lang="de-DE" sz="1200" dirty="0">
                  <a:hlinkClick r:id="rId3"/>
                </a:rPr>
                <a:t>Eurostat</a:t>
              </a:r>
              <a:endParaRPr lang="de-DE" sz="1200" dirty="0"/>
            </a:p>
          </p:txBody>
        </p:sp>
      </p:grpSp>
      <p:grpSp>
        <p:nvGrpSpPr>
          <p:cNvPr id="7" name="Gruppieren 6">
            <a:extLst>
              <a:ext uri="{FF2B5EF4-FFF2-40B4-BE49-F238E27FC236}">
                <a16:creationId xmlns:a16="http://schemas.microsoft.com/office/drawing/2014/main" id="{CF1A1356-9547-4941-95AD-69ACABBABDAB}"/>
              </a:ext>
            </a:extLst>
          </p:cNvPr>
          <p:cNvGrpSpPr/>
          <p:nvPr/>
        </p:nvGrpSpPr>
        <p:grpSpPr>
          <a:xfrm>
            <a:off x="-118702" y="1680926"/>
            <a:ext cx="6584890" cy="3014805"/>
            <a:chOff x="2756778" y="2525916"/>
            <a:chExt cx="6584890" cy="3014805"/>
          </a:xfrm>
        </p:grpSpPr>
        <p:pic>
          <p:nvPicPr>
            <p:cNvPr id="8" name="Grafik 7">
              <a:extLst>
                <a:ext uri="{FF2B5EF4-FFF2-40B4-BE49-F238E27FC236}">
                  <a16:creationId xmlns:a16="http://schemas.microsoft.com/office/drawing/2014/main" id="{01BD454F-96FA-4B80-9E99-30C26DBADBB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850332" y="2525916"/>
              <a:ext cx="6491336" cy="3014805"/>
            </a:xfrm>
            <a:prstGeom prst="rect">
              <a:avLst/>
            </a:prstGeom>
          </p:spPr>
        </p:pic>
        <p:sp>
          <p:nvSpPr>
            <p:cNvPr id="9" name="Textfeld 8">
              <a:extLst>
                <a:ext uri="{FF2B5EF4-FFF2-40B4-BE49-F238E27FC236}">
                  <a16:creationId xmlns:a16="http://schemas.microsoft.com/office/drawing/2014/main" id="{86D840FD-1494-425B-8808-5D9455F74239}"/>
                </a:ext>
              </a:extLst>
            </p:cNvPr>
            <p:cNvSpPr txBox="1"/>
            <p:nvPr/>
          </p:nvSpPr>
          <p:spPr>
            <a:xfrm>
              <a:off x="2756778" y="3682092"/>
              <a:ext cx="1189023" cy="276999"/>
            </a:xfrm>
            <a:prstGeom prst="rect">
              <a:avLst/>
            </a:prstGeom>
            <a:noFill/>
          </p:spPr>
          <p:txBody>
            <a:bodyPr wrap="square" rtlCol="0">
              <a:spAutoFit/>
            </a:bodyPr>
            <a:lstStyle/>
            <a:p>
              <a:r>
                <a:rPr lang="de-DE" sz="1200" dirty="0"/>
                <a:t>Quelle: </a:t>
              </a:r>
              <a:r>
                <a:rPr lang="de-DE" sz="1200" dirty="0">
                  <a:hlinkClick r:id="rId5"/>
                </a:rPr>
                <a:t>Eurostat</a:t>
              </a:r>
              <a:endParaRPr lang="de-DE" sz="1200" dirty="0"/>
            </a:p>
          </p:txBody>
        </p:sp>
      </p:grpSp>
      <p:sp>
        <p:nvSpPr>
          <p:cNvPr id="5" name="Fußzeilenplatzhalter 4">
            <a:extLst>
              <a:ext uri="{FF2B5EF4-FFF2-40B4-BE49-F238E27FC236}">
                <a16:creationId xmlns:a16="http://schemas.microsoft.com/office/drawing/2014/main" id="{FA9DD8F7-F2C6-41CB-A36D-833495A99F69}"/>
              </a:ext>
            </a:extLst>
          </p:cNvPr>
          <p:cNvSpPr>
            <a:spLocks noGrp="1"/>
          </p:cNvSpPr>
          <p:nvPr>
            <p:ph type="ftr" sz="quarter" idx="11"/>
          </p:nvPr>
        </p:nvSpPr>
        <p:spPr/>
        <p:txBody>
          <a:bodyPr/>
          <a:lstStyle/>
          <a:p>
            <a:r>
              <a:rPr lang="de-DE"/>
              <a:t>© Anselm Dohle-Beltinger 2021</a:t>
            </a:r>
          </a:p>
        </p:txBody>
      </p:sp>
      <p:sp>
        <p:nvSpPr>
          <p:cNvPr id="6" name="Foliennummernplatzhalter 5">
            <a:extLst>
              <a:ext uri="{FF2B5EF4-FFF2-40B4-BE49-F238E27FC236}">
                <a16:creationId xmlns:a16="http://schemas.microsoft.com/office/drawing/2014/main" id="{A48EFE75-2932-4808-8168-4A860C320348}"/>
              </a:ext>
            </a:extLst>
          </p:cNvPr>
          <p:cNvSpPr>
            <a:spLocks noGrp="1"/>
          </p:cNvSpPr>
          <p:nvPr>
            <p:ph type="sldNum" sz="quarter" idx="12"/>
          </p:nvPr>
        </p:nvSpPr>
        <p:spPr/>
        <p:txBody>
          <a:bodyPr/>
          <a:lstStyle/>
          <a:p>
            <a:fld id="{4C29D198-19C0-4ABD-9456-62D7334388C4}" type="slidenum">
              <a:rPr lang="de-DE" smtClean="0"/>
              <a:t>27</a:t>
            </a:fld>
            <a:endParaRPr lang="de-DE"/>
          </a:p>
        </p:txBody>
      </p:sp>
    </p:spTree>
    <p:extLst>
      <p:ext uri="{BB962C8B-B14F-4D97-AF65-F5344CB8AC3E}">
        <p14:creationId xmlns:p14="http://schemas.microsoft.com/office/powerpoint/2010/main" val="353613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95EC166-6C00-4D63-A48C-BE19E73FF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3875" y="95250"/>
            <a:ext cx="7858125" cy="6667500"/>
          </a:xfrm>
          <a:prstGeom prst="rect">
            <a:avLst/>
          </a:prstGeom>
        </p:spPr>
      </p:pic>
      <p:sp>
        <p:nvSpPr>
          <p:cNvPr id="8" name="Textfeld 7">
            <a:extLst>
              <a:ext uri="{FF2B5EF4-FFF2-40B4-BE49-F238E27FC236}">
                <a16:creationId xmlns:a16="http://schemas.microsoft.com/office/drawing/2014/main" id="{E29A5640-CC0E-4C78-9239-424C0ED10998}"/>
              </a:ext>
            </a:extLst>
          </p:cNvPr>
          <p:cNvSpPr txBox="1"/>
          <p:nvPr/>
        </p:nvSpPr>
        <p:spPr>
          <a:xfrm>
            <a:off x="9596673" y="3612333"/>
            <a:ext cx="1720158" cy="276999"/>
          </a:xfrm>
          <a:prstGeom prst="rect">
            <a:avLst/>
          </a:prstGeom>
          <a:noFill/>
        </p:spPr>
        <p:txBody>
          <a:bodyPr wrap="square" rtlCol="0">
            <a:spAutoFit/>
          </a:bodyPr>
          <a:lstStyle/>
          <a:p>
            <a:r>
              <a:rPr lang="de-DE" sz="1200" dirty="0"/>
              <a:t>Quelle: </a:t>
            </a:r>
            <a:r>
              <a:rPr lang="de-DE" sz="1200" dirty="0">
                <a:hlinkClick r:id="rId3"/>
              </a:rPr>
              <a:t>Eurostat</a:t>
            </a:r>
            <a:endParaRPr lang="de-DE" sz="1200" dirty="0"/>
          </a:p>
        </p:txBody>
      </p:sp>
      <p:sp>
        <p:nvSpPr>
          <p:cNvPr id="9" name="Textfeld 8">
            <a:extLst>
              <a:ext uri="{FF2B5EF4-FFF2-40B4-BE49-F238E27FC236}">
                <a16:creationId xmlns:a16="http://schemas.microsoft.com/office/drawing/2014/main" id="{4591B314-BC57-4EA5-A11A-CE715503BBB4}"/>
              </a:ext>
            </a:extLst>
          </p:cNvPr>
          <p:cNvSpPr txBox="1"/>
          <p:nvPr/>
        </p:nvSpPr>
        <p:spPr>
          <a:xfrm>
            <a:off x="144855" y="624689"/>
            <a:ext cx="4189020" cy="1261884"/>
          </a:xfrm>
          <a:prstGeom prst="rect">
            <a:avLst/>
          </a:prstGeom>
          <a:noFill/>
        </p:spPr>
        <p:txBody>
          <a:bodyPr wrap="square" rtlCol="0">
            <a:spAutoFit/>
          </a:bodyPr>
          <a:lstStyle/>
          <a:p>
            <a:pPr algn="ctr"/>
            <a:r>
              <a:rPr lang="de-DE" sz="2800" dirty="0"/>
              <a:t>Altersmedian</a:t>
            </a:r>
            <a:br>
              <a:rPr lang="de-DE" sz="2800" dirty="0"/>
            </a:br>
            <a:r>
              <a:rPr lang="de-DE" sz="2800" dirty="0"/>
              <a:t>weibliche Bevölkerung </a:t>
            </a:r>
            <a:br>
              <a:rPr lang="de-DE" sz="2800" dirty="0"/>
            </a:br>
            <a:r>
              <a:rPr lang="de-DE" sz="2000" dirty="0"/>
              <a:t>Stand 2020</a:t>
            </a:r>
            <a:endParaRPr lang="de-DE" sz="2800" dirty="0"/>
          </a:p>
        </p:txBody>
      </p:sp>
      <p:sp>
        <p:nvSpPr>
          <p:cNvPr id="4" name="Textfeld 3">
            <a:extLst>
              <a:ext uri="{FF2B5EF4-FFF2-40B4-BE49-F238E27FC236}">
                <a16:creationId xmlns:a16="http://schemas.microsoft.com/office/drawing/2014/main" id="{FCEE9E6E-A510-4B6E-96B3-6F80D4AB66E4}"/>
              </a:ext>
            </a:extLst>
          </p:cNvPr>
          <p:cNvSpPr txBox="1"/>
          <p:nvPr/>
        </p:nvSpPr>
        <p:spPr>
          <a:xfrm>
            <a:off x="315686" y="2471057"/>
            <a:ext cx="3058885" cy="3693319"/>
          </a:xfrm>
          <a:prstGeom prst="rect">
            <a:avLst/>
          </a:prstGeom>
          <a:noFill/>
        </p:spPr>
        <p:txBody>
          <a:bodyPr wrap="square" rtlCol="0">
            <a:spAutoFit/>
          </a:bodyPr>
          <a:lstStyle/>
          <a:p>
            <a:r>
              <a:rPr lang="de-DE" dirty="0"/>
              <a:t>Median: 50% der Merkmalsträger (hier: Frauen) sind jünger und 50% älter als das angegebene Alter.</a:t>
            </a:r>
          </a:p>
          <a:p>
            <a:endParaRPr lang="de-DE" dirty="0"/>
          </a:p>
          <a:p>
            <a:r>
              <a:rPr lang="de-DE" dirty="0"/>
              <a:t>Prägend können sein eine höhere Sterblichkeit u.a. wegen schlechterer medizinischer Versorgung im Wochenbett, Arbeitsmigration  der Eltern unter Zurücklassen der unverheirateten Mädchen bei den Großeltern u.a. </a:t>
            </a:r>
          </a:p>
        </p:txBody>
      </p:sp>
      <p:sp>
        <p:nvSpPr>
          <p:cNvPr id="5" name="Fußzeilenplatzhalter 4">
            <a:extLst>
              <a:ext uri="{FF2B5EF4-FFF2-40B4-BE49-F238E27FC236}">
                <a16:creationId xmlns:a16="http://schemas.microsoft.com/office/drawing/2014/main" id="{B972BED7-FC73-4DC9-BD3C-887079C4052A}"/>
              </a:ext>
            </a:extLst>
          </p:cNvPr>
          <p:cNvSpPr>
            <a:spLocks noGrp="1"/>
          </p:cNvSpPr>
          <p:nvPr>
            <p:ph type="ftr" sz="quarter" idx="11"/>
          </p:nvPr>
        </p:nvSpPr>
        <p:spPr/>
        <p:txBody>
          <a:bodyPr/>
          <a:lstStyle/>
          <a:p>
            <a:r>
              <a:rPr lang="de-DE"/>
              <a:t>© Anselm Dohle-Beltinger 2021</a:t>
            </a:r>
          </a:p>
        </p:txBody>
      </p:sp>
      <p:sp>
        <p:nvSpPr>
          <p:cNvPr id="6" name="Foliennummernplatzhalter 5">
            <a:extLst>
              <a:ext uri="{FF2B5EF4-FFF2-40B4-BE49-F238E27FC236}">
                <a16:creationId xmlns:a16="http://schemas.microsoft.com/office/drawing/2014/main" id="{89AEC4D9-EAFB-408D-AECF-578C041CE895}"/>
              </a:ext>
            </a:extLst>
          </p:cNvPr>
          <p:cNvSpPr>
            <a:spLocks noGrp="1"/>
          </p:cNvSpPr>
          <p:nvPr>
            <p:ph type="sldNum" sz="quarter" idx="12"/>
          </p:nvPr>
        </p:nvSpPr>
        <p:spPr/>
        <p:txBody>
          <a:bodyPr/>
          <a:lstStyle/>
          <a:p>
            <a:fld id="{4C29D198-19C0-4ABD-9456-62D7334388C4}" type="slidenum">
              <a:rPr lang="de-DE" smtClean="0"/>
              <a:t>28</a:t>
            </a:fld>
            <a:endParaRPr lang="de-DE"/>
          </a:p>
        </p:txBody>
      </p:sp>
    </p:spTree>
    <p:extLst>
      <p:ext uri="{BB962C8B-B14F-4D97-AF65-F5344CB8AC3E}">
        <p14:creationId xmlns:p14="http://schemas.microsoft.com/office/powerpoint/2010/main" val="2089428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0A6EE52-377C-4C1C-9875-57F32666B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14" y="0"/>
            <a:ext cx="8827276" cy="6874479"/>
          </a:xfrm>
          <a:prstGeom prst="rect">
            <a:avLst/>
          </a:prstGeom>
        </p:spPr>
      </p:pic>
      <p:sp>
        <p:nvSpPr>
          <p:cNvPr id="5" name="Textfeld 4">
            <a:extLst>
              <a:ext uri="{FF2B5EF4-FFF2-40B4-BE49-F238E27FC236}">
                <a16:creationId xmlns:a16="http://schemas.microsoft.com/office/drawing/2014/main" id="{5822F35D-FA40-42CE-969F-8DC80DAD6F7A}"/>
              </a:ext>
            </a:extLst>
          </p:cNvPr>
          <p:cNvSpPr txBox="1"/>
          <p:nvPr/>
        </p:nvSpPr>
        <p:spPr>
          <a:xfrm>
            <a:off x="8941790" y="762000"/>
            <a:ext cx="3080657" cy="4524315"/>
          </a:xfrm>
          <a:prstGeom prst="rect">
            <a:avLst/>
          </a:prstGeom>
          <a:noFill/>
        </p:spPr>
        <p:txBody>
          <a:bodyPr wrap="square" rtlCol="0">
            <a:spAutoFit/>
          </a:bodyPr>
          <a:lstStyle/>
          <a:p>
            <a:r>
              <a:rPr lang="de-DE" dirty="0"/>
              <a:t>Die Relation bei Geburt beträgt etwa 106 Männer auf 100 Frauen. </a:t>
            </a:r>
          </a:p>
          <a:p>
            <a:r>
              <a:rPr lang="de-DE" dirty="0"/>
              <a:t>Durch die Kombination zunächst besserer Schullei-</a:t>
            </a:r>
            <a:r>
              <a:rPr lang="de-DE" dirty="0" err="1"/>
              <a:t>stungen</a:t>
            </a:r>
            <a:r>
              <a:rPr lang="de-DE" dirty="0"/>
              <a:t> und danach Konzentration der </a:t>
            </a:r>
            <a:r>
              <a:rPr lang="de-DE" dirty="0" err="1"/>
              <a:t>universi-tären</a:t>
            </a:r>
            <a:r>
              <a:rPr lang="de-DE" dirty="0"/>
              <a:t> Bildungsmöglichkeiten sowie größerer beruflicher Wahlmöglichkeiten wandern </a:t>
            </a:r>
            <a:r>
              <a:rPr lang="de-DE" dirty="0">
                <a:solidFill>
                  <a:srgbClr val="FF0000"/>
                </a:solidFill>
              </a:rPr>
              <a:t>junge</a:t>
            </a:r>
            <a:r>
              <a:rPr lang="de-DE" dirty="0"/>
              <a:t> Frauen in vielen Ländern stärker in die urbanen (und ökonomischen) Zentren oder gar das Ausland, während die gleichaltrigen Männer weniger mobil sind. </a:t>
            </a:r>
          </a:p>
        </p:txBody>
      </p:sp>
      <p:sp>
        <p:nvSpPr>
          <p:cNvPr id="6" name="Fußzeilenplatzhalter 5">
            <a:extLst>
              <a:ext uri="{FF2B5EF4-FFF2-40B4-BE49-F238E27FC236}">
                <a16:creationId xmlns:a16="http://schemas.microsoft.com/office/drawing/2014/main" id="{6314C75F-FEA8-4ED0-B731-E40BBBB43C36}"/>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D2C7ED6D-6FA2-442F-AB0B-D198C34FD8CC}"/>
              </a:ext>
            </a:extLst>
          </p:cNvPr>
          <p:cNvSpPr>
            <a:spLocks noGrp="1"/>
          </p:cNvSpPr>
          <p:nvPr>
            <p:ph type="sldNum" sz="quarter" idx="12"/>
          </p:nvPr>
        </p:nvSpPr>
        <p:spPr/>
        <p:txBody>
          <a:bodyPr/>
          <a:lstStyle/>
          <a:p>
            <a:fld id="{4C29D198-19C0-4ABD-9456-62D7334388C4}" type="slidenum">
              <a:rPr lang="de-DE" smtClean="0"/>
              <a:t>29</a:t>
            </a:fld>
            <a:endParaRPr lang="de-DE"/>
          </a:p>
        </p:txBody>
      </p:sp>
    </p:spTree>
    <p:extLst>
      <p:ext uri="{BB962C8B-B14F-4D97-AF65-F5344CB8AC3E}">
        <p14:creationId xmlns:p14="http://schemas.microsoft.com/office/powerpoint/2010/main" val="3807472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ED84068-3798-4AE2-8081-9DB8A5935781}"/>
              </a:ext>
            </a:extLst>
          </p:cNvPr>
          <p:cNvSpPr>
            <a:spLocks noGrp="1"/>
          </p:cNvSpPr>
          <p:nvPr>
            <p:ph type="title"/>
          </p:nvPr>
        </p:nvSpPr>
        <p:spPr/>
        <p:txBody>
          <a:bodyPr/>
          <a:lstStyle/>
          <a:p>
            <a:r>
              <a:rPr lang="de-DE" dirty="0"/>
              <a:t>1 Begrifflichkeiten</a:t>
            </a:r>
          </a:p>
        </p:txBody>
      </p:sp>
      <p:sp>
        <p:nvSpPr>
          <p:cNvPr id="5" name="Textplatzhalter 4">
            <a:extLst>
              <a:ext uri="{FF2B5EF4-FFF2-40B4-BE49-F238E27FC236}">
                <a16:creationId xmlns:a16="http://schemas.microsoft.com/office/drawing/2014/main" id="{56373731-DC69-48FA-B737-12F663961266}"/>
              </a:ext>
            </a:extLst>
          </p:cNvPr>
          <p:cNvSpPr>
            <a:spLocks noGrp="1"/>
          </p:cNvSpPr>
          <p:nvPr>
            <p:ph type="body" idx="1"/>
          </p:nvPr>
        </p:nvSpPr>
        <p:spPr/>
        <p:txBody>
          <a:bodyPr/>
          <a:lstStyle/>
          <a:p>
            <a:endParaRPr lang="de-DE"/>
          </a:p>
        </p:txBody>
      </p:sp>
      <p:sp>
        <p:nvSpPr>
          <p:cNvPr id="6" name="Fußzeilenplatzhalter 5">
            <a:extLst>
              <a:ext uri="{FF2B5EF4-FFF2-40B4-BE49-F238E27FC236}">
                <a16:creationId xmlns:a16="http://schemas.microsoft.com/office/drawing/2014/main" id="{53377AD7-E568-4EC1-8E7E-0B58CC028794}"/>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D3A701C9-7692-4E80-83D6-D1CBE0A2AA04}"/>
              </a:ext>
            </a:extLst>
          </p:cNvPr>
          <p:cNvSpPr>
            <a:spLocks noGrp="1"/>
          </p:cNvSpPr>
          <p:nvPr>
            <p:ph type="sldNum" sz="quarter" idx="12"/>
          </p:nvPr>
        </p:nvSpPr>
        <p:spPr/>
        <p:txBody>
          <a:bodyPr/>
          <a:lstStyle/>
          <a:p>
            <a:fld id="{4C29D198-19C0-4ABD-9456-62D7334388C4}" type="slidenum">
              <a:rPr lang="de-DE" smtClean="0"/>
              <a:t>3</a:t>
            </a:fld>
            <a:endParaRPr lang="de-DE"/>
          </a:p>
        </p:txBody>
      </p:sp>
    </p:spTree>
    <p:extLst>
      <p:ext uri="{BB962C8B-B14F-4D97-AF65-F5344CB8AC3E}">
        <p14:creationId xmlns:p14="http://schemas.microsoft.com/office/powerpoint/2010/main" val="2415781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2B0C77C-AFEA-4858-9468-49BDA7E0BA48}"/>
              </a:ext>
            </a:extLst>
          </p:cNvPr>
          <p:cNvPicPr>
            <a:picLocks noChangeAspect="1"/>
          </p:cNvPicPr>
          <p:nvPr/>
        </p:nvPicPr>
        <p:blipFill rotWithShape="1">
          <a:blip r:embed="rId2">
            <a:extLst>
              <a:ext uri="{28A0092B-C50C-407E-A947-70E740481C1C}">
                <a14:useLocalDpi xmlns:a14="http://schemas.microsoft.com/office/drawing/2010/main" val="0"/>
              </a:ext>
            </a:extLst>
          </a:blip>
          <a:srcRect t="1991" r="3271" b="22380"/>
          <a:stretch/>
        </p:blipFill>
        <p:spPr>
          <a:xfrm>
            <a:off x="-4" y="-4994"/>
            <a:ext cx="6882674" cy="6858000"/>
          </a:xfrm>
          <a:prstGeom prst="rect">
            <a:avLst/>
          </a:prstGeom>
        </p:spPr>
      </p:pic>
      <p:sp>
        <p:nvSpPr>
          <p:cNvPr id="4" name="Textfeld 3">
            <a:extLst>
              <a:ext uri="{FF2B5EF4-FFF2-40B4-BE49-F238E27FC236}">
                <a16:creationId xmlns:a16="http://schemas.microsoft.com/office/drawing/2014/main" id="{D41630B3-7E07-41AC-85C5-E40B597444C2}"/>
              </a:ext>
            </a:extLst>
          </p:cNvPr>
          <p:cNvSpPr txBox="1"/>
          <p:nvPr/>
        </p:nvSpPr>
        <p:spPr>
          <a:xfrm>
            <a:off x="8364756" y="5627806"/>
            <a:ext cx="1077363" cy="461665"/>
          </a:xfrm>
          <a:prstGeom prst="rect">
            <a:avLst/>
          </a:prstGeom>
          <a:noFill/>
        </p:spPr>
        <p:txBody>
          <a:bodyPr wrap="square" rtlCol="0">
            <a:spAutoFit/>
          </a:bodyPr>
          <a:lstStyle/>
          <a:p>
            <a:r>
              <a:rPr lang="de-DE" sz="1200" dirty="0"/>
              <a:t>Quelle: BBSR via </a:t>
            </a:r>
            <a:r>
              <a:rPr lang="de-DE" sz="1200" dirty="0" err="1">
                <a:hlinkClick r:id="rId3"/>
              </a:rPr>
              <a:t>twitter</a:t>
            </a:r>
            <a:endParaRPr lang="de-DE" sz="1200" dirty="0"/>
          </a:p>
        </p:txBody>
      </p:sp>
      <p:pic>
        <p:nvPicPr>
          <p:cNvPr id="6" name="Grafik 5">
            <a:extLst>
              <a:ext uri="{FF2B5EF4-FFF2-40B4-BE49-F238E27FC236}">
                <a16:creationId xmlns:a16="http://schemas.microsoft.com/office/drawing/2014/main" id="{A9523BD7-B1D5-433A-900B-96D3A7425242}"/>
              </a:ext>
            </a:extLst>
          </p:cNvPr>
          <p:cNvPicPr>
            <a:picLocks noChangeAspect="1"/>
          </p:cNvPicPr>
          <p:nvPr/>
        </p:nvPicPr>
        <p:blipFill rotWithShape="1">
          <a:blip r:embed="rId2">
            <a:extLst>
              <a:ext uri="{28A0092B-C50C-407E-A947-70E740481C1C}">
                <a14:useLocalDpi xmlns:a14="http://schemas.microsoft.com/office/drawing/2010/main" val="0"/>
              </a:ext>
            </a:extLst>
          </a:blip>
          <a:srcRect l="-963" t="81184" r="42837" b="-73"/>
          <a:stretch/>
        </p:blipFill>
        <p:spPr>
          <a:xfrm>
            <a:off x="6967332" y="283027"/>
            <a:ext cx="5178212" cy="2144487"/>
          </a:xfrm>
          <a:prstGeom prst="rect">
            <a:avLst/>
          </a:prstGeom>
        </p:spPr>
      </p:pic>
      <p:sp>
        <p:nvSpPr>
          <p:cNvPr id="7" name="Textfeld 6">
            <a:extLst>
              <a:ext uri="{FF2B5EF4-FFF2-40B4-BE49-F238E27FC236}">
                <a16:creationId xmlns:a16="http://schemas.microsoft.com/office/drawing/2014/main" id="{4B3F99F3-DBB5-498F-81F7-30F5F0761896}"/>
              </a:ext>
            </a:extLst>
          </p:cNvPr>
          <p:cNvSpPr txBox="1"/>
          <p:nvPr/>
        </p:nvSpPr>
        <p:spPr>
          <a:xfrm>
            <a:off x="7293429" y="3026229"/>
            <a:ext cx="3799114" cy="1754326"/>
          </a:xfrm>
          <a:prstGeom prst="rect">
            <a:avLst/>
          </a:prstGeom>
          <a:noFill/>
        </p:spPr>
        <p:txBody>
          <a:bodyPr wrap="square" rtlCol="0">
            <a:spAutoFit/>
          </a:bodyPr>
          <a:lstStyle/>
          <a:p>
            <a:r>
              <a:rPr lang="de-DE" dirty="0"/>
              <a:t>Bestimmender Faktor der räumlichen Umgliederung ist die wirtschaftliche Dynamik, gefolgt von externer Zuwanderung und z.T. der Bereitschaft überdurchschnittlich viele Kinder zu bekommen.</a:t>
            </a:r>
          </a:p>
        </p:txBody>
      </p:sp>
      <p:sp>
        <p:nvSpPr>
          <p:cNvPr id="8" name="Fußzeilenplatzhalter 7">
            <a:extLst>
              <a:ext uri="{FF2B5EF4-FFF2-40B4-BE49-F238E27FC236}">
                <a16:creationId xmlns:a16="http://schemas.microsoft.com/office/drawing/2014/main" id="{C3902B2A-BA70-44ED-AC38-38F7652F0196}"/>
              </a:ext>
            </a:extLst>
          </p:cNvPr>
          <p:cNvSpPr>
            <a:spLocks noGrp="1"/>
          </p:cNvSpPr>
          <p:nvPr>
            <p:ph type="ftr" sz="quarter" idx="11"/>
          </p:nvPr>
        </p:nvSpPr>
        <p:spPr/>
        <p:txBody>
          <a:bodyPr/>
          <a:lstStyle/>
          <a:p>
            <a:r>
              <a:rPr lang="de-DE"/>
              <a:t>© Anselm Dohle-Beltinger 2021</a:t>
            </a:r>
          </a:p>
        </p:txBody>
      </p:sp>
      <p:sp>
        <p:nvSpPr>
          <p:cNvPr id="9" name="Foliennummernplatzhalter 8">
            <a:extLst>
              <a:ext uri="{FF2B5EF4-FFF2-40B4-BE49-F238E27FC236}">
                <a16:creationId xmlns:a16="http://schemas.microsoft.com/office/drawing/2014/main" id="{A1C6792D-391D-4BF1-B7DA-F9BE4C700535}"/>
              </a:ext>
            </a:extLst>
          </p:cNvPr>
          <p:cNvSpPr>
            <a:spLocks noGrp="1"/>
          </p:cNvSpPr>
          <p:nvPr>
            <p:ph type="sldNum" sz="quarter" idx="12"/>
          </p:nvPr>
        </p:nvSpPr>
        <p:spPr/>
        <p:txBody>
          <a:bodyPr/>
          <a:lstStyle/>
          <a:p>
            <a:fld id="{4C29D198-19C0-4ABD-9456-62D7334388C4}" type="slidenum">
              <a:rPr lang="de-DE" smtClean="0"/>
              <a:t>30</a:t>
            </a:fld>
            <a:endParaRPr lang="de-DE"/>
          </a:p>
        </p:txBody>
      </p:sp>
    </p:spTree>
    <p:extLst>
      <p:ext uri="{BB962C8B-B14F-4D97-AF65-F5344CB8AC3E}">
        <p14:creationId xmlns:p14="http://schemas.microsoft.com/office/powerpoint/2010/main" val="2009430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187F5D3E-787F-43A9-B6DE-EBDEB4ECA979}"/>
              </a:ext>
            </a:extLst>
          </p:cNvPr>
          <p:cNvPicPr>
            <a:picLocks noChangeAspect="1"/>
          </p:cNvPicPr>
          <p:nvPr/>
        </p:nvPicPr>
        <p:blipFill>
          <a:blip r:embed="rId2"/>
          <a:stretch>
            <a:fillRect/>
          </a:stretch>
        </p:blipFill>
        <p:spPr>
          <a:xfrm>
            <a:off x="-9078" y="226337"/>
            <a:ext cx="12201077" cy="6400564"/>
          </a:xfrm>
          <a:prstGeom prst="rect">
            <a:avLst/>
          </a:prstGeom>
        </p:spPr>
      </p:pic>
      <p:pic>
        <p:nvPicPr>
          <p:cNvPr id="10" name="Grafik 9">
            <a:extLst>
              <a:ext uri="{FF2B5EF4-FFF2-40B4-BE49-F238E27FC236}">
                <a16:creationId xmlns:a16="http://schemas.microsoft.com/office/drawing/2014/main" id="{4C77C48E-0E5F-408F-8EE9-EC74EAE1590D}"/>
              </a:ext>
            </a:extLst>
          </p:cNvPr>
          <p:cNvPicPr>
            <a:picLocks noChangeAspect="1"/>
          </p:cNvPicPr>
          <p:nvPr/>
        </p:nvPicPr>
        <p:blipFill>
          <a:blip r:embed="rId3"/>
          <a:stretch>
            <a:fillRect/>
          </a:stretch>
        </p:blipFill>
        <p:spPr>
          <a:xfrm>
            <a:off x="1" y="898036"/>
            <a:ext cx="12192000" cy="5786203"/>
          </a:xfrm>
          <a:prstGeom prst="rect">
            <a:avLst/>
          </a:prstGeom>
        </p:spPr>
      </p:pic>
      <p:pic>
        <p:nvPicPr>
          <p:cNvPr id="11" name="Grafik 10">
            <a:extLst>
              <a:ext uri="{FF2B5EF4-FFF2-40B4-BE49-F238E27FC236}">
                <a16:creationId xmlns:a16="http://schemas.microsoft.com/office/drawing/2014/main" id="{AE706A3A-6847-4D04-824A-D7ECEF1DAC3E}"/>
              </a:ext>
            </a:extLst>
          </p:cNvPr>
          <p:cNvPicPr>
            <a:picLocks noChangeAspect="1"/>
          </p:cNvPicPr>
          <p:nvPr/>
        </p:nvPicPr>
        <p:blipFill>
          <a:blip r:embed="rId4"/>
          <a:stretch>
            <a:fillRect/>
          </a:stretch>
        </p:blipFill>
        <p:spPr>
          <a:xfrm>
            <a:off x="5979840" y="724275"/>
            <a:ext cx="6146862" cy="5959964"/>
          </a:xfrm>
          <a:prstGeom prst="rect">
            <a:avLst/>
          </a:prstGeom>
        </p:spPr>
      </p:pic>
      <p:sp>
        <p:nvSpPr>
          <p:cNvPr id="16" name="Rechteck 15">
            <a:extLst>
              <a:ext uri="{FF2B5EF4-FFF2-40B4-BE49-F238E27FC236}">
                <a16:creationId xmlns:a16="http://schemas.microsoft.com/office/drawing/2014/main" id="{C34D0843-920B-476C-9122-8D057E2682BF}"/>
              </a:ext>
            </a:extLst>
          </p:cNvPr>
          <p:cNvSpPr/>
          <p:nvPr/>
        </p:nvSpPr>
        <p:spPr>
          <a:xfrm>
            <a:off x="-9080" y="-12324"/>
            <a:ext cx="12201080" cy="6870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 name="Gruppieren 13">
            <a:extLst>
              <a:ext uri="{FF2B5EF4-FFF2-40B4-BE49-F238E27FC236}">
                <a16:creationId xmlns:a16="http://schemas.microsoft.com/office/drawing/2014/main" id="{6E6DFB67-6CAB-4DEA-8E4F-1F70B50BCD96}"/>
              </a:ext>
            </a:extLst>
          </p:cNvPr>
          <p:cNvGrpSpPr/>
          <p:nvPr/>
        </p:nvGrpSpPr>
        <p:grpSpPr>
          <a:xfrm>
            <a:off x="2562758" y="-12324"/>
            <a:ext cx="9564198" cy="6870324"/>
            <a:chOff x="2562758" y="-12324"/>
            <a:chExt cx="9564198" cy="6870324"/>
          </a:xfrm>
        </p:grpSpPr>
        <p:grpSp>
          <p:nvGrpSpPr>
            <p:cNvPr id="13" name="Gruppieren 12">
              <a:extLst>
                <a:ext uri="{FF2B5EF4-FFF2-40B4-BE49-F238E27FC236}">
                  <a16:creationId xmlns:a16="http://schemas.microsoft.com/office/drawing/2014/main" id="{506709FE-5970-4161-A610-6CFB29DDEFBD}"/>
                </a:ext>
              </a:extLst>
            </p:cNvPr>
            <p:cNvGrpSpPr/>
            <p:nvPr/>
          </p:nvGrpSpPr>
          <p:grpSpPr>
            <a:xfrm>
              <a:off x="10259242" y="2069596"/>
              <a:ext cx="1867714" cy="4150229"/>
              <a:chOff x="10259242" y="2069596"/>
              <a:chExt cx="1867714" cy="4150229"/>
            </a:xfrm>
          </p:grpSpPr>
          <p:sp>
            <p:nvSpPr>
              <p:cNvPr id="12" name="Rechteck 11">
                <a:extLst>
                  <a:ext uri="{FF2B5EF4-FFF2-40B4-BE49-F238E27FC236}">
                    <a16:creationId xmlns:a16="http://schemas.microsoft.com/office/drawing/2014/main" id="{2B7FF640-18F0-4BC0-9668-1DC4FA5B4A9E}"/>
                  </a:ext>
                </a:extLst>
              </p:cNvPr>
              <p:cNvSpPr/>
              <p:nvPr/>
            </p:nvSpPr>
            <p:spPr>
              <a:xfrm>
                <a:off x="10259242" y="2069596"/>
                <a:ext cx="1867459" cy="41502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9ACDAC8D-DC73-4AE8-9C01-4EF8D1E74B90}"/>
                  </a:ext>
                </a:extLst>
              </p:cNvPr>
              <p:cNvPicPr>
                <a:picLocks noChangeAspect="1"/>
              </p:cNvPicPr>
              <p:nvPr/>
            </p:nvPicPr>
            <p:blipFill>
              <a:blip r:embed="rId5"/>
              <a:stretch>
                <a:fillRect/>
              </a:stretch>
            </p:blipFill>
            <p:spPr>
              <a:xfrm>
                <a:off x="10259245" y="5182208"/>
                <a:ext cx="1867711" cy="1037617"/>
              </a:xfrm>
              <a:prstGeom prst="rect">
                <a:avLst/>
              </a:prstGeom>
            </p:spPr>
          </p:pic>
          <p:pic>
            <p:nvPicPr>
              <p:cNvPr id="7" name="Grafik 6">
                <a:extLst>
                  <a:ext uri="{FF2B5EF4-FFF2-40B4-BE49-F238E27FC236}">
                    <a16:creationId xmlns:a16="http://schemas.microsoft.com/office/drawing/2014/main" id="{408C5018-EB15-4DE9-9F4E-98D03DD920CA}"/>
                  </a:ext>
                </a:extLst>
              </p:cNvPr>
              <p:cNvPicPr>
                <a:picLocks noChangeAspect="1"/>
              </p:cNvPicPr>
              <p:nvPr/>
            </p:nvPicPr>
            <p:blipFill>
              <a:blip r:embed="rId6"/>
              <a:stretch>
                <a:fillRect/>
              </a:stretch>
            </p:blipFill>
            <p:spPr>
              <a:xfrm>
                <a:off x="10259245" y="3422838"/>
                <a:ext cx="1478604" cy="1601821"/>
              </a:xfrm>
              <a:prstGeom prst="rect">
                <a:avLst/>
              </a:prstGeom>
            </p:spPr>
          </p:pic>
          <p:pic>
            <p:nvPicPr>
              <p:cNvPr id="8" name="Grafik 7">
                <a:extLst>
                  <a:ext uri="{FF2B5EF4-FFF2-40B4-BE49-F238E27FC236}">
                    <a16:creationId xmlns:a16="http://schemas.microsoft.com/office/drawing/2014/main" id="{0ED9B72A-5C03-40F0-83F7-EC5B12D0384D}"/>
                  </a:ext>
                </a:extLst>
              </p:cNvPr>
              <p:cNvPicPr>
                <a:picLocks noChangeAspect="1"/>
              </p:cNvPicPr>
              <p:nvPr/>
            </p:nvPicPr>
            <p:blipFill>
              <a:blip r:embed="rId7"/>
              <a:stretch>
                <a:fillRect/>
              </a:stretch>
            </p:blipFill>
            <p:spPr>
              <a:xfrm>
                <a:off x="10259245" y="2069596"/>
                <a:ext cx="1530485" cy="1180289"/>
              </a:xfrm>
              <a:prstGeom prst="rect">
                <a:avLst/>
              </a:prstGeom>
            </p:spPr>
          </p:pic>
        </p:grpSp>
        <p:pic>
          <p:nvPicPr>
            <p:cNvPr id="6" name="Grafik 5">
              <a:extLst>
                <a:ext uri="{FF2B5EF4-FFF2-40B4-BE49-F238E27FC236}">
                  <a16:creationId xmlns:a16="http://schemas.microsoft.com/office/drawing/2014/main" id="{B9524F50-BD73-4E6E-9654-23D42BA85DF4}"/>
                </a:ext>
              </a:extLst>
            </p:cNvPr>
            <p:cNvPicPr>
              <a:picLocks noChangeAspect="1"/>
            </p:cNvPicPr>
            <p:nvPr/>
          </p:nvPicPr>
          <p:blipFill>
            <a:blip r:embed="rId8"/>
            <a:stretch>
              <a:fillRect/>
            </a:stretch>
          </p:blipFill>
          <p:spPr>
            <a:xfrm>
              <a:off x="2562758" y="-12324"/>
              <a:ext cx="7079183" cy="6870324"/>
            </a:xfrm>
            <a:prstGeom prst="rect">
              <a:avLst/>
            </a:prstGeom>
          </p:spPr>
        </p:pic>
      </p:grpSp>
      <p:sp>
        <p:nvSpPr>
          <p:cNvPr id="15" name="Textfeld 14">
            <a:extLst>
              <a:ext uri="{FF2B5EF4-FFF2-40B4-BE49-F238E27FC236}">
                <a16:creationId xmlns:a16="http://schemas.microsoft.com/office/drawing/2014/main" id="{01CC941D-AB92-4745-9E69-2E983D072BA6}"/>
              </a:ext>
            </a:extLst>
          </p:cNvPr>
          <p:cNvSpPr txBox="1"/>
          <p:nvPr/>
        </p:nvSpPr>
        <p:spPr>
          <a:xfrm>
            <a:off x="11125215" y="40200"/>
            <a:ext cx="1001486" cy="276999"/>
          </a:xfrm>
          <a:prstGeom prst="rect">
            <a:avLst/>
          </a:prstGeom>
          <a:noFill/>
        </p:spPr>
        <p:txBody>
          <a:bodyPr wrap="square" rtlCol="0">
            <a:spAutoFit/>
          </a:bodyPr>
          <a:lstStyle/>
          <a:p>
            <a:r>
              <a:rPr lang="de-DE" sz="1200" dirty="0"/>
              <a:t>Quelle: </a:t>
            </a:r>
            <a:r>
              <a:rPr lang="de-DE" sz="1200" dirty="0">
                <a:hlinkClick r:id="rId9"/>
              </a:rPr>
              <a:t>BBSR</a:t>
            </a:r>
            <a:endParaRPr lang="de-DE" sz="1200" dirty="0"/>
          </a:p>
        </p:txBody>
      </p:sp>
      <p:sp>
        <p:nvSpPr>
          <p:cNvPr id="17" name="Textfeld 16">
            <a:extLst>
              <a:ext uri="{FF2B5EF4-FFF2-40B4-BE49-F238E27FC236}">
                <a16:creationId xmlns:a16="http://schemas.microsoft.com/office/drawing/2014/main" id="{A2D057FF-E335-452D-84A8-F5214CF6765E}"/>
              </a:ext>
            </a:extLst>
          </p:cNvPr>
          <p:cNvSpPr txBox="1"/>
          <p:nvPr/>
        </p:nvSpPr>
        <p:spPr>
          <a:xfrm>
            <a:off x="0" y="1099457"/>
            <a:ext cx="2416629" cy="4524315"/>
          </a:xfrm>
          <a:prstGeom prst="rect">
            <a:avLst/>
          </a:prstGeom>
          <a:noFill/>
        </p:spPr>
        <p:txBody>
          <a:bodyPr wrap="square" rtlCol="0">
            <a:spAutoFit/>
          </a:bodyPr>
          <a:lstStyle/>
          <a:p>
            <a:r>
              <a:rPr lang="de-DE" dirty="0"/>
              <a:t>Wenngleich sich in den Hauptstädten (fast) immer alle Funktionen wiederfinden, sind die Stärken relativ zu anderen Zentren unterschiedlich ausgeprägt (vgl. z.B. Berlin und Paris bei Wirtschaft, Verkehr und Wissenschaft). Regionale Zentren (vgl. </a:t>
            </a:r>
            <a:r>
              <a:rPr lang="de-DE" dirty="0" err="1"/>
              <a:t>Rhein-Main</a:t>
            </a:r>
            <a:r>
              <a:rPr lang="de-DE" dirty="0" err="1">
                <a:sym typeface="Symbol" panose="05050102010706020507" pitchFamily="18" charset="2"/>
              </a:rPr>
              <a:t></a:t>
            </a:r>
            <a:r>
              <a:rPr lang="de-DE" dirty="0" err="1"/>
              <a:t>Berlin</a:t>
            </a:r>
            <a:r>
              <a:rPr lang="de-DE" dirty="0"/>
              <a:t>) können in Einzelbereichen durchaus stärker sein.</a:t>
            </a:r>
          </a:p>
        </p:txBody>
      </p:sp>
      <p:sp>
        <p:nvSpPr>
          <p:cNvPr id="4" name="Fußzeilenplatzhalter 3">
            <a:extLst>
              <a:ext uri="{FF2B5EF4-FFF2-40B4-BE49-F238E27FC236}">
                <a16:creationId xmlns:a16="http://schemas.microsoft.com/office/drawing/2014/main" id="{56172265-6145-40F7-8259-0EFE2AFB63A0}"/>
              </a:ext>
            </a:extLst>
          </p:cNvPr>
          <p:cNvSpPr>
            <a:spLocks noGrp="1"/>
          </p:cNvSpPr>
          <p:nvPr>
            <p:ph type="ftr" sz="quarter" idx="11"/>
          </p:nvPr>
        </p:nvSpPr>
        <p:spPr/>
        <p:txBody>
          <a:bodyPr/>
          <a:lstStyle/>
          <a:p>
            <a:r>
              <a:rPr lang="de-DE"/>
              <a:t>© Anselm Dohle-Beltinger 2021</a:t>
            </a:r>
          </a:p>
        </p:txBody>
      </p:sp>
      <p:sp>
        <p:nvSpPr>
          <p:cNvPr id="18" name="Foliennummernplatzhalter 17">
            <a:extLst>
              <a:ext uri="{FF2B5EF4-FFF2-40B4-BE49-F238E27FC236}">
                <a16:creationId xmlns:a16="http://schemas.microsoft.com/office/drawing/2014/main" id="{76BCD654-A31D-48E0-B102-86B1DD834646}"/>
              </a:ext>
            </a:extLst>
          </p:cNvPr>
          <p:cNvSpPr>
            <a:spLocks noGrp="1"/>
          </p:cNvSpPr>
          <p:nvPr>
            <p:ph type="sldNum" sz="quarter" idx="12"/>
          </p:nvPr>
        </p:nvSpPr>
        <p:spPr/>
        <p:txBody>
          <a:bodyPr/>
          <a:lstStyle/>
          <a:p>
            <a:fld id="{4C29D198-19C0-4ABD-9456-62D7334388C4}" type="slidenum">
              <a:rPr lang="de-DE" smtClean="0"/>
              <a:t>31</a:t>
            </a:fld>
            <a:endParaRPr lang="de-DE"/>
          </a:p>
        </p:txBody>
      </p:sp>
    </p:spTree>
    <p:extLst>
      <p:ext uri="{BB962C8B-B14F-4D97-AF65-F5344CB8AC3E}">
        <p14:creationId xmlns:p14="http://schemas.microsoft.com/office/powerpoint/2010/main" val="71070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A6B5EC-F37C-42C0-8C33-27CCED6AC940}"/>
              </a:ext>
            </a:extLst>
          </p:cNvPr>
          <p:cNvSpPr>
            <a:spLocks noGrp="1"/>
          </p:cNvSpPr>
          <p:nvPr>
            <p:ph type="title"/>
          </p:nvPr>
        </p:nvSpPr>
        <p:spPr/>
        <p:txBody>
          <a:bodyPr/>
          <a:lstStyle/>
          <a:p>
            <a:r>
              <a:rPr lang="de-DE" dirty="0"/>
              <a:t>Ende Exkurs</a:t>
            </a:r>
          </a:p>
        </p:txBody>
      </p:sp>
      <p:sp>
        <p:nvSpPr>
          <p:cNvPr id="3" name="Textplatzhalter 2">
            <a:extLst>
              <a:ext uri="{FF2B5EF4-FFF2-40B4-BE49-F238E27FC236}">
                <a16:creationId xmlns:a16="http://schemas.microsoft.com/office/drawing/2014/main" id="{BAD43C7D-E9BF-40BD-83BB-05284ABB9A07}"/>
              </a:ext>
            </a:extLst>
          </p:cNvPr>
          <p:cNvSpPr>
            <a:spLocks noGrp="1"/>
          </p:cNvSpPr>
          <p:nvPr>
            <p:ph type="body" idx="1"/>
          </p:nvPr>
        </p:nvSpPr>
        <p:spPr/>
        <p:txBody>
          <a:bodyPr/>
          <a:lstStyle/>
          <a:p>
            <a:endParaRPr lang="de-DE"/>
          </a:p>
        </p:txBody>
      </p:sp>
      <p:sp>
        <p:nvSpPr>
          <p:cNvPr id="6" name="Fußzeilenplatzhalter 5">
            <a:extLst>
              <a:ext uri="{FF2B5EF4-FFF2-40B4-BE49-F238E27FC236}">
                <a16:creationId xmlns:a16="http://schemas.microsoft.com/office/drawing/2014/main" id="{9A8A56B7-6760-46B1-8395-295BD9A98D90}"/>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BE6E6483-670C-4FA7-BCD5-91EBCADF1B85}"/>
              </a:ext>
            </a:extLst>
          </p:cNvPr>
          <p:cNvSpPr>
            <a:spLocks noGrp="1"/>
          </p:cNvSpPr>
          <p:nvPr>
            <p:ph type="sldNum" sz="quarter" idx="12"/>
          </p:nvPr>
        </p:nvSpPr>
        <p:spPr/>
        <p:txBody>
          <a:bodyPr/>
          <a:lstStyle/>
          <a:p>
            <a:fld id="{4C29D198-19C0-4ABD-9456-62D7334388C4}" type="slidenum">
              <a:rPr lang="de-DE" smtClean="0"/>
              <a:t>32</a:t>
            </a:fld>
            <a:endParaRPr lang="de-DE"/>
          </a:p>
        </p:txBody>
      </p:sp>
    </p:spTree>
    <p:extLst>
      <p:ext uri="{BB962C8B-B14F-4D97-AF65-F5344CB8AC3E}">
        <p14:creationId xmlns:p14="http://schemas.microsoft.com/office/powerpoint/2010/main" val="4195030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DD8E58-5973-40F5-93AB-81F240E24383}"/>
              </a:ext>
            </a:extLst>
          </p:cNvPr>
          <p:cNvSpPr>
            <a:spLocks noGrp="1"/>
          </p:cNvSpPr>
          <p:nvPr>
            <p:ph type="title"/>
          </p:nvPr>
        </p:nvSpPr>
        <p:spPr/>
        <p:txBody>
          <a:bodyPr/>
          <a:lstStyle/>
          <a:p>
            <a:r>
              <a:rPr lang="de-DE" dirty="0">
                <a:solidFill>
                  <a:srgbClr val="FF0000"/>
                </a:solidFill>
              </a:rPr>
              <a:t>Unterbeschäftigung</a:t>
            </a:r>
            <a:r>
              <a:rPr lang="de-DE" dirty="0"/>
              <a:t> (deutsch)</a:t>
            </a:r>
          </a:p>
        </p:txBody>
      </p:sp>
      <p:sp>
        <p:nvSpPr>
          <p:cNvPr id="3" name="Inhaltsplatzhalter 2">
            <a:extLst>
              <a:ext uri="{FF2B5EF4-FFF2-40B4-BE49-F238E27FC236}">
                <a16:creationId xmlns:a16="http://schemas.microsoft.com/office/drawing/2014/main" id="{8E1C0193-AEDF-47EB-8C33-7F130C9C3AC8}"/>
              </a:ext>
            </a:extLst>
          </p:cNvPr>
          <p:cNvSpPr>
            <a:spLocks noGrp="1"/>
          </p:cNvSpPr>
          <p:nvPr>
            <p:ph idx="1"/>
          </p:nvPr>
        </p:nvSpPr>
        <p:spPr>
          <a:xfrm>
            <a:off x="838200" y="1484768"/>
            <a:ext cx="10515600" cy="4692195"/>
          </a:xfrm>
        </p:spPr>
        <p:txBody>
          <a:bodyPr>
            <a:noAutofit/>
          </a:bodyPr>
          <a:lstStyle/>
          <a:p>
            <a:r>
              <a:rPr lang="de-DE" dirty="0"/>
              <a:t>Arbeitslose zzgl. arbeitsuchender Personen, die nicht verfügbar sind oder über 58 und ein Jahr ohne Vermittlungsvorschlag arbeitslos (keine Eigenbemühung mehr nötig)</a:t>
            </a:r>
          </a:p>
          <a:p>
            <a:r>
              <a:rPr lang="de-DE" dirty="0"/>
              <a:t>nicht verfügbar sind folgende Personenkreise: </a:t>
            </a:r>
          </a:p>
          <a:p>
            <a:pPr marL="342900" indent="-342900">
              <a:lnSpc>
                <a:spcPct val="100000"/>
              </a:lnSpc>
              <a:buFont typeface="+mj-lt"/>
              <a:buAutoNum type="arabicPeriod"/>
            </a:pPr>
            <a:r>
              <a:rPr lang="de-DE" sz="1300" dirty="0">
                <a:solidFill>
                  <a:schemeClr val="accent2">
                    <a:lumMod val="75000"/>
                  </a:schemeClr>
                </a:solidFill>
              </a:rPr>
              <a:t>Aktivierung und berufliche Eingliederung: z.B. Eignungsfeststellung; Feststellung, Verringerung oder Beseitigung von Vermittlungshemmnissen</a:t>
            </a:r>
          </a:p>
          <a:p>
            <a:pPr marL="342900" indent="-342900">
              <a:lnSpc>
                <a:spcPct val="100000"/>
              </a:lnSpc>
              <a:buFont typeface="+mj-lt"/>
              <a:buAutoNum type="arabicPeriod"/>
            </a:pPr>
            <a:r>
              <a:rPr lang="de-DE" sz="1300" dirty="0">
                <a:solidFill>
                  <a:schemeClr val="accent2">
                    <a:lumMod val="75000"/>
                  </a:schemeClr>
                </a:solidFill>
              </a:rPr>
              <a:t>Berufliche Weiterbildung: auch für Geringqualifizierte</a:t>
            </a:r>
          </a:p>
          <a:p>
            <a:pPr marL="342900" indent="-342900">
              <a:lnSpc>
                <a:spcPct val="100000"/>
              </a:lnSpc>
              <a:buFont typeface="+mj-lt"/>
              <a:buAutoNum type="arabicPeriod"/>
            </a:pPr>
            <a:r>
              <a:rPr lang="de-DE" sz="1300" dirty="0">
                <a:solidFill>
                  <a:schemeClr val="accent2">
                    <a:lumMod val="75000"/>
                  </a:schemeClr>
                </a:solidFill>
              </a:rPr>
              <a:t>Arbeitsgelegenheiten: „Ein-Euro-Jobs“</a:t>
            </a:r>
          </a:p>
          <a:p>
            <a:pPr marL="342900" indent="-342900">
              <a:lnSpc>
                <a:spcPct val="100000"/>
              </a:lnSpc>
              <a:buFont typeface="+mj-lt"/>
              <a:buAutoNum type="arabicPeriod"/>
            </a:pPr>
            <a:r>
              <a:rPr lang="de-DE" sz="1300" dirty="0">
                <a:solidFill>
                  <a:schemeClr val="accent2">
                    <a:lumMod val="75000"/>
                  </a:schemeClr>
                </a:solidFill>
              </a:rPr>
              <a:t>Fremdförderung: Entweder wird eine Arbeitssuche nicht über die Arbeitsagentur betrieben oder es werden z.B. Integrationskurse des BAMF besucht </a:t>
            </a:r>
          </a:p>
          <a:p>
            <a:pPr marL="342900" indent="-342900">
              <a:lnSpc>
                <a:spcPct val="100000"/>
              </a:lnSpc>
              <a:buFont typeface="+mj-lt"/>
              <a:buAutoNum type="arabicPeriod"/>
            </a:pPr>
            <a:r>
              <a:rPr lang="de-DE" sz="1300" dirty="0"/>
              <a:t>Förderung von Arbeitsverhältnissen, früher Beschäftigungszuschuss: Zuschuss bis 75% vom Lohn an den Arbeitgeber bei Einstellung eines AL bis zu 24 Monate</a:t>
            </a:r>
          </a:p>
          <a:p>
            <a:pPr marL="342900" indent="-342900">
              <a:lnSpc>
                <a:spcPct val="100000"/>
              </a:lnSpc>
              <a:buFont typeface="+mj-lt"/>
              <a:buAutoNum type="arabicPeriod"/>
            </a:pPr>
            <a:r>
              <a:rPr lang="de-DE" sz="1300" dirty="0"/>
              <a:t>Bundesprogramm soziale Teilhabe: bei AL von 4 Jahren und mehr können Arbeitsplätze gefördert werden; zusätzliche Maßnahmen z.B. Etablierung Tagesstruktur, Gesundheitsförderung, psychosoziale Betreuung</a:t>
            </a:r>
          </a:p>
          <a:p>
            <a:pPr marL="342900" indent="-342900">
              <a:lnSpc>
                <a:spcPct val="100000"/>
              </a:lnSpc>
              <a:buFont typeface="+mj-lt"/>
              <a:buAutoNum type="arabicPeriod"/>
            </a:pPr>
            <a:r>
              <a:rPr lang="de-DE" sz="1300" dirty="0">
                <a:solidFill>
                  <a:schemeClr val="accent2">
                    <a:lumMod val="75000"/>
                  </a:schemeClr>
                </a:solidFill>
              </a:rPr>
              <a:t>Kurzfristige Arbeitsunfähigkeit: Erkrankung während der Arbeitslosigkeit</a:t>
            </a:r>
          </a:p>
          <a:p>
            <a:pPr marL="342900" indent="-342900">
              <a:lnSpc>
                <a:spcPct val="100000"/>
              </a:lnSpc>
              <a:buFont typeface="+mj-lt"/>
              <a:buAutoNum type="arabicPeriod"/>
            </a:pPr>
            <a:r>
              <a:rPr lang="de-DE" sz="1300" dirty="0"/>
              <a:t>Gründungszuschuss: 6 Monate ALG + Zuschuss soziale Sicherung; 6 Monate nur Zuschuss bei Selbständigkeit (20-30% der Gründungen scheitern)</a:t>
            </a:r>
            <a:endParaRPr lang="de-DE" sz="1300" dirty="0">
              <a:solidFill>
                <a:srgbClr val="FF0000"/>
              </a:solidFill>
            </a:endParaRPr>
          </a:p>
        </p:txBody>
      </p:sp>
      <p:sp>
        <p:nvSpPr>
          <p:cNvPr id="6" name="Fußzeilenplatzhalter 5">
            <a:extLst>
              <a:ext uri="{FF2B5EF4-FFF2-40B4-BE49-F238E27FC236}">
                <a16:creationId xmlns:a16="http://schemas.microsoft.com/office/drawing/2014/main" id="{89C207A4-AA58-49F2-AC73-98E449172961}"/>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4B606321-F7D4-4FC8-832C-3F94BA3446AE}"/>
              </a:ext>
            </a:extLst>
          </p:cNvPr>
          <p:cNvSpPr>
            <a:spLocks noGrp="1"/>
          </p:cNvSpPr>
          <p:nvPr>
            <p:ph type="sldNum" sz="quarter" idx="12"/>
          </p:nvPr>
        </p:nvSpPr>
        <p:spPr/>
        <p:txBody>
          <a:bodyPr/>
          <a:lstStyle/>
          <a:p>
            <a:fld id="{4C29D198-19C0-4ABD-9456-62D7334388C4}" type="slidenum">
              <a:rPr lang="de-DE" smtClean="0"/>
              <a:t>33</a:t>
            </a:fld>
            <a:endParaRPr lang="de-DE"/>
          </a:p>
        </p:txBody>
      </p:sp>
    </p:spTree>
    <p:extLst>
      <p:ext uri="{BB962C8B-B14F-4D97-AF65-F5344CB8AC3E}">
        <p14:creationId xmlns:p14="http://schemas.microsoft.com/office/powerpoint/2010/main" val="2745986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35B262DB-D5FE-4987-B248-8734EB9AC8C6}"/>
              </a:ext>
            </a:extLst>
          </p:cNvPr>
          <p:cNvSpPr txBox="1"/>
          <p:nvPr/>
        </p:nvSpPr>
        <p:spPr>
          <a:xfrm>
            <a:off x="10127810" y="4409037"/>
            <a:ext cx="1741283" cy="461665"/>
          </a:xfrm>
          <a:prstGeom prst="rect">
            <a:avLst/>
          </a:prstGeom>
          <a:noFill/>
        </p:spPr>
        <p:txBody>
          <a:bodyPr wrap="square" rtlCol="0">
            <a:spAutoFit/>
          </a:bodyPr>
          <a:lstStyle/>
          <a:p>
            <a:r>
              <a:rPr lang="de-DE" sz="1200" dirty="0"/>
              <a:t>Quelle: Arbeitsagentur </a:t>
            </a:r>
            <a:r>
              <a:rPr lang="de-DE" sz="1200" dirty="0">
                <a:hlinkClick r:id="rId2"/>
              </a:rPr>
              <a:t>Monatsbericht 10/2021</a:t>
            </a:r>
            <a:endParaRPr lang="de-DE" sz="1200" dirty="0"/>
          </a:p>
        </p:txBody>
      </p:sp>
      <p:grpSp>
        <p:nvGrpSpPr>
          <p:cNvPr id="13" name="Gruppieren 12">
            <a:extLst>
              <a:ext uri="{FF2B5EF4-FFF2-40B4-BE49-F238E27FC236}">
                <a16:creationId xmlns:a16="http://schemas.microsoft.com/office/drawing/2014/main" id="{131A5C2B-58CA-4812-AA60-D56CED27BBBC}"/>
              </a:ext>
            </a:extLst>
          </p:cNvPr>
          <p:cNvGrpSpPr/>
          <p:nvPr/>
        </p:nvGrpSpPr>
        <p:grpSpPr>
          <a:xfrm>
            <a:off x="1801639" y="82539"/>
            <a:ext cx="7988264" cy="6512724"/>
            <a:chOff x="1801639" y="-7991"/>
            <a:chExt cx="7988264" cy="6512724"/>
          </a:xfrm>
        </p:grpSpPr>
        <p:pic>
          <p:nvPicPr>
            <p:cNvPr id="9" name="Grafik 8">
              <a:extLst>
                <a:ext uri="{FF2B5EF4-FFF2-40B4-BE49-F238E27FC236}">
                  <a16:creationId xmlns:a16="http://schemas.microsoft.com/office/drawing/2014/main" id="{39415CB6-A336-4749-BC7E-C727E79E8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1639" y="-7991"/>
              <a:ext cx="7988263" cy="6309202"/>
            </a:xfrm>
            <a:prstGeom prst="rect">
              <a:avLst/>
            </a:prstGeom>
          </p:spPr>
        </p:pic>
        <p:pic>
          <p:nvPicPr>
            <p:cNvPr id="12" name="Grafik 11">
              <a:extLst>
                <a:ext uri="{FF2B5EF4-FFF2-40B4-BE49-F238E27FC236}">
                  <a16:creationId xmlns:a16="http://schemas.microsoft.com/office/drawing/2014/main" id="{EDD5ED95-49DA-489C-82FB-97785746C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1639" y="6301211"/>
              <a:ext cx="7988264" cy="203522"/>
            </a:xfrm>
            <a:prstGeom prst="rect">
              <a:avLst/>
            </a:prstGeom>
          </p:spPr>
        </p:pic>
      </p:grpSp>
      <p:grpSp>
        <p:nvGrpSpPr>
          <p:cNvPr id="17" name="Gruppieren 16">
            <a:extLst>
              <a:ext uri="{FF2B5EF4-FFF2-40B4-BE49-F238E27FC236}">
                <a16:creationId xmlns:a16="http://schemas.microsoft.com/office/drawing/2014/main" id="{89CA34CB-4A8A-4D6E-B7FC-E60994A5F2EC}"/>
              </a:ext>
            </a:extLst>
          </p:cNvPr>
          <p:cNvGrpSpPr/>
          <p:nvPr/>
        </p:nvGrpSpPr>
        <p:grpSpPr>
          <a:xfrm>
            <a:off x="1067400" y="0"/>
            <a:ext cx="10618488" cy="6858000"/>
            <a:chOff x="786757" y="0"/>
            <a:chExt cx="10618488" cy="6858000"/>
          </a:xfrm>
        </p:grpSpPr>
        <p:pic>
          <p:nvPicPr>
            <p:cNvPr id="15" name="Grafik 14">
              <a:extLst>
                <a:ext uri="{FF2B5EF4-FFF2-40B4-BE49-F238E27FC236}">
                  <a16:creationId xmlns:a16="http://schemas.microsoft.com/office/drawing/2014/main" id="{F33E8B75-B6D2-429E-A6DA-6881FAC4F7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757" y="0"/>
              <a:ext cx="10618488" cy="6858000"/>
            </a:xfrm>
            <a:prstGeom prst="rect">
              <a:avLst/>
            </a:prstGeom>
          </p:spPr>
        </p:pic>
        <p:sp>
          <p:nvSpPr>
            <p:cNvPr id="16" name="Textfeld 15">
              <a:extLst>
                <a:ext uri="{FF2B5EF4-FFF2-40B4-BE49-F238E27FC236}">
                  <a16:creationId xmlns:a16="http://schemas.microsoft.com/office/drawing/2014/main" id="{474221B2-F5C1-4628-AE87-49D24F5E4243}"/>
                </a:ext>
              </a:extLst>
            </p:cNvPr>
            <p:cNvSpPr txBox="1"/>
            <p:nvPr/>
          </p:nvSpPr>
          <p:spPr>
            <a:xfrm>
              <a:off x="8202439" y="6253241"/>
              <a:ext cx="1683945" cy="276999"/>
            </a:xfrm>
            <a:prstGeom prst="rect">
              <a:avLst/>
            </a:prstGeom>
            <a:noFill/>
          </p:spPr>
          <p:txBody>
            <a:bodyPr wrap="square" rtlCol="0">
              <a:spAutoFit/>
            </a:bodyPr>
            <a:lstStyle/>
            <a:p>
              <a:r>
                <a:rPr lang="de-DE" sz="1200" dirty="0"/>
                <a:t>Quelle: </a:t>
              </a:r>
              <a:r>
                <a:rPr lang="de-DE" sz="1200" dirty="0">
                  <a:hlinkClick r:id="rId6"/>
                </a:rPr>
                <a:t>Arbeitsagentur</a:t>
              </a:r>
              <a:endParaRPr lang="de-DE" sz="1200" dirty="0"/>
            </a:p>
          </p:txBody>
        </p:sp>
      </p:grpSp>
      <p:sp>
        <p:nvSpPr>
          <p:cNvPr id="4" name="Fußzeilenplatzhalter 3">
            <a:extLst>
              <a:ext uri="{FF2B5EF4-FFF2-40B4-BE49-F238E27FC236}">
                <a16:creationId xmlns:a16="http://schemas.microsoft.com/office/drawing/2014/main" id="{6B4E9D2E-8910-41D1-8761-E817F11E0306}"/>
              </a:ext>
            </a:extLst>
          </p:cNvPr>
          <p:cNvSpPr>
            <a:spLocks noGrp="1"/>
          </p:cNvSpPr>
          <p:nvPr>
            <p:ph type="ftr" sz="quarter" idx="11"/>
          </p:nvPr>
        </p:nvSpPr>
        <p:spPr/>
        <p:txBody>
          <a:bodyPr/>
          <a:lstStyle/>
          <a:p>
            <a:r>
              <a:rPr lang="de-DE"/>
              <a:t>© Anselm Dohle-Beltinger 2021</a:t>
            </a:r>
          </a:p>
        </p:txBody>
      </p:sp>
      <p:sp>
        <p:nvSpPr>
          <p:cNvPr id="5" name="Foliennummernplatzhalter 4">
            <a:extLst>
              <a:ext uri="{FF2B5EF4-FFF2-40B4-BE49-F238E27FC236}">
                <a16:creationId xmlns:a16="http://schemas.microsoft.com/office/drawing/2014/main" id="{B088B197-5799-435C-A4AD-18F19468998A}"/>
              </a:ext>
            </a:extLst>
          </p:cNvPr>
          <p:cNvSpPr>
            <a:spLocks noGrp="1"/>
          </p:cNvSpPr>
          <p:nvPr>
            <p:ph type="sldNum" sz="quarter" idx="12"/>
          </p:nvPr>
        </p:nvSpPr>
        <p:spPr/>
        <p:txBody>
          <a:bodyPr/>
          <a:lstStyle/>
          <a:p>
            <a:fld id="{4C29D198-19C0-4ABD-9456-62D7334388C4}" type="slidenum">
              <a:rPr lang="de-DE" smtClean="0"/>
              <a:t>34</a:t>
            </a:fld>
            <a:endParaRPr lang="de-DE"/>
          </a:p>
        </p:txBody>
      </p:sp>
    </p:spTree>
    <p:extLst>
      <p:ext uri="{BB962C8B-B14F-4D97-AF65-F5344CB8AC3E}">
        <p14:creationId xmlns:p14="http://schemas.microsoft.com/office/powerpoint/2010/main" val="60674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B6787A-7BD3-4D11-B330-4BEBA0799F02}"/>
              </a:ext>
            </a:extLst>
          </p:cNvPr>
          <p:cNvSpPr>
            <a:spLocks noGrp="1"/>
          </p:cNvSpPr>
          <p:nvPr>
            <p:ph type="title"/>
          </p:nvPr>
        </p:nvSpPr>
        <p:spPr/>
        <p:txBody>
          <a:bodyPr/>
          <a:lstStyle/>
          <a:p>
            <a:r>
              <a:rPr lang="de-DE" dirty="0">
                <a:solidFill>
                  <a:srgbClr val="FF0000"/>
                </a:solidFill>
              </a:rPr>
              <a:t>Langzeitarbeitslosigkeit</a:t>
            </a:r>
          </a:p>
        </p:txBody>
      </p:sp>
      <p:sp>
        <p:nvSpPr>
          <p:cNvPr id="3" name="Inhaltsplatzhalter 2">
            <a:extLst>
              <a:ext uri="{FF2B5EF4-FFF2-40B4-BE49-F238E27FC236}">
                <a16:creationId xmlns:a16="http://schemas.microsoft.com/office/drawing/2014/main" id="{42825CBC-2278-4978-AF22-6871579D4CC0}"/>
              </a:ext>
            </a:extLst>
          </p:cNvPr>
          <p:cNvSpPr>
            <a:spLocks noGrp="1"/>
          </p:cNvSpPr>
          <p:nvPr>
            <p:ph idx="1"/>
          </p:nvPr>
        </p:nvSpPr>
        <p:spPr/>
        <p:txBody>
          <a:bodyPr/>
          <a:lstStyle/>
          <a:p>
            <a:r>
              <a:rPr lang="de-DE" dirty="0"/>
              <a:t>Arbeitslosigkeit, die länger als 12 Monate dauert</a:t>
            </a:r>
          </a:p>
          <a:p>
            <a:r>
              <a:rPr lang="de-DE" dirty="0"/>
              <a:t>Die Betroffenen haben i.d.R. nur noch Anspruch auf Hartz IV bzw. Arbeitslosengeld II (ALG II)</a:t>
            </a:r>
            <a:br>
              <a:rPr lang="de-DE" dirty="0"/>
            </a:br>
            <a:r>
              <a:rPr lang="de-DE" dirty="0"/>
              <a:t>es ist keine Versicherungsleistung, sondern wird aus Steuermitteln erbracht</a:t>
            </a:r>
          </a:p>
          <a:p>
            <a:r>
              <a:rPr lang="de-DE" dirty="0"/>
              <a:t>Voraussetzung: zuerst muss eigenes Vermögen weitgehend aufgezehrt werden; Streit um Höhe des Schonvermögens</a:t>
            </a:r>
          </a:p>
          <a:p>
            <a:r>
              <a:rPr lang="de-DE" dirty="0"/>
              <a:t>ALG II wird auch gezahlt, wenn die Leute arbeiten, der Verdienst aber unter dem Leistungsniveau der Existenzsicherung liegt (</a:t>
            </a:r>
            <a:r>
              <a:rPr lang="de-DE" dirty="0" err="1">
                <a:solidFill>
                  <a:srgbClr val="FF0000"/>
                </a:solidFill>
              </a:rPr>
              <a:t>Aufstocker</a:t>
            </a:r>
            <a:r>
              <a:rPr lang="de-DE" dirty="0"/>
              <a:t>)</a:t>
            </a:r>
          </a:p>
        </p:txBody>
      </p:sp>
      <p:sp>
        <p:nvSpPr>
          <p:cNvPr id="6" name="Fußzeilenplatzhalter 5">
            <a:extLst>
              <a:ext uri="{FF2B5EF4-FFF2-40B4-BE49-F238E27FC236}">
                <a16:creationId xmlns:a16="http://schemas.microsoft.com/office/drawing/2014/main" id="{5E1F3AD9-4D6E-409C-BA62-C00737B6B754}"/>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46AB26D0-2150-4F8C-BD9A-3CCB73BB7F0E}"/>
              </a:ext>
            </a:extLst>
          </p:cNvPr>
          <p:cNvSpPr>
            <a:spLocks noGrp="1"/>
          </p:cNvSpPr>
          <p:nvPr>
            <p:ph type="sldNum" sz="quarter" idx="12"/>
          </p:nvPr>
        </p:nvSpPr>
        <p:spPr/>
        <p:txBody>
          <a:bodyPr/>
          <a:lstStyle/>
          <a:p>
            <a:fld id="{4C29D198-19C0-4ABD-9456-62D7334388C4}" type="slidenum">
              <a:rPr lang="de-DE" smtClean="0"/>
              <a:t>35</a:t>
            </a:fld>
            <a:endParaRPr lang="de-DE"/>
          </a:p>
        </p:txBody>
      </p:sp>
    </p:spTree>
    <p:extLst>
      <p:ext uri="{BB962C8B-B14F-4D97-AF65-F5344CB8AC3E}">
        <p14:creationId xmlns:p14="http://schemas.microsoft.com/office/powerpoint/2010/main" val="676156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e 6">
            <a:extLst>
              <a:ext uri="{FF2B5EF4-FFF2-40B4-BE49-F238E27FC236}">
                <a16:creationId xmlns:a16="http://schemas.microsoft.com/office/drawing/2014/main" id="{CA673BCC-03AC-4A12-AA0E-FD72DBB539A2}"/>
              </a:ext>
            </a:extLst>
          </p:cNvPr>
          <p:cNvGraphicFramePr>
            <a:graphicFrameLocks noGrp="1"/>
          </p:cNvGraphicFramePr>
          <p:nvPr>
            <p:extLst>
              <p:ext uri="{D42A27DB-BD31-4B8C-83A1-F6EECF244321}">
                <p14:modId xmlns:p14="http://schemas.microsoft.com/office/powerpoint/2010/main" val="874606605"/>
              </p:ext>
            </p:extLst>
          </p:nvPr>
        </p:nvGraphicFramePr>
        <p:xfrm>
          <a:off x="1016754" y="105323"/>
          <a:ext cx="7569202" cy="3840480"/>
        </p:xfrm>
        <a:graphic>
          <a:graphicData uri="http://schemas.openxmlformats.org/drawingml/2006/table">
            <a:tbl>
              <a:tblPr/>
              <a:tblGrid>
                <a:gridCol w="2999117">
                  <a:extLst>
                    <a:ext uri="{9D8B030D-6E8A-4147-A177-3AD203B41FA5}">
                      <a16:colId xmlns:a16="http://schemas.microsoft.com/office/drawing/2014/main" val="1015833874"/>
                    </a:ext>
                  </a:extLst>
                </a:gridCol>
                <a:gridCol w="914017">
                  <a:extLst>
                    <a:ext uri="{9D8B030D-6E8A-4147-A177-3AD203B41FA5}">
                      <a16:colId xmlns:a16="http://schemas.microsoft.com/office/drawing/2014/main" val="793003303"/>
                    </a:ext>
                  </a:extLst>
                </a:gridCol>
                <a:gridCol w="914017">
                  <a:extLst>
                    <a:ext uri="{9D8B030D-6E8A-4147-A177-3AD203B41FA5}">
                      <a16:colId xmlns:a16="http://schemas.microsoft.com/office/drawing/2014/main" val="1741081122"/>
                    </a:ext>
                  </a:extLst>
                </a:gridCol>
                <a:gridCol w="914017">
                  <a:extLst>
                    <a:ext uri="{9D8B030D-6E8A-4147-A177-3AD203B41FA5}">
                      <a16:colId xmlns:a16="http://schemas.microsoft.com/office/drawing/2014/main" val="3024687714"/>
                    </a:ext>
                  </a:extLst>
                </a:gridCol>
                <a:gridCol w="914017">
                  <a:extLst>
                    <a:ext uri="{9D8B030D-6E8A-4147-A177-3AD203B41FA5}">
                      <a16:colId xmlns:a16="http://schemas.microsoft.com/office/drawing/2014/main" val="2169724922"/>
                    </a:ext>
                  </a:extLst>
                </a:gridCol>
                <a:gridCol w="914017">
                  <a:extLst>
                    <a:ext uri="{9D8B030D-6E8A-4147-A177-3AD203B41FA5}">
                      <a16:colId xmlns:a16="http://schemas.microsoft.com/office/drawing/2014/main" val="415706598"/>
                    </a:ext>
                  </a:extLst>
                </a:gridCol>
              </a:tblGrid>
              <a:tr h="157769">
                <a:tc gridSpan="6">
                  <a:txBody>
                    <a:bodyPr/>
                    <a:lstStyle/>
                    <a:p>
                      <a:pPr algn="l" fontAlgn="b"/>
                      <a:r>
                        <a:rPr lang="de-DE" sz="1100" b="0" i="0" u="none" strike="noStrike" dirty="0" err="1">
                          <a:solidFill>
                            <a:srgbClr val="000000"/>
                          </a:solidFill>
                          <a:effectLst/>
                          <a:latin typeface="Arial" panose="020B0604020202020204" pitchFamily="34" charset="0"/>
                        </a:rPr>
                        <a:t>False</a:t>
                      </a:r>
                      <a:r>
                        <a:rPr lang="de-DE" sz="1100" b="0" i="0" u="none" strike="noStrike" dirty="0">
                          <a:solidFill>
                            <a:srgbClr val="000000"/>
                          </a:solidFill>
                          <a:effectLst/>
                          <a:latin typeface="Arial" panose="020B0604020202020204" pitchFamily="34" charset="0"/>
                        </a:rPr>
                        <a:t> </a:t>
                      </a:r>
                      <a:r>
                        <a:rPr lang="de-DE" sz="1000" b="1" i="0" u="none" strike="noStrike" dirty="0">
                          <a:solidFill>
                            <a:srgbClr val="000000"/>
                          </a:solidFill>
                          <a:effectLst/>
                          <a:latin typeface="Arial" panose="020B0604020202020204" pitchFamily="34" charset="0"/>
                        </a:rPr>
                        <a:t>3. </a:t>
                      </a:r>
                      <a:r>
                        <a:rPr lang="de-DE" sz="1200" b="1" i="0" u="none" strike="noStrike" dirty="0">
                          <a:solidFill>
                            <a:srgbClr val="000000"/>
                          </a:solidFill>
                          <a:effectLst/>
                          <a:latin typeface="Arial" panose="020B0604020202020204" pitchFamily="34" charset="0"/>
                        </a:rPr>
                        <a:t>Langzeitarbeitslosigkeit und Langzeitleistungsbezug </a:t>
                      </a:r>
                      <a:r>
                        <a:rPr lang="de-DE" sz="1000" b="1" i="0" u="none" strike="noStrike" dirty="0">
                          <a:solidFill>
                            <a:srgbClr val="000000"/>
                          </a:solidFill>
                          <a:effectLst/>
                          <a:latin typeface="Arial" panose="020B0604020202020204" pitchFamily="34" charset="0"/>
                        </a:rPr>
                        <a:t>auf einen Blick — Rechtskreis insgesamt</a:t>
                      </a:r>
                      <a:endParaRPr lang="de-DE" sz="1100" b="0" i="0" u="none" strike="noStrike" dirty="0">
                        <a:solidFill>
                          <a:srgbClr val="000000"/>
                        </a:solidFill>
                        <a:effectLst/>
                        <a:latin typeface="Arial" panose="020B0604020202020204" pitchFamily="34" charset="0"/>
                      </a:endParaRPr>
                    </a:p>
                  </a:txBody>
                  <a:tcPr marL="0" marR="0" marT="0" marB="0" anchor="ctr">
                    <a:lnL>
                      <a:noFill/>
                    </a:lnL>
                    <a:lnR>
                      <a:noFill/>
                    </a:lnR>
                    <a:lnT>
                      <a:noFill/>
                    </a:lnT>
                    <a:lnB>
                      <a:noFill/>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347038655"/>
                  </a:ext>
                </a:extLst>
              </a:tr>
              <a:tr h="157769">
                <a:tc>
                  <a:txBody>
                    <a:bodyPr/>
                    <a:lstStyle/>
                    <a:p>
                      <a:pPr algn="l" fontAlgn="ctr"/>
                      <a:r>
                        <a:rPr lang="de-DE" sz="800" b="0" i="0" u="none" strike="noStrike">
                          <a:solidFill>
                            <a:srgbClr val="000000"/>
                          </a:solidFill>
                          <a:effectLst/>
                          <a:latin typeface="Arial" panose="020B0604020202020204" pitchFamily="34" charset="0"/>
                        </a:rPr>
                        <a:t>Deutschland (Gebietsstand Oktober 2021)</a:t>
                      </a:r>
                    </a:p>
                  </a:txBody>
                  <a:tcPr marL="0" marR="0" marT="0" marB="0" anchor="ctr">
                    <a:lnL>
                      <a:noFill/>
                    </a:lnL>
                    <a:lnR>
                      <a:noFill/>
                    </a:lnR>
                    <a:lnT>
                      <a:noFill/>
                    </a:lnT>
                    <a:lnB>
                      <a:noFill/>
                    </a:lnB>
                  </a:tcPr>
                </a:tc>
                <a:tc>
                  <a:txBody>
                    <a:bodyPr/>
                    <a:lstStyle/>
                    <a:p>
                      <a:pPr algn="l" fontAlgn="b"/>
                      <a:endParaRPr lang="de-D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e-D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e-D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ctr"/>
                      <a:endParaRPr lang="de-DE" sz="11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de-DE" sz="1100" b="0" i="0" u="none" strike="noStrike" dirty="0">
                        <a:solidFill>
                          <a:srgbClr val="000000"/>
                        </a:solidFill>
                        <a:effectLst/>
                        <a:latin typeface="Arial" panose="020B060402020202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3845836796"/>
                  </a:ext>
                </a:extLst>
              </a:tr>
              <a:tr h="157769">
                <a:tc>
                  <a:txBody>
                    <a:bodyPr/>
                    <a:lstStyle/>
                    <a:p>
                      <a:pPr algn="l" fontAlgn="ctr"/>
                      <a:r>
                        <a:rPr lang="de-DE" sz="800" b="0" i="0" u="none" strike="noStrike">
                          <a:solidFill>
                            <a:srgbClr val="000000"/>
                          </a:solidFill>
                          <a:effectLst/>
                          <a:latin typeface="Arial" panose="020B0604020202020204" pitchFamily="34" charset="0"/>
                        </a:rPr>
                        <a:t>Oktober 2021, Datenstand: Oktober 2021</a:t>
                      </a:r>
                    </a:p>
                  </a:txBody>
                  <a:tcPr marL="0" marR="0" marT="0" marB="0" anchor="ctr">
                    <a:lnL>
                      <a:noFill/>
                    </a:lnL>
                    <a:lnR>
                      <a:noFill/>
                    </a:lnR>
                    <a:lnT>
                      <a:noFill/>
                    </a:lnT>
                    <a:lnB>
                      <a:noFill/>
                    </a:lnB>
                  </a:tcPr>
                </a:tc>
                <a:tc>
                  <a:txBody>
                    <a:bodyPr/>
                    <a:lstStyle/>
                    <a:p>
                      <a:pPr algn="l" fontAlgn="b"/>
                      <a:endParaRPr lang="de-DE" sz="1100" b="0" i="0" u="none" strike="noStrike" dirty="0">
                        <a:solidFill>
                          <a:srgbClr val="000000"/>
                        </a:solidFill>
                        <a:effectLst/>
                        <a:latin typeface="Arial" panose="020B0604020202020204" pitchFamily="34" charset="0"/>
                      </a:endParaRPr>
                    </a:p>
                  </a:txBody>
                  <a:tcPr marL="0" marR="0" marT="0" marB="0">
                    <a:lnL>
                      <a:noFill/>
                    </a:lnL>
                    <a:lnR>
                      <a:noFill/>
                    </a:lnR>
                    <a:lnT>
                      <a:noFill/>
                    </a:lnT>
                    <a:lnB>
                      <a:noFill/>
                    </a:lnB>
                  </a:tcPr>
                </a:tc>
                <a:tc>
                  <a:txBody>
                    <a:bodyPr/>
                    <a:lstStyle/>
                    <a:p>
                      <a:pPr algn="l" fontAlgn="b"/>
                      <a:endParaRPr lang="de-D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de-DE" sz="11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ctr"/>
                      <a:endParaRPr lang="de-DE" sz="11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endParaRPr lang="de-DE" sz="11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2745673583"/>
                  </a:ext>
                </a:extLst>
              </a:tr>
              <a:tr h="229482">
                <a:tc rowSpan="3">
                  <a:txBody>
                    <a:bodyPr/>
                    <a:lstStyle/>
                    <a:p>
                      <a:pPr algn="ctr" fontAlgn="ctr"/>
                      <a:r>
                        <a:rPr lang="de-DE" sz="800" b="0" i="0" u="none" strike="noStrike">
                          <a:solidFill>
                            <a:srgbClr val="000000"/>
                          </a:solidFill>
                          <a:effectLst/>
                          <a:latin typeface="Arial" panose="020B0604020202020204" pitchFamily="34" charset="0"/>
                        </a:rPr>
                        <a:t>Merkmale</a:t>
                      </a:r>
                    </a:p>
                  </a:txBody>
                  <a:tcPr marL="0" marR="0" marT="0" marB="0" anchor="ctr">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w="6350" cap="flat" cmpd="sng" algn="ctr">
                      <a:noFill/>
                      <a:prstDash val="dot"/>
                      <a:round/>
                      <a:headEnd type="none" w="med" len="med"/>
                      <a:tailEnd type="none" w="med" len="med"/>
                    </a:lnT>
                    <a:lnB w="6350" cap="flat" cmpd="sng" algn="ctr">
                      <a:solidFill>
                        <a:srgbClr val="C0C0C0"/>
                      </a:solidFill>
                      <a:prstDash val="dot"/>
                      <a:round/>
                      <a:headEnd type="none" w="med" len="med"/>
                      <a:tailEnd type="none" w="med" len="med"/>
                    </a:lnB>
                  </a:tcPr>
                </a:tc>
                <a:tc rowSpan="2">
                  <a:txBody>
                    <a:bodyPr/>
                    <a:lstStyle/>
                    <a:p>
                      <a:pPr algn="ctr" fontAlgn="ctr"/>
                      <a:r>
                        <a:rPr lang="de-DE" sz="800" b="0" i="0" u="none" strike="noStrike">
                          <a:solidFill>
                            <a:srgbClr val="000000"/>
                          </a:solidFill>
                          <a:effectLst/>
                          <a:latin typeface="Arial" panose="020B0604020202020204" pitchFamily="34" charset="0"/>
                        </a:rPr>
                        <a:t>Aktueller Berichtsmonat bzw. gleitende Jahressumme</a:t>
                      </a:r>
                    </a:p>
                  </a:txBody>
                  <a:tcPr marL="0" marR="0" marT="0" marB="0" anchor="ctr">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w="6350" cap="flat" cmpd="sng" algn="ctr">
                      <a:noFill/>
                      <a:prstDash val="dot"/>
                      <a:round/>
                      <a:headEnd type="none" w="med" len="med"/>
                      <a:tailEnd type="none" w="med" len="med"/>
                    </a:lnT>
                    <a:lnB w="6350" cap="flat" cmpd="sng" algn="ctr">
                      <a:solidFill>
                        <a:srgbClr val="C0C0C0"/>
                      </a:solidFill>
                      <a:prstDash val="dot"/>
                      <a:round/>
                      <a:headEnd type="none" w="med" len="med"/>
                      <a:tailEnd type="none" w="med" len="med"/>
                    </a:lnB>
                  </a:tcPr>
                </a:tc>
                <a:tc rowSpan="2">
                  <a:txBody>
                    <a:bodyPr/>
                    <a:lstStyle/>
                    <a:p>
                      <a:pPr algn="ctr" fontAlgn="ctr"/>
                      <a:r>
                        <a:rPr lang="de-DE" sz="800" b="0" i="0" u="none" strike="noStrike">
                          <a:solidFill>
                            <a:srgbClr val="000000"/>
                          </a:solidFill>
                          <a:effectLst/>
                          <a:latin typeface="Arial" panose="020B0604020202020204" pitchFamily="34" charset="0"/>
                        </a:rPr>
                        <a:t>Anteil in %</a:t>
                      </a:r>
                      <a:br>
                        <a:rPr lang="de-DE" sz="800" b="0" i="0" u="none" strike="noStrike">
                          <a:solidFill>
                            <a:srgbClr val="000000"/>
                          </a:solidFill>
                          <a:effectLst/>
                          <a:latin typeface="Arial" panose="020B0604020202020204" pitchFamily="34" charset="0"/>
                        </a:rPr>
                      </a:br>
                      <a:r>
                        <a:rPr lang="de-DE" sz="800" b="0" i="0" u="none" strike="noStrike">
                          <a:solidFill>
                            <a:srgbClr val="000000"/>
                          </a:solidFill>
                          <a:effectLst/>
                          <a:latin typeface="Arial" panose="020B0604020202020204" pitchFamily="34" charset="0"/>
                        </a:rPr>
                        <a:t>(Spalte 1)</a:t>
                      </a:r>
                    </a:p>
                  </a:txBody>
                  <a:tcPr marL="0" marR="0" marT="0" marB="0" anchor="ctr">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w="6350" cap="flat" cmpd="sng" algn="ctr">
                      <a:noFill/>
                      <a:prstDash val="dot"/>
                      <a:round/>
                      <a:headEnd type="none" w="med" len="med"/>
                      <a:tailEnd type="none" w="med" len="med"/>
                    </a:lnT>
                    <a:lnB w="6350" cap="flat" cmpd="sng" algn="ctr">
                      <a:solidFill>
                        <a:srgbClr val="C0C0C0"/>
                      </a:solidFill>
                      <a:prstDash val="dot"/>
                      <a:round/>
                      <a:headEnd type="none" w="med" len="med"/>
                      <a:tailEnd type="none" w="med" len="med"/>
                    </a:lnB>
                  </a:tcPr>
                </a:tc>
                <a:tc rowSpan="2">
                  <a:txBody>
                    <a:bodyPr/>
                    <a:lstStyle/>
                    <a:p>
                      <a:pPr algn="ctr" fontAlgn="ctr"/>
                      <a:r>
                        <a:rPr lang="de-DE" sz="800" b="0" i="0" u="none" strike="noStrike">
                          <a:solidFill>
                            <a:srgbClr val="000000"/>
                          </a:solidFill>
                          <a:effectLst/>
                          <a:latin typeface="Arial" panose="020B0604020202020204" pitchFamily="34" charset="0"/>
                        </a:rPr>
                        <a:t>Vorjahresmonat / Vorjahreszeitraum</a:t>
                      </a:r>
                    </a:p>
                  </a:txBody>
                  <a:tcPr marL="0" marR="0" marT="0" marB="0" anchor="ctr">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w="6350" cap="flat" cmpd="sng" algn="ctr">
                      <a:noFill/>
                      <a:prstDash val="dot"/>
                      <a:round/>
                      <a:headEnd type="none" w="med" len="med"/>
                      <a:tailEnd type="none" w="med" len="med"/>
                    </a:lnT>
                    <a:lnB w="6350" cap="flat" cmpd="sng" algn="ctr">
                      <a:solidFill>
                        <a:srgbClr val="C0C0C0"/>
                      </a:solidFill>
                      <a:prstDash val="dot"/>
                      <a:round/>
                      <a:headEnd type="none" w="med" len="med"/>
                      <a:tailEnd type="none" w="med" len="med"/>
                    </a:lnB>
                  </a:tcPr>
                </a:tc>
                <a:tc gridSpan="2">
                  <a:txBody>
                    <a:bodyPr/>
                    <a:lstStyle/>
                    <a:p>
                      <a:pPr algn="ctr" fontAlgn="ctr"/>
                      <a:r>
                        <a:rPr lang="de-DE" sz="800" b="0" i="0" u="none" strike="noStrike" dirty="0">
                          <a:solidFill>
                            <a:srgbClr val="000000"/>
                          </a:solidFill>
                          <a:effectLst/>
                          <a:latin typeface="Arial" panose="020B0604020202020204" pitchFamily="34" charset="0"/>
                        </a:rPr>
                        <a:t>Veränderung zum </a:t>
                      </a:r>
                      <a:br>
                        <a:rPr lang="de-DE" sz="800" b="0" i="0" u="none" strike="noStrike" dirty="0">
                          <a:solidFill>
                            <a:srgbClr val="000000"/>
                          </a:solidFill>
                          <a:effectLst/>
                          <a:latin typeface="Arial" panose="020B0604020202020204" pitchFamily="34" charset="0"/>
                        </a:rPr>
                      </a:br>
                      <a:r>
                        <a:rPr lang="de-DE" sz="800" b="0" i="0" u="none" strike="noStrike" dirty="0">
                          <a:solidFill>
                            <a:srgbClr val="000000"/>
                          </a:solidFill>
                          <a:effectLst/>
                          <a:latin typeface="Arial" panose="020B0604020202020204" pitchFamily="34" charset="0"/>
                        </a:rPr>
                        <a:t>Vorjahresmonat / Vorjahreszeitraum</a:t>
                      </a:r>
                    </a:p>
                  </a:txBody>
                  <a:tcPr marL="0" marR="0" marT="0" marB="0" anchor="ctr">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w="6350" cap="flat" cmpd="sng" algn="ctr">
                      <a:noFill/>
                      <a:prstDash val="dot"/>
                      <a:round/>
                      <a:headEnd type="none" w="med" len="med"/>
                      <a:tailEnd type="none" w="med" len="med"/>
                    </a:lnT>
                    <a:lnB w="6350" cap="flat" cmpd="sng" algn="ctr">
                      <a:solidFill>
                        <a:srgbClr val="C0C0C0"/>
                      </a:solidFill>
                      <a:prstDash val="dot"/>
                      <a:round/>
                      <a:headEnd type="none" w="med" len="med"/>
                      <a:tailEnd type="none" w="med" len="med"/>
                    </a:lnB>
                  </a:tcPr>
                </a:tc>
                <a:tc hMerge="1">
                  <a:txBody>
                    <a:bodyPr/>
                    <a:lstStyle/>
                    <a:p>
                      <a:endParaRPr lang="de-DE"/>
                    </a:p>
                  </a:txBody>
                  <a:tcPr/>
                </a:tc>
                <a:extLst>
                  <a:ext uri="{0D108BD9-81ED-4DB2-BD59-A6C34878D82A}">
                    <a16:rowId xmlns:a16="http://schemas.microsoft.com/office/drawing/2014/main" val="3892973716"/>
                  </a:ext>
                </a:extLst>
              </a:tr>
              <a:tr h="229482">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ctr" fontAlgn="ctr"/>
                      <a:r>
                        <a:rPr lang="de-DE" sz="800" b="0" i="0" u="none" strike="noStrike">
                          <a:solidFill>
                            <a:srgbClr val="000000"/>
                          </a:solidFill>
                          <a:effectLst/>
                          <a:latin typeface="Arial" panose="020B0604020202020204" pitchFamily="34" charset="0"/>
                        </a:rPr>
                        <a:t>absolut</a:t>
                      </a:r>
                    </a:p>
                  </a:txBody>
                  <a:tcPr marL="0" marR="0" marT="0" marB="0" anchor="ctr">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w="6350" cap="flat" cmpd="sng" algn="ctr">
                      <a:solidFill>
                        <a:srgbClr val="C0C0C0"/>
                      </a:solidFill>
                      <a:prstDash val="dot"/>
                      <a:round/>
                      <a:headEnd type="none" w="med" len="med"/>
                      <a:tailEnd type="none" w="med" len="med"/>
                    </a:lnT>
                    <a:lnB w="6350" cap="flat" cmpd="sng" algn="ctr">
                      <a:solidFill>
                        <a:srgbClr val="C0C0C0"/>
                      </a:solidFill>
                      <a:prstDash val="dot"/>
                      <a:round/>
                      <a:headEnd type="none" w="med" len="med"/>
                      <a:tailEnd type="none" w="med" len="med"/>
                    </a:lnB>
                  </a:tcPr>
                </a:tc>
                <a:tc>
                  <a:txBody>
                    <a:bodyPr/>
                    <a:lstStyle/>
                    <a:p>
                      <a:pPr algn="ctr" fontAlgn="ctr"/>
                      <a:r>
                        <a:rPr lang="de-DE" sz="800" b="0" i="0" u="none" strike="noStrike" dirty="0">
                          <a:solidFill>
                            <a:srgbClr val="000000"/>
                          </a:solidFill>
                          <a:effectLst/>
                          <a:latin typeface="Arial" panose="020B0604020202020204" pitchFamily="34" charset="0"/>
                        </a:rPr>
                        <a:t>in %</a:t>
                      </a:r>
                    </a:p>
                  </a:txBody>
                  <a:tcPr marL="0" marR="0" marT="0" marB="0" anchor="ctr">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w="6350" cap="flat" cmpd="sng" algn="ctr">
                      <a:solidFill>
                        <a:srgbClr val="C0C0C0"/>
                      </a:solidFill>
                      <a:prstDash val="dot"/>
                      <a:round/>
                      <a:headEnd type="none" w="med" len="med"/>
                      <a:tailEnd type="none" w="med" len="med"/>
                    </a:lnT>
                    <a:lnB w="6350" cap="flat" cmpd="sng" algn="ctr">
                      <a:solidFill>
                        <a:srgbClr val="C0C0C0"/>
                      </a:solidFill>
                      <a:prstDash val="dot"/>
                      <a:round/>
                      <a:headEnd type="none" w="med" len="med"/>
                      <a:tailEnd type="none" w="med" len="med"/>
                    </a:lnB>
                  </a:tcPr>
                </a:tc>
                <a:extLst>
                  <a:ext uri="{0D108BD9-81ED-4DB2-BD59-A6C34878D82A}">
                    <a16:rowId xmlns:a16="http://schemas.microsoft.com/office/drawing/2014/main" val="2391448273"/>
                  </a:ext>
                </a:extLst>
              </a:tr>
              <a:tr h="86056">
                <a:tc vMerge="1">
                  <a:txBody>
                    <a:bodyPr/>
                    <a:lstStyle/>
                    <a:p>
                      <a:endParaRPr lang="de-DE"/>
                    </a:p>
                  </a:txBody>
                  <a:tcPr/>
                </a:tc>
                <a:tc>
                  <a:txBody>
                    <a:bodyPr/>
                    <a:lstStyle/>
                    <a:p>
                      <a:pPr algn="ctr" fontAlgn="b"/>
                      <a:r>
                        <a:rPr lang="de-DE" sz="600" b="0" i="0" u="none" strike="noStrike">
                          <a:solidFill>
                            <a:srgbClr val="000000"/>
                          </a:solidFill>
                          <a:effectLst/>
                          <a:latin typeface="Arial" panose="020B0604020202020204" pitchFamily="34" charset="0"/>
                        </a:rPr>
                        <a:t>1</a:t>
                      </a:r>
                    </a:p>
                  </a:txBody>
                  <a:tcPr marL="0" marR="0" marT="0" marB="0" anchor="b">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w="6350" cap="flat" cmpd="sng" algn="ctr">
                      <a:solidFill>
                        <a:srgbClr val="C0C0C0"/>
                      </a:solidFill>
                      <a:prstDash val="dot"/>
                      <a:round/>
                      <a:headEnd type="none" w="med" len="med"/>
                      <a:tailEnd type="none" w="med" len="med"/>
                    </a:lnT>
                    <a:lnB w="6350" cap="flat" cmpd="sng" algn="ctr">
                      <a:solidFill>
                        <a:srgbClr val="C0C0C0"/>
                      </a:solidFill>
                      <a:prstDash val="dot"/>
                      <a:round/>
                      <a:headEnd type="none" w="med" len="med"/>
                      <a:tailEnd type="none" w="med" len="med"/>
                    </a:lnB>
                  </a:tcPr>
                </a:tc>
                <a:tc>
                  <a:txBody>
                    <a:bodyPr/>
                    <a:lstStyle/>
                    <a:p>
                      <a:pPr algn="ctr" fontAlgn="b"/>
                      <a:r>
                        <a:rPr lang="de-DE" sz="600" b="0" i="0" u="none" strike="noStrike">
                          <a:solidFill>
                            <a:srgbClr val="000000"/>
                          </a:solidFill>
                          <a:effectLst/>
                          <a:latin typeface="Arial" panose="020B0604020202020204" pitchFamily="34" charset="0"/>
                        </a:rPr>
                        <a:t>2</a:t>
                      </a:r>
                    </a:p>
                  </a:txBody>
                  <a:tcPr marL="0" marR="0" marT="0" marB="0" anchor="b">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w="6350" cap="flat" cmpd="sng" algn="ctr">
                      <a:solidFill>
                        <a:srgbClr val="C0C0C0"/>
                      </a:solidFill>
                      <a:prstDash val="dot"/>
                      <a:round/>
                      <a:headEnd type="none" w="med" len="med"/>
                      <a:tailEnd type="none" w="med" len="med"/>
                    </a:lnT>
                    <a:lnB w="6350" cap="flat" cmpd="sng" algn="ctr">
                      <a:solidFill>
                        <a:srgbClr val="C0C0C0"/>
                      </a:solidFill>
                      <a:prstDash val="dot"/>
                      <a:round/>
                      <a:headEnd type="none" w="med" len="med"/>
                      <a:tailEnd type="none" w="med" len="med"/>
                    </a:lnB>
                  </a:tcPr>
                </a:tc>
                <a:tc>
                  <a:txBody>
                    <a:bodyPr/>
                    <a:lstStyle/>
                    <a:p>
                      <a:pPr algn="ctr" fontAlgn="b"/>
                      <a:r>
                        <a:rPr lang="de-DE" sz="600" b="0" i="0" u="none" strike="noStrike">
                          <a:solidFill>
                            <a:srgbClr val="000000"/>
                          </a:solidFill>
                          <a:effectLst/>
                          <a:latin typeface="Arial" panose="020B0604020202020204" pitchFamily="34" charset="0"/>
                        </a:rPr>
                        <a:t>3</a:t>
                      </a:r>
                    </a:p>
                  </a:txBody>
                  <a:tcPr marL="0" marR="0" marT="0" marB="0" anchor="b">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w="6350" cap="flat" cmpd="sng" algn="ctr">
                      <a:solidFill>
                        <a:srgbClr val="C0C0C0"/>
                      </a:solidFill>
                      <a:prstDash val="dot"/>
                      <a:round/>
                      <a:headEnd type="none" w="med" len="med"/>
                      <a:tailEnd type="none" w="med" len="med"/>
                    </a:lnT>
                    <a:lnB w="6350" cap="flat" cmpd="sng" algn="ctr">
                      <a:solidFill>
                        <a:srgbClr val="C0C0C0"/>
                      </a:solidFill>
                      <a:prstDash val="dot"/>
                      <a:round/>
                      <a:headEnd type="none" w="med" len="med"/>
                      <a:tailEnd type="none" w="med" len="med"/>
                    </a:lnB>
                  </a:tcPr>
                </a:tc>
                <a:tc>
                  <a:txBody>
                    <a:bodyPr/>
                    <a:lstStyle/>
                    <a:p>
                      <a:pPr algn="ctr" fontAlgn="b"/>
                      <a:r>
                        <a:rPr lang="de-DE" sz="600" b="0" i="0" u="none" strike="noStrike">
                          <a:solidFill>
                            <a:srgbClr val="000000"/>
                          </a:solidFill>
                          <a:effectLst/>
                          <a:latin typeface="Arial" panose="020B0604020202020204" pitchFamily="34" charset="0"/>
                        </a:rPr>
                        <a:t>4</a:t>
                      </a:r>
                    </a:p>
                  </a:txBody>
                  <a:tcPr marL="0" marR="0" marT="0" marB="0" anchor="b">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w="6350" cap="flat" cmpd="sng" algn="ctr">
                      <a:solidFill>
                        <a:srgbClr val="C0C0C0"/>
                      </a:solidFill>
                      <a:prstDash val="dot"/>
                      <a:round/>
                      <a:headEnd type="none" w="med" len="med"/>
                      <a:tailEnd type="none" w="med" len="med"/>
                    </a:lnT>
                    <a:lnB w="6350" cap="flat" cmpd="sng" algn="ctr">
                      <a:solidFill>
                        <a:srgbClr val="C0C0C0"/>
                      </a:solidFill>
                      <a:prstDash val="dot"/>
                      <a:round/>
                      <a:headEnd type="none" w="med" len="med"/>
                      <a:tailEnd type="none" w="med" len="med"/>
                    </a:lnB>
                  </a:tcPr>
                </a:tc>
                <a:tc>
                  <a:txBody>
                    <a:bodyPr/>
                    <a:lstStyle/>
                    <a:p>
                      <a:pPr algn="ctr" fontAlgn="b"/>
                      <a:r>
                        <a:rPr lang="de-DE" sz="600" b="0" i="0" u="none" strike="noStrike">
                          <a:solidFill>
                            <a:srgbClr val="000000"/>
                          </a:solidFill>
                          <a:effectLst/>
                          <a:latin typeface="Arial" panose="020B0604020202020204" pitchFamily="34" charset="0"/>
                        </a:rPr>
                        <a:t>5</a:t>
                      </a:r>
                    </a:p>
                  </a:txBody>
                  <a:tcPr marL="0" marR="0" marT="0" marB="0" anchor="b">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w="6350" cap="flat" cmpd="sng" algn="ctr">
                      <a:solidFill>
                        <a:srgbClr val="C0C0C0"/>
                      </a:solidFill>
                      <a:prstDash val="dot"/>
                      <a:round/>
                      <a:headEnd type="none" w="med" len="med"/>
                      <a:tailEnd type="none" w="med" len="med"/>
                    </a:lnT>
                    <a:lnB w="6350" cap="flat" cmpd="sng" algn="ctr">
                      <a:solidFill>
                        <a:srgbClr val="C0C0C0"/>
                      </a:solidFill>
                      <a:prstDash val="dot"/>
                      <a:round/>
                      <a:headEnd type="none" w="med" len="med"/>
                      <a:tailEnd type="none" w="med" len="med"/>
                    </a:lnB>
                  </a:tcPr>
                </a:tc>
                <a:extLst>
                  <a:ext uri="{0D108BD9-81ED-4DB2-BD59-A6C34878D82A}">
                    <a16:rowId xmlns:a16="http://schemas.microsoft.com/office/drawing/2014/main" val="70583133"/>
                  </a:ext>
                </a:extLst>
              </a:tr>
              <a:tr h="172112">
                <a:tc>
                  <a:txBody>
                    <a:bodyPr/>
                    <a:lstStyle/>
                    <a:p>
                      <a:pPr algn="l" fontAlgn="b"/>
                      <a:r>
                        <a:rPr lang="de-DE" sz="1200" b="1" i="0" u="none" strike="noStrike" dirty="0">
                          <a:solidFill>
                            <a:srgbClr val="000000"/>
                          </a:solidFill>
                          <a:effectLst/>
                          <a:latin typeface="Arial" panose="020B0604020202020204" pitchFamily="34" charset="0"/>
                        </a:rPr>
                        <a:t>Arbeitslosigkeit</a:t>
                      </a:r>
                    </a:p>
                  </a:txBody>
                  <a:tcPr marL="0" marR="0" marT="0" marB="0" anchor="b">
                    <a:lnL w="6350" cap="flat" cmpd="sng" algn="ctr">
                      <a:solidFill>
                        <a:srgbClr val="C0C0C0"/>
                      </a:solidFill>
                      <a:prstDash val="dot"/>
                      <a:round/>
                      <a:headEnd type="none" w="med" len="med"/>
                      <a:tailEnd type="none" w="med" len="med"/>
                    </a:lnL>
                    <a:lnR>
                      <a:noFill/>
                    </a:lnR>
                    <a:lnT w="6350" cap="flat" cmpd="sng" algn="ctr">
                      <a:solidFill>
                        <a:srgbClr val="C0C0C0"/>
                      </a:solidFill>
                      <a:prstDash val="dot"/>
                      <a:round/>
                      <a:headEnd type="none" w="med" len="med"/>
                      <a:tailEnd type="none" w="med" len="med"/>
                    </a:lnT>
                    <a:lnB w="6350" cap="flat" cmpd="sng" algn="ctr">
                      <a:solidFill>
                        <a:srgbClr val="C0C0C0"/>
                      </a:solidFill>
                      <a:prstDash val="dot"/>
                      <a:round/>
                      <a:headEnd type="none" w="med" len="med"/>
                      <a:tailEnd type="none" w="med" len="med"/>
                    </a:lnB>
                    <a:solidFill>
                      <a:srgbClr val="D0CECE"/>
                    </a:solidFill>
                  </a:tcPr>
                </a:tc>
                <a:tc>
                  <a:txBody>
                    <a:bodyPr/>
                    <a:lstStyle/>
                    <a:p>
                      <a:pPr algn="l" fontAlgn="b"/>
                      <a:r>
                        <a:rPr lang="de-DE" sz="800" b="0" i="0" u="none" strike="noStrike">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C0C0C0"/>
                      </a:solidFill>
                      <a:prstDash val="dot"/>
                      <a:round/>
                      <a:headEnd type="none" w="med" len="med"/>
                      <a:tailEnd type="none" w="med" len="med"/>
                    </a:lnT>
                    <a:lnB w="6350" cap="flat" cmpd="sng" algn="ctr">
                      <a:solidFill>
                        <a:srgbClr val="C0C0C0"/>
                      </a:solidFill>
                      <a:prstDash val="dot"/>
                      <a:round/>
                      <a:headEnd type="none" w="med" len="med"/>
                      <a:tailEnd type="none" w="med" len="med"/>
                    </a:lnB>
                    <a:solidFill>
                      <a:srgbClr val="D0CECE"/>
                    </a:solidFill>
                  </a:tcPr>
                </a:tc>
                <a:tc>
                  <a:txBody>
                    <a:bodyPr/>
                    <a:lstStyle/>
                    <a:p>
                      <a:pPr algn="l" fontAlgn="b"/>
                      <a:r>
                        <a:rPr lang="de-DE" sz="800" b="0" i="0" u="none" strike="noStrike">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C0C0C0"/>
                      </a:solidFill>
                      <a:prstDash val="dot"/>
                      <a:round/>
                      <a:headEnd type="none" w="med" len="med"/>
                      <a:tailEnd type="none" w="med" len="med"/>
                    </a:lnT>
                    <a:lnB w="6350" cap="flat" cmpd="sng" algn="ctr">
                      <a:solidFill>
                        <a:srgbClr val="C0C0C0"/>
                      </a:solidFill>
                      <a:prstDash val="dot"/>
                      <a:round/>
                      <a:headEnd type="none" w="med" len="med"/>
                      <a:tailEnd type="none" w="med" len="med"/>
                    </a:lnB>
                    <a:solidFill>
                      <a:srgbClr val="D0CECE"/>
                    </a:solidFill>
                  </a:tcPr>
                </a:tc>
                <a:tc>
                  <a:txBody>
                    <a:bodyPr/>
                    <a:lstStyle/>
                    <a:p>
                      <a:pPr algn="l" fontAlgn="b"/>
                      <a:r>
                        <a:rPr lang="de-DE" sz="800" b="0" i="0" u="none" strike="noStrike">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C0C0C0"/>
                      </a:solidFill>
                      <a:prstDash val="dot"/>
                      <a:round/>
                      <a:headEnd type="none" w="med" len="med"/>
                      <a:tailEnd type="none" w="med" len="med"/>
                    </a:lnT>
                    <a:lnB w="6350" cap="flat" cmpd="sng" algn="ctr">
                      <a:solidFill>
                        <a:srgbClr val="C0C0C0"/>
                      </a:solidFill>
                      <a:prstDash val="dot"/>
                      <a:round/>
                      <a:headEnd type="none" w="med" len="med"/>
                      <a:tailEnd type="none" w="med" len="med"/>
                    </a:lnB>
                    <a:solidFill>
                      <a:srgbClr val="D0CECE"/>
                    </a:solidFill>
                  </a:tcPr>
                </a:tc>
                <a:tc>
                  <a:txBody>
                    <a:bodyPr/>
                    <a:lstStyle/>
                    <a:p>
                      <a:pPr algn="l" fontAlgn="b"/>
                      <a:r>
                        <a:rPr lang="de-DE" sz="800" b="0" i="0" u="none" strike="noStrike">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C0C0C0"/>
                      </a:solidFill>
                      <a:prstDash val="dot"/>
                      <a:round/>
                      <a:headEnd type="none" w="med" len="med"/>
                      <a:tailEnd type="none" w="med" len="med"/>
                    </a:lnT>
                    <a:lnB w="6350" cap="flat" cmpd="sng" algn="ctr">
                      <a:solidFill>
                        <a:srgbClr val="C0C0C0"/>
                      </a:solidFill>
                      <a:prstDash val="dot"/>
                      <a:round/>
                      <a:headEnd type="none" w="med" len="med"/>
                      <a:tailEnd type="none" w="med" len="med"/>
                    </a:lnB>
                    <a:solidFill>
                      <a:srgbClr val="D0CECE"/>
                    </a:solidFill>
                  </a:tcPr>
                </a:tc>
                <a:tc>
                  <a:txBody>
                    <a:bodyPr/>
                    <a:lstStyle/>
                    <a:p>
                      <a:pPr algn="l" fontAlgn="b"/>
                      <a:r>
                        <a:rPr lang="de-DE" sz="800" b="0" i="0" u="none" strike="noStrike">
                          <a:solidFill>
                            <a:srgbClr val="000000"/>
                          </a:solidFill>
                          <a:effectLst/>
                          <a:latin typeface="Arial" panose="020B0604020202020204" pitchFamily="34" charset="0"/>
                        </a:rPr>
                        <a:t> </a:t>
                      </a:r>
                    </a:p>
                  </a:txBody>
                  <a:tcPr marL="0" marR="0" marT="0" marB="0" anchor="b">
                    <a:lnL>
                      <a:noFill/>
                    </a:lnL>
                    <a:lnR w="6350" cap="flat" cmpd="sng" algn="ctr">
                      <a:solidFill>
                        <a:srgbClr val="C0C0C0"/>
                      </a:solidFill>
                      <a:prstDash val="dot"/>
                      <a:round/>
                      <a:headEnd type="none" w="med" len="med"/>
                      <a:tailEnd type="none" w="med" len="med"/>
                    </a:lnR>
                    <a:lnT w="6350" cap="flat" cmpd="sng" algn="ctr">
                      <a:solidFill>
                        <a:srgbClr val="C0C0C0"/>
                      </a:solidFill>
                      <a:prstDash val="dot"/>
                      <a:round/>
                      <a:headEnd type="none" w="med" len="med"/>
                      <a:tailEnd type="none" w="med" len="med"/>
                    </a:lnT>
                    <a:lnB w="6350" cap="flat" cmpd="sng" algn="ctr">
                      <a:solidFill>
                        <a:srgbClr val="C0C0C0"/>
                      </a:solidFill>
                      <a:prstDash val="dot"/>
                      <a:round/>
                      <a:headEnd type="none" w="med" len="med"/>
                      <a:tailEnd type="none" w="med" len="med"/>
                    </a:lnB>
                    <a:solidFill>
                      <a:srgbClr val="D0CECE"/>
                    </a:solidFill>
                  </a:tcPr>
                </a:tc>
                <a:extLst>
                  <a:ext uri="{0D108BD9-81ED-4DB2-BD59-A6C34878D82A}">
                    <a16:rowId xmlns:a16="http://schemas.microsoft.com/office/drawing/2014/main" val="3683268980"/>
                  </a:ext>
                </a:extLst>
              </a:tr>
              <a:tr h="344223">
                <a:tc>
                  <a:txBody>
                    <a:bodyPr/>
                    <a:lstStyle/>
                    <a:p>
                      <a:pPr algn="l" fontAlgn="b"/>
                      <a:r>
                        <a:rPr lang="de-DE" sz="1200" b="1" i="0" u="none" strike="noStrike" dirty="0">
                          <a:solidFill>
                            <a:srgbClr val="000000"/>
                          </a:solidFill>
                          <a:effectLst/>
                          <a:latin typeface="Arial" panose="020B0604020202020204" pitchFamily="34" charset="0"/>
                        </a:rPr>
                        <a:t>Arbeitslose</a:t>
                      </a:r>
                    </a:p>
                  </a:txBody>
                  <a:tcPr marL="0" marR="0" marT="0" marB="0" anchor="b">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w="6350" cap="flat" cmpd="sng" algn="ctr">
                      <a:solidFill>
                        <a:srgbClr val="C0C0C0"/>
                      </a:solidFill>
                      <a:prstDash val="dot"/>
                      <a:round/>
                      <a:headEnd type="none" w="med" len="med"/>
                      <a:tailEnd type="none" w="med" len="med"/>
                    </a:lnT>
                    <a:lnB>
                      <a:noFill/>
                    </a:lnB>
                    <a:solidFill>
                      <a:srgbClr val="FFFFFF"/>
                    </a:solidFill>
                  </a:tcPr>
                </a:tc>
                <a:tc>
                  <a:txBody>
                    <a:bodyPr/>
                    <a:lstStyle/>
                    <a:p>
                      <a:pPr algn="r" fontAlgn="b"/>
                      <a:r>
                        <a:rPr lang="de-DE" sz="1200" b="1" i="0" u="none" strike="noStrike" dirty="0">
                          <a:solidFill>
                            <a:srgbClr val="000000"/>
                          </a:solidFill>
                          <a:effectLst/>
                          <a:latin typeface="Arial" panose="020B0604020202020204" pitchFamily="34" charset="0"/>
                        </a:rPr>
                        <a:t>              2.376.925</a:t>
                      </a:r>
                    </a:p>
                  </a:txBody>
                  <a:tcPr marL="0" marR="0" marT="0" marB="0" anchor="b">
                    <a:lnL w="6350" cap="flat" cmpd="sng" algn="ctr">
                      <a:solidFill>
                        <a:srgbClr val="C0C0C0"/>
                      </a:solidFill>
                      <a:prstDash val="dot"/>
                      <a:round/>
                      <a:headEnd type="none" w="med" len="med"/>
                      <a:tailEnd type="none" w="med" len="med"/>
                    </a:lnL>
                    <a:lnR>
                      <a:noFill/>
                    </a:lnR>
                    <a:lnT w="6350" cap="flat" cmpd="sng" algn="ctr">
                      <a:solidFill>
                        <a:srgbClr val="C0C0C0"/>
                      </a:solidFill>
                      <a:prstDash val="dot"/>
                      <a:round/>
                      <a:headEnd type="none" w="med" len="med"/>
                      <a:tailEnd type="none" w="med" len="med"/>
                    </a:lnT>
                    <a:lnB>
                      <a:noFill/>
                    </a:lnB>
                    <a:solidFill>
                      <a:srgbClr val="FFFFFF"/>
                    </a:solidFill>
                  </a:tcPr>
                </a:tc>
                <a:tc>
                  <a:txBody>
                    <a:bodyPr/>
                    <a:lstStyle/>
                    <a:p>
                      <a:pPr algn="r" fontAlgn="b"/>
                      <a:r>
                        <a:rPr lang="de-DE" sz="1200" b="1" i="0" u="none" strike="noStrike">
                          <a:solidFill>
                            <a:srgbClr val="000000"/>
                          </a:solidFill>
                          <a:effectLst/>
                          <a:latin typeface="Arial" panose="020B0604020202020204" pitchFamily="34" charset="0"/>
                        </a:rPr>
                        <a:t>.</a:t>
                      </a:r>
                    </a:p>
                  </a:txBody>
                  <a:tcPr marL="0" marR="0" marT="0" marB="0" anchor="b">
                    <a:lnL>
                      <a:noFill/>
                    </a:lnL>
                    <a:lnR>
                      <a:noFill/>
                    </a:lnR>
                    <a:lnT w="6350" cap="flat" cmpd="sng" algn="ctr">
                      <a:solidFill>
                        <a:srgbClr val="C0C0C0"/>
                      </a:solidFill>
                      <a:prstDash val="dot"/>
                      <a:round/>
                      <a:headEnd type="none" w="med" len="med"/>
                      <a:tailEnd type="none" w="med" len="med"/>
                    </a:lnT>
                    <a:lnB>
                      <a:noFill/>
                    </a:lnB>
                    <a:solidFill>
                      <a:srgbClr val="FFFFFF"/>
                    </a:solidFill>
                  </a:tcPr>
                </a:tc>
                <a:tc>
                  <a:txBody>
                    <a:bodyPr/>
                    <a:lstStyle/>
                    <a:p>
                      <a:pPr algn="r" fontAlgn="b"/>
                      <a:r>
                        <a:rPr lang="de-DE" sz="1200" b="1" i="0" u="none" strike="noStrike">
                          <a:solidFill>
                            <a:srgbClr val="000000"/>
                          </a:solidFill>
                          <a:effectLst/>
                          <a:latin typeface="Arial" panose="020B0604020202020204" pitchFamily="34" charset="0"/>
                        </a:rPr>
                        <a:t>              2.759.780</a:t>
                      </a:r>
                    </a:p>
                  </a:txBody>
                  <a:tcPr marL="0" marR="0" marT="0" marB="0" anchor="b">
                    <a:lnL>
                      <a:noFill/>
                    </a:lnL>
                    <a:lnR>
                      <a:noFill/>
                    </a:lnR>
                    <a:lnT w="6350" cap="flat" cmpd="sng" algn="ctr">
                      <a:solidFill>
                        <a:srgbClr val="C0C0C0"/>
                      </a:solidFill>
                      <a:prstDash val="dot"/>
                      <a:round/>
                      <a:headEnd type="none" w="med" len="med"/>
                      <a:tailEnd type="none" w="med" len="med"/>
                    </a:lnT>
                    <a:lnB>
                      <a:noFill/>
                    </a:lnB>
                    <a:solidFill>
                      <a:srgbClr val="FFFFFF"/>
                    </a:solidFill>
                  </a:tcPr>
                </a:tc>
                <a:tc>
                  <a:txBody>
                    <a:bodyPr/>
                    <a:lstStyle/>
                    <a:p>
                      <a:pPr algn="r" fontAlgn="b"/>
                      <a:r>
                        <a:rPr lang="de-DE" sz="1200" b="1" i="0" u="none" strike="noStrike">
                          <a:solidFill>
                            <a:srgbClr val="000000"/>
                          </a:solidFill>
                          <a:effectLst/>
                          <a:latin typeface="Arial" panose="020B0604020202020204" pitchFamily="34" charset="0"/>
                        </a:rPr>
                        <a:t>               - 382.855</a:t>
                      </a:r>
                    </a:p>
                  </a:txBody>
                  <a:tcPr marL="0" marR="0" marT="0" marB="0" anchor="b">
                    <a:lnL>
                      <a:noFill/>
                    </a:lnL>
                    <a:lnR>
                      <a:noFill/>
                    </a:lnR>
                    <a:lnT w="6350" cap="flat" cmpd="sng" algn="ctr">
                      <a:solidFill>
                        <a:srgbClr val="C0C0C0"/>
                      </a:solidFill>
                      <a:prstDash val="dot"/>
                      <a:round/>
                      <a:headEnd type="none" w="med" len="med"/>
                      <a:tailEnd type="none" w="med" len="med"/>
                    </a:lnT>
                    <a:lnB>
                      <a:noFill/>
                    </a:lnB>
                    <a:solidFill>
                      <a:srgbClr val="FFFFFF"/>
                    </a:solidFill>
                  </a:tcPr>
                </a:tc>
                <a:tc>
                  <a:txBody>
                    <a:bodyPr/>
                    <a:lstStyle/>
                    <a:p>
                      <a:pPr algn="r" fontAlgn="b"/>
                      <a:r>
                        <a:rPr lang="de-DE" sz="1200" b="1" i="0" u="none" strike="noStrike">
                          <a:solidFill>
                            <a:srgbClr val="000000"/>
                          </a:solidFill>
                          <a:effectLst/>
                          <a:latin typeface="Arial" panose="020B0604020202020204" pitchFamily="34" charset="0"/>
                        </a:rPr>
                        <a:t>                     - 13,9</a:t>
                      </a:r>
                    </a:p>
                  </a:txBody>
                  <a:tcPr marL="0" marR="0" marT="0" marB="0" anchor="b">
                    <a:lnL>
                      <a:noFill/>
                    </a:lnL>
                    <a:lnR w="6350" cap="flat" cmpd="sng" algn="ctr">
                      <a:solidFill>
                        <a:srgbClr val="C0C0C0"/>
                      </a:solidFill>
                      <a:prstDash val="dot"/>
                      <a:round/>
                      <a:headEnd type="none" w="med" len="med"/>
                      <a:tailEnd type="none" w="med" len="med"/>
                    </a:lnR>
                    <a:lnT w="6350" cap="flat" cmpd="sng" algn="ctr">
                      <a:solidFill>
                        <a:srgbClr val="C0C0C0"/>
                      </a:solidFill>
                      <a:prstDash val="dot"/>
                      <a:round/>
                      <a:headEnd type="none" w="med" len="med"/>
                      <a:tailEnd type="none" w="med" len="med"/>
                    </a:lnT>
                    <a:lnB>
                      <a:noFill/>
                    </a:lnB>
                    <a:solidFill>
                      <a:srgbClr val="FFFFFF"/>
                    </a:solidFill>
                  </a:tcPr>
                </a:tc>
                <a:extLst>
                  <a:ext uri="{0D108BD9-81ED-4DB2-BD59-A6C34878D82A}">
                    <a16:rowId xmlns:a16="http://schemas.microsoft.com/office/drawing/2014/main" val="1429341146"/>
                  </a:ext>
                </a:extLst>
              </a:tr>
              <a:tr h="344223">
                <a:tc>
                  <a:txBody>
                    <a:bodyPr/>
                    <a:lstStyle/>
                    <a:p>
                      <a:pPr algn="l" fontAlgn="b"/>
                      <a:r>
                        <a:rPr lang="de-DE" sz="1200" b="0" i="0" u="none" strike="noStrike" dirty="0">
                          <a:solidFill>
                            <a:srgbClr val="000000"/>
                          </a:solidFill>
                          <a:effectLst/>
                          <a:latin typeface="Arial" panose="020B0604020202020204" pitchFamily="34" charset="0"/>
                        </a:rPr>
                        <a:t>unter 12 Monate</a:t>
                      </a:r>
                    </a:p>
                  </a:txBody>
                  <a:tcPr marL="0" marR="0" marT="0" marB="0" anchor="b">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1.368.802</a:t>
                      </a:r>
                    </a:p>
                  </a:txBody>
                  <a:tcPr marL="0" marR="0" marT="0" marB="0" anchor="b">
                    <a:lnL w="6350" cap="flat" cmpd="sng" algn="ctr">
                      <a:solidFill>
                        <a:srgbClr val="C0C0C0"/>
                      </a:solidFill>
                      <a:prstDash val="dot"/>
                      <a:round/>
                      <a:headEnd type="none" w="med" len="med"/>
                      <a:tailEnd type="none" w="med" len="med"/>
                    </a:lnL>
                    <a:lnR>
                      <a:noFill/>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1.861.773</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- 492.971</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- 26,5</a:t>
                      </a:r>
                    </a:p>
                  </a:txBody>
                  <a:tcPr marL="0" marR="0" marT="0" marB="0" anchor="b">
                    <a:lnL>
                      <a:noFill/>
                    </a:lnL>
                    <a:lnR w="6350" cap="flat" cmpd="sng" algn="ctr">
                      <a:solidFill>
                        <a:srgbClr val="C0C0C0"/>
                      </a:solidFill>
                      <a:prstDash val="dot"/>
                      <a:round/>
                      <a:headEnd type="none" w="med" len="med"/>
                      <a:tailEnd type="none" w="med" len="med"/>
                    </a:lnR>
                    <a:lnT>
                      <a:noFill/>
                    </a:lnT>
                    <a:lnB>
                      <a:noFill/>
                    </a:lnB>
                    <a:solidFill>
                      <a:srgbClr val="FFFFFF"/>
                    </a:solidFill>
                  </a:tcPr>
                </a:tc>
                <a:extLst>
                  <a:ext uri="{0D108BD9-81ED-4DB2-BD59-A6C34878D82A}">
                    <a16:rowId xmlns:a16="http://schemas.microsoft.com/office/drawing/2014/main" val="2450773000"/>
                  </a:ext>
                </a:extLst>
              </a:tr>
              <a:tr h="344223">
                <a:tc>
                  <a:txBody>
                    <a:bodyPr/>
                    <a:lstStyle/>
                    <a:p>
                      <a:pPr algn="l" fontAlgn="b"/>
                      <a:r>
                        <a:rPr lang="de-DE" sz="1200" b="1" i="0" u="none" strike="noStrike" dirty="0">
                          <a:solidFill>
                            <a:srgbClr val="000000"/>
                          </a:solidFill>
                          <a:effectLst/>
                          <a:latin typeface="Arial" panose="020B0604020202020204" pitchFamily="34" charset="0"/>
                        </a:rPr>
                        <a:t>Langzeitarbeitslose</a:t>
                      </a:r>
                      <a:r>
                        <a:rPr lang="de-DE" sz="1200" b="1" i="0" u="none" strike="noStrike" baseline="30000" dirty="0">
                          <a:solidFill>
                            <a:srgbClr val="000000"/>
                          </a:solidFill>
                          <a:effectLst/>
                          <a:latin typeface="Arial" panose="020B0604020202020204" pitchFamily="34" charset="0"/>
                        </a:rPr>
                        <a:t>3)</a:t>
                      </a:r>
                      <a:endParaRPr lang="de-DE" sz="1200" b="1" i="0" u="none" strike="noStrike" dirty="0">
                        <a:solidFill>
                          <a:srgbClr val="000000"/>
                        </a:solidFill>
                        <a:effectLst/>
                        <a:latin typeface="Arial" panose="020B0604020202020204" pitchFamily="34" charset="0"/>
                      </a:endParaRPr>
                    </a:p>
                  </a:txBody>
                  <a:tcPr marL="0" marR="0" marT="0" marB="0" anchor="b">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a:noFill/>
                    </a:lnT>
                    <a:lnB>
                      <a:noFill/>
                    </a:lnB>
                    <a:solidFill>
                      <a:srgbClr val="FFFFFF"/>
                    </a:solidFill>
                  </a:tcPr>
                </a:tc>
                <a:tc>
                  <a:txBody>
                    <a:bodyPr/>
                    <a:lstStyle/>
                    <a:p>
                      <a:pPr algn="r" fontAlgn="b"/>
                      <a:r>
                        <a:rPr lang="de-DE" sz="1200" b="1" i="0" u="none" strike="noStrike" dirty="0">
                          <a:solidFill>
                            <a:srgbClr val="000000"/>
                          </a:solidFill>
                          <a:effectLst/>
                          <a:latin typeface="Arial" panose="020B0604020202020204" pitchFamily="34" charset="0"/>
                        </a:rPr>
                        <a:t>              1.008.123</a:t>
                      </a:r>
                    </a:p>
                  </a:txBody>
                  <a:tcPr marL="0" marR="0" marT="0" marB="0" anchor="b">
                    <a:lnL w="6350" cap="flat" cmpd="sng" algn="ctr">
                      <a:solidFill>
                        <a:srgbClr val="C0C0C0"/>
                      </a:solidFill>
                      <a:prstDash val="dot"/>
                      <a:round/>
                      <a:headEnd type="none" w="med" len="med"/>
                      <a:tailEnd type="none" w="med" len="med"/>
                    </a:lnL>
                    <a:lnR>
                      <a:noFill/>
                    </a:lnR>
                    <a:lnT>
                      <a:noFill/>
                    </a:lnT>
                    <a:lnB>
                      <a:noFill/>
                    </a:lnB>
                    <a:solidFill>
                      <a:srgbClr val="FFFFFF"/>
                    </a:solidFill>
                  </a:tcPr>
                </a:tc>
                <a:tc>
                  <a:txBody>
                    <a:bodyPr/>
                    <a:lstStyle/>
                    <a:p>
                      <a:pPr algn="r" fontAlgn="b"/>
                      <a:r>
                        <a:rPr lang="de-DE" sz="1200" b="1" i="0" u="none" strike="noStrike" dirty="0">
                          <a:solidFill>
                            <a:srgbClr val="000000"/>
                          </a:solidFill>
                          <a:effectLst/>
                          <a:latin typeface="Arial" panose="020B0604020202020204" pitchFamily="34" charset="0"/>
                        </a:rPr>
                        <a:t>100</a:t>
                      </a:r>
                    </a:p>
                  </a:txBody>
                  <a:tcPr marL="0" marR="0" marT="0" marB="0" anchor="b">
                    <a:lnL>
                      <a:noFill/>
                    </a:lnL>
                    <a:lnR>
                      <a:noFill/>
                    </a:lnR>
                    <a:lnT>
                      <a:noFill/>
                    </a:lnT>
                    <a:lnB>
                      <a:noFill/>
                    </a:lnB>
                    <a:solidFill>
                      <a:srgbClr val="FFFFFF"/>
                    </a:solidFill>
                  </a:tcPr>
                </a:tc>
                <a:tc>
                  <a:txBody>
                    <a:bodyPr/>
                    <a:lstStyle/>
                    <a:p>
                      <a:pPr algn="r" fontAlgn="b"/>
                      <a:r>
                        <a:rPr lang="de-DE" sz="1200" b="1" i="0" u="none" strike="noStrike" dirty="0">
                          <a:solidFill>
                            <a:srgbClr val="000000"/>
                          </a:solidFill>
                          <a:effectLst/>
                          <a:latin typeface="Arial" panose="020B0604020202020204" pitchFamily="34" charset="0"/>
                        </a:rPr>
                        <a:t>                 898.007</a:t>
                      </a:r>
                    </a:p>
                  </a:txBody>
                  <a:tcPr marL="0" marR="0" marT="0" marB="0" anchor="b">
                    <a:lnL>
                      <a:noFill/>
                    </a:lnL>
                    <a:lnR>
                      <a:noFill/>
                    </a:lnR>
                    <a:lnT>
                      <a:noFill/>
                    </a:lnT>
                    <a:lnB>
                      <a:noFill/>
                    </a:lnB>
                    <a:solidFill>
                      <a:srgbClr val="FFFFFF"/>
                    </a:solidFill>
                  </a:tcPr>
                </a:tc>
                <a:tc>
                  <a:txBody>
                    <a:bodyPr/>
                    <a:lstStyle/>
                    <a:p>
                      <a:pPr algn="r" fontAlgn="b"/>
                      <a:r>
                        <a:rPr lang="de-DE" sz="1200" b="1" i="0" u="none" strike="noStrike" dirty="0">
                          <a:solidFill>
                            <a:srgbClr val="000000"/>
                          </a:solidFill>
                          <a:effectLst/>
                          <a:latin typeface="Arial" panose="020B0604020202020204" pitchFamily="34" charset="0"/>
                        </a:rPr>
                        <a:t>                 110.116</a:t>
                      </a:r>
                    </a:p>
                  </a:txBody>
                  <a:tcPr marL="0" marR="0" marT="0" marB="0" anchor="b">
                    <a:lnL>
                      <a:noFill/>
                    </a:lnL>
                    <a:lnR>
                      <a:noFill/>
                    </a:lnR>
                    <a:lnT>
                      <a:noFill/>
                    </a:lnT>
                    <a:lnB>
                      <a:noFill/>
                    </a:lnB>
                    <a:solidFill>
                      <a:srgbClr val="FFFFFF"/>
                    </a:solidFill>
                  </a:tcPr>
                </a:tc>
                <a:tc>
                  <a:txBody>
                    <a:bodyPr/>
                    <a:lstStyle/>
                    <a:p>
                      <a:pPr algn="r" fontAlgn="b"/>
                      <a:r>
                        <a:rPr lang="de-DE" sz="1200" b="1" i="0" u="none" strike="noStrike">
                          <a:solidFill>
                            <a:srgbClr val="000000"/>
                          </a:solidFill>
                          <a:effectLst/>
                          <a:latin typeface="Arial" panose="020B0604020202020204" pitchFamily="34" charset="0"/>
                        </a:rPr>
                        <a:t>                       12,3</a:t>
                      </a:r>
                    </a:p>
                  </a:txBody>
                  <a:tcPr marL="0" marR="0" marT="0" marB="0" anchor="b">
                    <a:lnL>
                      <a:noFill/>
                    </a:lnL>
                    <a:lnR w="6350" cap="flat" cmpd="sng" algn="ctr">
                      <a:solidFill>
                        <a:srgbClr val="C0C0C0"/>
                      </a:solidFill>
                      <a:prstDash val="dot"/>
                      <a:round/>
                      <a:headEnd type="none" w="med" len="med"/>
                      <a:tailEnd type="none" w="med" len="med"/>
                    </a:lnR>
                    <a:lnT>
                      <a:noFill/>
                    </a:lnT>
                    <a:lnB>
                      <a:noFill/>
                    </a:lnB>
                    <a:solidFill>
                      <a:srgbClr val="FFFFFF"/>
                    </a:solidFill>
                  </a:tcPr>
                </a:tc>
                <a:extLst>
                  <a:ext uri="{0D108BD9-81ED-4DB2-BD59-A6C34878D82A}">
                    <a16:rowId xmlns:a16="http://schemas.microsoft.com/office/drawing/2014/main" val="4168844577"/>
                  </a:ext>
                </a:extLst>
              </a:tr>
              <a:tr h="344223">
                <a:tc>
                  <a:txBody>
                    <a:bodyPr/>
                    <a:lstStyle/>
                    <a:p>
                      <a:pPr algn="l" fontAlgn="b"/>
                      <a:r>
                        <a:rPr lang="de-DE" sz="1200" b="0" i="0" u="none" strike="noStrike" dirty="0">
                          <a:solidFill>
                            <a:srgbClr val="000000"/>
                          </a:solidFill>
                          <a:effectLst/>
                          <a:latin typeface="Arial" panose="020B0604020202020204" pitchFamily="34" charset="0"/>
                        </a:rPr>
                        <a:t>12 bis unter 24 Monate</a:t>
                      </a:r>
                    </a:p>
                  </a:txBody>
                  <a:tcPr marL="0" marR="0" marT="0" marB="0" anchor="b">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a:noFill/>
                    </a:lnT>
                    <a:lnB>
                      <a:noFill/>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495.816</a:t>
                      </a:r>
                    </a:p>
                  </a:txBody>
                  <a:tcPr marL="0" marR="0" marT="0" marB="0" anchor="b">
                    <a:lnL w="6350" cap="flat" cmpd="sng" algn="ctr">
                      <a:solidFill>
                        <a:srgbClr val="C0C0C0"/>
                      </a:solidFill>
                      <a:prstDash val="dot"/>
                      <a:round/>
                      <a:headEnd type="none" w="med" len="med"/>
                      <a:tailEnd type="none" w="med" len="med"/>
                    </a:lnL>
                    <a:lnR>
                      <a:noFill/>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49,2</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468.377</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27.439</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5,9</a:t>
                      </a:r>
                    </a:p>
                  </a:txBody>
                  <a:tcPr marL="0" marR="0" marT="0" marB="0" anchor="b">
                    <a:lnL>
                      <a:noFill/>
                    </a:lnL>
                    <a:lnR w="6350" cap="flat" cmpd="sng" algn="ctr">
                      <a:solidFill>
                        <a:srgbClr val="C0C0C0"/>
                      </a:solidFill>
                      <a:prstDash val="dot"/>
                      <a:round/>
                      <a:headEnd type="none" w="med" len="med"/>
                      <a:tailEnd type="none" w="med" len="med"/>
                    </a:lnR>
                    <a:lnT>
                      <a:noFill/>
                    </a:lnT>
                    <a:lnB>
                      <a:noFill/>
                    </a:lnB>
                    <a:solidFill>
                      <a:srgbClr val="FFFFFF"/>
                    </a:solidFill>
                  </a:tcPr>
                </a:tc>
                <a:extLst>
                  <a:ext uri="{0D108BD9-81ED-4DB2-BD59-A6C34878D82A}">
                    <a16:rowId xmlns:a16="http://schemas.microsoft.com/office/drawing/2014/main" val="1863602241"/>
                  </a:ext>
                </a:extLst>
              </a:tr>
              <a:tr h="344223">
                <a:tc>
                  <a:txBody>
                    <a:bodyPr/>
                    <a:lstStyle/>
                    <a:p>
                      <a:pPr algn="l" fontAlgn="b"/>
                      <a:r>
                        <a:rPr lang="de-DE" sz="1200" b="0" i="0" u="none" strike="noStrike" dirty="0">
                          <a:solidFill>
                            <a:srgbClr val="000000"/>
                          </a:solidFill>
                          <a:effectLst/>
                          <a:latin typeface="Arial" panose="020B0604020202020204" pitchFamily="34" charset="0"/>
                        </a:rPr>
                        <a:t>24 bis unter 36 Monate</a:t>
                      </a:r>
                    </a:p>
                  </a:txBody>
                  <a:tcPr marL="0" marR="0" marT="0" marB="0" anchor="b">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a:noFill/>
                    </a:lnT>
                    <a:lnB>
                      <a:noFill/>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215.352</a:t>
                      </a:r>
                    </a:p>
                  </a:txBody>
                  <a:tcPr marL="0" marR="0" marT="0" marB="0" anchor="b">
                    <a:lnL w="6350" cap="flat" cmpd="sng" algn="ctr">
                      <a:solidFill>
                        <a:srgbClr val="C0C0C0"/>
                      </a:solidFill>
                      <a:prstDash val="dot"/>
                      <a:round/>
                      <a:headEnd type="none" w="med" len="med"/>
                      <a:tailEnd type="none" w="med" len="med"/>
                    </a:lnL>
                    <a:lnR>
                      <a:noFill/>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21,4</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161.130</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54.222</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33,7</a:t>
                      </a:r>
                    </a:p>
                  </a:txBody>
                  <a:tcPr marL="0" marR="0" marT="0" marB="0" anchor="b">
                    <a:lnL>
                      <a:noFill/>
                    </a:lnL>
                    <a:lnR w="6350" cap="flat" cmpd="sng" algn="ctr">
                      <a:solidFill>
                        <a:srgbClr val="C0C0C0"/>
                      </a:solidFill>
                      <a:prstDash val="dot"/>
                      <a:round/>
                      <a:headEnd type="none" w="med" len="med"/>
                      <a:tailEnd type="none" w="med" len="med"/>
                    </a:lnR>
                    <a:lnT>
                      <a:noFill/>
                    </a:lnT>
                    <a:lnB>
                      <a:noFill/>
                    </a:lnB>
                    <a:solidFill>
                      <a:srgbClr val="FFFFFF"/>
                    </a:solidFill>
                  </a:tcPr>
                </a:tc>
                <a:extLst>
                  <a:ext uri="{0D108BD9-81ED-4DB2-BD59-A6C34878D82A}">
                    <a16:rowId xmlns:a16="http://schemas.microsoft.com/office/drawing/2014/main" val="2222200109"/>
                  </a:ext>
                </a:extLst>
              </a:tr>
              <a:tr h="344223">
                <a:tc>
                  <a:txBody>
                    <a:bodyPr/>
                    <a:lstStyle/>
                    <a:p>
                      <a:pPr algn="l" fontAlgn="b"/>
                      <a:r>
                        <a:rPr lang="de-DE" sz="1200" b="0" i="0" u="none" strike="noStrike" dirty="0">
                          <a:solidFill>
                            <a:srgbClr val="000000"/>
                          </a:solidFill>
                          <a:effectLst/>
                          <a:latin typeface="Arial" panose="020B0604020202020204" pitchFamily="34" charset="0"/>
                        </a:rPr>
                        <a:t>36 bis unter 48 Monate</a:t>
                      </a:r>
                    </a:p>
                  </a:txBody>
                  <a:tcPr marL="0" marR="0" marT="0" marB="0" anchor="b">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a:noFill/>
                    </a:lnT>
                    <a:lnB>
                      <a:noFill/>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99.116</a:t>
                      </a:r>
                    </a:p>
                  </a:txBody>
                  <a:tcPr marL="0" marR="0" marT="0" marB="0" anchor="b">
                    <a:lnL w="6350" cap="flat" cmpd="sng" algn="ctr">
                      <a:solidFill>
                        <a:srgbClr val="C0C0C0"/>
                      </a:solidFill>
                      <a:prstDash val="dot"/>
                      <a:round/>
                      <a:headEnd type="none" w="med" len="med"/>
                      <a:tailEnd type="none" w="med" len="med"/>
                    </a:lnL>
                    <a:lnR>
                      <a:noFill/>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9,8</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83.974</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15.142</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18,0</a:t>
                      </a:r>
                    </a:p>
                  </a:txBody>
                  <a:tcPr marL="0" marR="0" marT="0" marB="0" anchor="b">
                    <a:lnL>
                      <a:noFill/>
                    </a:lnL>
                    <a:lnR w="6350" cap="flat" cmpd="sng" algn="ctr">
                      <a:solidFill>
                        <a:srgbClr val="C0C0C0"/>
                      </a:solidFill>
                      <a:prstDash val="dot"/>
                      <a:round/>
                      <a:headEnd type="none" w="med" len="med"/>
                      <a:tailEnd type="none" w="med" len="med"/>
                    </a:lnR>
                    <a:lnT>
                      <a:noFill/>
                    </a:lnT>
                    <a:lnB>
                      <a:noFill/>
                    </a:lnB>
                    <a:solidFill>
                      <a:srgbClr val="FFFFFF"/>
                    </a:solidFill>
                  </a:tcPr>
                </a:tc>
                <a:extLst>
                  <a:ext uri="{0D108BD9-81ED-4DB2-BD59-A6C34878D82A}">
                    <a16:rowId xmlns:a16="http://schemas.microsoft.com/office/drawing/2014/main" val="9778540"/>
                  </a:ext>
                </a:extLst>
              </a:tr>
              <a:tr h="344223">
                <a:tc>
                  <a:txBody>
                    <a:bodyPr/>
                    <a:lstStyle/>
                    <a:p>
                      <a:pPr algn="l" fontAlgn="b"/>
                      <a:r>
                        <a:rPr lang="de-DE" sz="1200" b="0" i="0" u="none" strike="noStrike" dirty="0">
                          <a:solidFill>
                            <a:srgbClr val="000000"/>
                          </a:solidFill>
                          <a:effectLst/>
                          <a:latin typeface="Arial" panose="020B0604020202020204" pitchFamily="34" charset="0"/>
                        </a:rPr>
                        <a:t>48 Monate und länger</a:t>
                      </a:r>
                    </a:p>
                  </a:txBody>
                  <a:tcPr marL="0" marR="0" marT="0" marB="0" anchor="b">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a:noFill/>
                    </a:lnT>
                    <a:lnB>
                      <a:noFill/>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195.083</a:t>
                      </a:r>
                    </a:p>
                  </a:txBody>
                  <a:tcPr marL="0" marR="0" marT="0" marB="0" anchor="b">
                    <a:lnL w="6350" cap="flat" cmpd="sng" algn="ctr">
                      <a:solidFill>
                        <a:srgbClr val="C0C0C0"/>
                      </a:solidFill>
                      <a:prstDash val="dot"/>
                      <a:round/>
                      <a:headEnd type="none" w="med" len="med"/>
                      <a:tailEnd type="none" w="med" len="med"/>
                    </a:lnL>
                    <a:lnR>
                      <a:noFill/>
                    </a:lnR>
                    <a:lnT>
                      <a:noFill/>
                    </a:lnT>
                    <a:lnB>
                      <a:noFill/>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19,4</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184.526</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10.557</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5,7</a:t>
                      </a:r>
                    </a:p>
                  </a:txBody>
                  <a:tcPr marL="0" marR="0" marT="0" marB="0" anchor="b">
                    <a:lnL>
                      <a:noFill/>
                    </a:lnL>
                    <a:lnR w="6350" cap="flat" cmpd="sng" algn="ctr">
                      <a:solidFill>
                        <a:srgbClr val="C0C0C0"/>
                      </a:solidFill>
                      <a:prstDash val="dot"/>
                      <a:round/>
                      <a:headEnd type="none" w="med" len="med"/>
                      <a:tailEnd type="none" w="med" len="med"/>
                    </a:lnR>
                    <a:lnT>
                      <a:noFill/>
                    </a:lnT>
                    <a:lnB>
                      <a:noFill/>
                    </a:lnB>
                    <a:solidFill>
                      <a:srgbClr val="FFFFFF"/>
                    </a:solidFill>
                  </a:tcPr>
                </a:tc>
                <a:extLst>
                  <a:ext uri="{0D108BD9-81ED-4DB2-BD59-A6C34878D82A}">
                    <a16:rowId xmlns:a16="http://schemas.microsoft.com/office/drawing/2014/main" val="689150240"/>
                  </a:ext>
                </a:extLst>
              </a:tr>
            </a:tbl>
          </a:graphicData>
        </a:graphic>
      </p:graphicFrame>
      <p:graphicFrame>
        <p:nvGraphicFramePr>
          <p:cNvPr id="9" name="Tabelle 8">
            <a:extLst>
              <a:ext uri="{FF2B5EF4-FFF2-40B4-BE49-F238E27FC236}">
                <a16:creationId xmlns:a16="http://schemas.microsoft.com/office/drawing/2014/main" id="{8E33B5A6-2482-4D3D-BE09-F10B347579A0}"/>
              </a:ext>
            </a:extLst>
          </p:cNvPr>
          <p:cNvGraphicFramePr>
            <a:graphicFrameLocks noGrp="1"/>
          </p:cNvGraphicFramePr>
          <p:nvPr>
            <p:extLst>
              <p:ext uri="{D42A27DB-BD31-4B8C-83A1-F6EECF244321}">
                <p14:modId xmlns:p14="http://schemas.microsoft.com/office/powerpoint/2010/main" val="355448456"/>
              </p:ext>
            </p:extLst>
          </p:nvPr>
        </p:nvGraphicFramePr>
        <p:xfrm>
          <a:off x="1016754" y="3930563"/>
          <a:ext cx="7569202" cy="2926080"/>
        </p:xfrm>
        <a:graphic>
          <a:graphicData uri="http://schemas.openxmlformats.org/drawingml/2006/table">
            <a:tbl>
              <a:tblPr/>
              <a:tblGrid>
                <a:gridCol w="2999117">
                  <a:extLst>
                    <a:ext uri="{9D8B030D-6E8A-4147-A177-3AD203B41FA5}">
                      <a16:colId xmlns:a16="http://schemas.microsoft.com/office/drawing/2014/main" val="2390488363"/>
                    </a:ext>
                  </a:extLst>
                </a:gridCol>
                <a:gridCol w="914017">
                  <a:extLst>
                    <a:ext uri="{9D8B030D-6E8A-4147-A177-3AD203B41FA5}">
                      <a16:colId xmlns:a16="http://schemas.microsoft.com/office/drawing/2014/main" val="4065615839"/>
                    </a:ext>
                  </a:extLst>
                </a:gridCol>
                <a:gridCol w="914017">
                  <a:extLst>
                    <a:ext uri="{9D8B030D-6E8A-4147-A177-3AD203B41FA5}">
                      <a16:colId xmlns:a16="http://schemas.microsoft.com/office/drawing/2014/main" val="1960016646"/>
                    </a:ext>
                  </a:extLst>
                </a:gridCol>
                <a:gridCol w="914017">
                  <a:extLst>
                    <a:ext uri="{9D8B030D-6E8A-4147-A177-3AD203B41FA5}">
                      <a16:colId xmlns:a16="http://schemas.microsoft.com/office/drawing/2014/main" val="995870532"/>
                    </a:ext>
                  </a:extLst>
                </a:gridCol>
                <a:gridCol w="914017">
                  <a:extLst>
                    <a:ext uri="{9D8B030D-6E8A-4147-A177-3AD203B41FA5}">
                      <a16:colId xmlns:a16="http://schemas.microsoft.com/office/drawing/2014/main" val="4118161933"/>
                    </a:ext>
                  </a:extLst>
                </a:gridCol>
                <a:gridCol w="914017">
                  <a:extLst>
                    <a:ext uri="{9D8B030D-6E8A-4147-A177-3AD203B41FA5}">
                      <a16:colId xmlns:a16="http://schemas.microsoft.com/office/drawing/2014/main" val="1533320173"/>
                    </a:ext>
                  </a:extLst>
                </a:gridCol>
              </a:tblGrid>
              <a:tr h="180000">
                <a:tc>
                  <a:txBody>
                    <a:bodyPr/>
                    <a:lstStyle/>
                    <a:p>
                      <a:pPr algn="l" fontAlgn="b"/>
                      <a:r>
                        <a:rPr lang="de-DE" sz="1200" b="1" i="0" u="none" strike="noStrike" dirty="0">
                          <a:solidFill>
                            <a:srgbClr val="000000"/>
                          </a:solidFill>
                          <a:effectLst/>
                          <a:latin typeface="Arial" panose="020B0604020202020204" pitchFamily="34" charset="0"/>
                        </a:rPr>
                        <a:t>Altersstruktur</a:t>
                      </a:r>
                    </a:p>
                  </a:txBody>
                  <a:tcPr marL="0" marR="0" marT="0" marB="0" anchor="b">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w="6350" cap="flat" cmpd="sng" algn="ctr">
                      <a:solidFill>
                        <a:srgbClr val="C0C0C0"/>
                      </a:solidFill>
                      <a:prstDash val="dot"/>
                      <a:round/>
                      <a:headEnd type="none" w="med" len="med"/>
                      <a:tailEnd type="none" w="med" len="med"/>
                    </a:lnT>
                    <a:lnB>
                      <a:noFill/>
                    </a:lnB>
                    <a:solidFill>
                      <a:srgbClr val="FFFFFF"/>
                    </a:solidFill>
                  </a:tcPr>
                </a:tc>
                <a:tc>
                  <a:txBody>
                    <a:bodyPr/>
                    <a:lstStyle/>
                    <a:p>
                      <a:pPr algn="r" fontAlgn="b"/>
                      <a:r>
                        <a:rPr lang="de-DE" sz="800" b="0" i="0" u="none" strike="noStrike">
                          <a:solidFill>
                            <a:srgbClr val="000000"/>
                          </a:solidFill>
                          <a:effectLst/>
                          <a:latin typeface="Arial" panose="020B0604020202020204" pitchFamily="34" charset="0"/>
                        </a:rPr>
                        <a:t> </a:t>
                      </a:r>
                    </a:p>
                  </a:txBody>
                  <a:tcPr marL="0" marR="0" marT="0" marB="0" anchor="b">
                    <a:lnL w="6350" cap="flat" cmpd="sng" algn="ctr">
                      <a:solidFill>
                        <a:srgbClr val="C0C0C0"/>
                      </a:solidFill>
                      <a:prstDash val="dot"/>
                      <a:round/>
                      <a:headEnd type="none" w="med" len="med"/>
                      <a:tailEnd type="none" w="med" len="med"/>
                    </a:lnL>
                    <a:lnR>
                      <a:noFill/>
                    </a:lnR>
                    <a:lnT w="6350" cap="flat" cmpd="sng" algn="ctr">
                      <a:solidFill>
                        <a:srgbClr val="C0C0C0"/>
                      </a:solidFill>
                      <a:prstDash val="dot"/>
                      <a:round/>
                      <a:headEnd type="none" w="med" len="med"/>
                      <a:tailEnd type="none" w="med" len="med"/>
                    </a:lnT>
                    <a:lnB>
                      <a:noFill/>
                    </a:lnB>
                    <a:solidFill>
                      <a:srgbClr val="FFFFFF"/>
                    </a:solidFill>
                  </a:tcPr>
                </a:tc>
                <a:tc>
                  <a:txBody>
                    <a:bodyPr/>
                    <a:lstStyle/>
                    <a:p>
                      <a:pPr algn="r" fontAlgn="b"/>
                      <a:r>
                        <a:rPr lang="de-DE" sz="800" b="0" i="0" u="none" strike="noStrike">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C0C0C0"/>
                      </a:solidFill>
                      <a:prstDash val="dot"/>
                      <a:round/>
                      <a:headEnd type="none" w="med" len="med"/>
                      <a:tailEnd type="none" w="med" len="med"/>
                    </a:lnT>
                    <a:lnB>
                      <a:noFill/>
                    </a:lnB>
                    <a:solidFill>
                      <a:srgbClr val="FFFFFF"/>
                    </a:solidFill>
                  </a:tcPr>
                </a:tc>
                <a:tc>
                  <a:txBody>
                    <a:bodyPr/>
                    <a:lstStyle/>
                    <a:p>
                      <a:pPr algn="r" fontAlgn="b"/>
                      <a:r>
                        <a:rPr lang="de-DE" sz="800" b="0" i="0" u="none" strike="noStrike">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C0C0C0"/>
                      </a:solidFill>
                      <a:prstDash val="dot"/>
                      <a:round/>
                      <a:headEnd type="none" w="med" len="med"/>
                      <a:tailEnd type="none" w="med" len="med"/>
                    </a:lnT>
                    <a:lnB>
                      <a:noFill/>
                    </a:lnB>
                    <a:solidFill>
                      <a:srgbClr val="FFFFFF"/>
                    </a:solidFill>
                  </a:tcPr>
                </a:tc>
                <a:tc>
                  <a:txBody>
                    <a:bodyPr/>
                    <a:lstStyle/>
                    <a:p>
                      <a:pPr algn="r" fontAlgn="b"/>
                      <a:r>
                        <a:rPr lang="de-DE" sz="800" b="0" i="0" u="none" strike="noStrike">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C0C0C0"/>
                      </a:solidFill>
                      <a:prstDash val="dot"/>
                      <a:round/>
                      <a:headEnd type="none" w="med" len="med"/>
                      <a:tailEnd type="none" w="med" len="med"/>
                    </a:lnT>
                    <a:lnB>
                      <a:noFill/>
                    </a:lnB>
                    <a:solidFill>
                      <a:srgbClr val="FFFFFF"/>
                    </a:solidFill>
                  </a:tcPr>
                </a:tc>
                <a:tc>
                  <a:txBody>
                    <a:bodyPr/>
                    <a:lstStyle/>
                    <a:p>
                      <a:pPr algn="r" fontAlgn="b"/>
                      <a:r>
                        <a:rPr lang="de-DE" sz="800" b="0" i="0" u="none" strike="noStrike">
                          <a:solidFill>
                            <a:srgbClr val="000000"/>
                          </a:solidFill>
                          <a:effectLst/>
                          <a:latin typeface="Arial" panose="020B0604020202020204" pitchFamily="34" charset="0"/>
                        </a:rPr>
                        <a:t> </a:t>
                      </a:r>
                    </a:p>
                  </a:txBody>
                  <a:tcPr marL="0" marR="0" marT="0" marB="0" anchor="b">
                    <a:lnL>
                      <a:noFill/>
                    </a:lnL>
                    <a:lnR w="6350" cap="flat" cmpd="sng" algn="ctr">
                      <a:solidFill>
                        <a:srgbClr val="C0C0C0"/>
                      </a:solidFill>
                      <a:prstDash val="dot"/>
                      <a:round/>
                      <a:headEnd type="none" w="med" len="med"/>
                      <a:tailEnd type="none" w="med" len="med"/>
                    </a:lnR>
                    <a:lnT w="6350" cap="flat" cmpd="sng" algn="ctr">
                      <a:solidFill>
                        <a:srgbClr val="C0C0C0"/>
                      </a:solidFill>
                      <a:prstDash val="dot"/>
                      <a:round/>
                      <a:headEnd type="none" w="med" len="med"/>
                      <a:tailEnd type="none" w="med" len="med"/>
                    </a:lnT>
                    <a:lnB>
                      <a:noFill/>
                    </a:lnB>
                    <a:solidFill>
                      <a:srgbClr val="FFFFFF"/>
                    </a:solidFill>
                  </a:tcPr>
                </a:tc>
                <a:extLst>
                  <a:ext uri="{0D108BD9-81ED-4DB2-BD59-A6C34878D82A}">
                    <a16:rowId xmlns:a16="http://schemas.microsoft.com/office/drawing/2014/main" val="1115057461"/>
                  </a:ext>
                </a:extLst>
              </a:tr>
              <a:tr h="360000">
                <a:tc>
                  <a:txBody>
                    <a:bodyPr/>
                    <a:lstStyle/>
                    <a:p>
                      <a:pPr algn="l" fontAlgn="b"/>
                      <a:r>
                        <a:rPr lang="de-DE" sz="1200" b="0" i="0" u="none" strike="noStrike" dirty="0">
                          <a:solidFill>
                            <a:srgbClr val="000000"/>
                          </a:solidFill>
                          <a:effectLst/>
                          <a:latin typeface="Arial" panose="020B0604020202020204" pitchFamily="34" charset="0"/>
                        </a:rPr>
                        <a:t>15 bis unter 25 Jahre</a:t>
                      </a:r>
                    </a:p>
                  </a:txBody>
                  <a:tcPr marL="114300" marR="0" marT="0" marB="0" anchor="b">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33.274</a:t>
                      </a:r>
                    </a:p>
                  </a:txBody>
                  <a:tcPr marL="0" marR="0" marT="0" marB="0" anchor="b">
                    <a:lnL w="6350" cap="flat" cmpd="sng" algn="ctr">
                      <a:solidFill>
                        <a:srgbClr val="C0C0C0"/>
                      </a:solidFill>
                      <a:prstDash val="dot"/>
                      <a:round/>
                      <a:headEnd type="none" w="med" len="med"/>
                      <a:tailEnd type="none" w="med" len="med"/>
                    </a:lnL>
                    <a:lnR>
                      <a:noFill/>
                    </a:lnR>
                    <a:lnT>
                      <a:noFill/>
                    </a:lnT>
                    <a:lnB>
                      <a:noFill/>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3,3</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31.510</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1.764</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5,6</a:t>
                      </a:r>
                    </a:p>
                  </a:txBody>
                  <a:tcPr marL="0" marR="0" marT="0" marB="0" anchor="b">
                    <a:lnL>
                      <a:noFill/>
                    </a:lnL>
                    <a:lnR w="6350" cap="flat" cmpd="sng" algn="ctr">
                      <a:solidFill>
                        <a:srgbClr val="C0C0C0"/>
                      </a:solidFill>
                      <a:prstDash val="dot"/>
                      <a:round/>
                      <a:headEnd type="none" w="med" len="med"/>
                      <a:tailEnd type="none" w="med" len="med"/>
                    </a:lnR>
                    <a:lnT>
                      <a:noFill/>
                    </a:lnT>
                    <a:lnB>
                      <a:noFill/>
                    </a:lnB>
                    <a:solidFill>
                      <a:srgbClr val="FFFFFF"/>
                    </a:solidFill>
                  </a:tcPr>
                </a:tc>
                <a:extLst>
                  <a:ext uri="{0D108BD9-81ED-4DB2-BD59-A6C34878D82A}">
                    <a16:rowId xmlns:a16="http://schemas.microsoft.com/office/drawing/2014/main" val="3518234239"/>
                  </a:ext>
                </a:extLst>
              </a:tr>
              <a:tr h="360000">
                <a:tc>
                  <a:txBody>
                    <a:bodyPr/>
                    <a:lstStyle/>
                    <a:p>
                      <a:pPr algn="l" fontAlgn="b"/>
                      <a:r>
                        <a:rPr lang="de-DE" sz="1200" b="0" i="0" u="none" strike="noStrike" dirty="0">
                          <a:solidFill>
                            <a:srgbClr val="000000"/>
                          </a:solidFill>
                          <a:effectLst/>
                          <a:latin typeface="Arial" panose="020B0604020202020204" pitchFamily="34" charset="0"/>
                        </a:rPr>
                        <a:t>25 bis unter 35 Jahre</a:t>
                      </a:r>
                    </a:p>
                  </a:txBody>
                  <a:tcPr marL="114300" marR="0" marT="0" marB="0" anchor="b">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190.655</a:t>
                      </a:r>
                    </a:p>
                  </a:txBody>
                  <a:tcPr marL="0" marR="0" marT="0" marB="0" anchor="b">
                    <a:lnL w="6350" cap="flat" cmpd="sng" algn="ctr">
                      <a:solidFill>
                        <a:srgbClr val="C0C0C0"/>
                      </a:solidFill>
                      <a:prstDash val="dot"/>
                      <a:round/>
                      <a:headEnd type="none" w="med" len="med"/>
                      <a:tailEnd type="none" w="med" len="med"/>
                    </a:lnL>
                    <a:lnR>
                      <a:noFill/>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18,9</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172.788</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17.867</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10,3</a:t>
                      </a:r>
                    </a:p>
                  </a:txBody>
                  <a:tcPr marL="0" marR="0" marT="0" marB="0" anchor="b">
                    <a:lnL>
                      <a:noFill/>
                    </a:lnL>
                    <a:lnR w="6350" cap="flat" cmpd="sng" algn="ctr">
                      <a:solidFill>
                        <a:srgbClr val="C0C0C0"/>
                      </a:solidFill>
                      <a:prstDash val="dot"/>
                      <a:round/>
                      <a:headEnd type="none" w="med" len="med"/>
                      <a:tailEnd type="none" w="med" len="med"/>
                    </a:lnR>
                    <a:lnT>
                      <a:noFill/>
                    </a:lnT>
                    <a:lnB>
                      <a:noFill/>
                    </a:lnB>
                    <a:solidFill>
                      <a:srgbClr val="FFFFFF"/>
                    </a:solidFill>
                  </a:tcPr>
                </a:tc>
                <a:extLst>
                  <a:ext uri="{0D108BD9-81ED-4DB2-BD59-A6C34878D82A}">
                    <a16:rowId xmlns:a16="http://schemas.microsoft.com/office/drawing/2014/main" val="4176294156"/>
                  </a:ext>
                </a:extLst>
              </a:tr>
              <a:tr h="360000">
                <a:tc>
                  <a:txBody>
                    <a:bodyPr/>
                    <a:lstStyle/>
                    <a:p>
                      <a:pPr algn="l" fontAlgn="b"/>
                      <a:r>
                        <a:rPr lang="de-DE" sz="1200" b="0" i="0" u="none" strike="noStrike" dirty="0">
                          <a:solidFill>
                            <a:srgbClr val="000000"/>
                          </a:solidFill>
                          <a:effectLst/>
                          <a:latin typeface="Arial" panose="020B0604020202020204" pitchFamily="34" charset="0"/>
                        </a:rPr>
                        <a:t>35 bis unter 45 Jahre</a:t>
                      </a:r>
                    </a:p>
                  </a:txBody>
                  <a:tcPr marL="114300" marR="0" marT="0" marB="0" anchor="b">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251.599</a:t>
                      </a:r>
                    </a:p>
                  </a:txBody>
                  <a:tcPr marL="0" marR="0" marT="0" marB="0" anchor="b">
                    <a:lnL w="6350" cap="flat" cmpd="sng" algn="ctr">
                      <a:solidFill>
                        <a:srgbClr val="C0C0C0"/>
                      </a:solidFill>
                      <a:prstDash val="dot"/>
                      <a:round/>
                      <a:headEnd type="none" w="med" len="med"/>
                      <a:tailEnd type="none" w="med" len="med"/>
                    </a:lnL>
                    <a:lnR>
                      <a:noFill/>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25,0</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217.677</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33.922</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15,6</a:t>
                      </a:r>
                    </a:p>
                  </a:txBody>
                  <a:tcPr marL="0" marR="0" marT="0" marB="0" anchor="b">
                    <a:lnL>
                      <a:noFill/>
                    </a:lnL>
                    <a:lnR w="6350" cap="flat" cmpd="sng" algn="ctr">
                      <a:solidFill>
                        <a:srgbClr val="C0C0C0"/>
                      </a:solidFill>
                      <a:prstDash val="dot"/>
                      <a:round/>
                      <a:headEnd type="none" w="med" len="med"/>
                      <a:tailEnd type="none" w="med" len="med"/>
                    </a:lnR>
                    <a:lnT>
                      <a:noFill/>
                    </a:lnT>
                    <a:lnB>
                      <a:noFill/>
                    </a:lnB>
                    <a:solidFill>
                      <a:srgbClr val="FFFFFF"/>
                    </a:solidFill>
                  </a:tcPr>
                </a:tc>
                <a:extLst>
                  <a:ext uri="{0D108BD9-81ED-4DB2-BD59-A6C34878D82A}">
                    <a16:rowId xmlns:a16="http://schemas.microsoft.com/office/drawing/2014/main" val="997271682"/>
                  </a:ext>
                </a:extLst>
              </a:tr>
              <a:tr h="360000">
                <a:tc>
                  <a:txBody>
                    <a:bodyPr/>
                    <a:lstStyle/>
                    <a:p>
                      <a:pPr algn="l" fontAlgn="b"/>
                      <a:r>
                        <a:rPr lang="de-DE" sz="1200" b="0" i="0" u="none" strike="noStrike" dirty="0">
                          <a:solidFill>
                            <a:srgbClr val="000000"/>
                          </a:solidFill>
                          <a:effectLst/>
                          <a:latin typeface="Arial" panose="020B0604020202020204" pitchFamily="34" charset="0"/>
                        </a:rPr>
                        <a:t>45 bis unter 55 Jahre</a:t>
                      </a:r>
                    </a:p>
                  </a:txBody>
                  <a:tcPr marL="114300" marR="0" marT="0" marB="0" anchor="b">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a:noFill/>
                    </a:lnT>
                    <a:lnB>
                      <a:noFill/>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245.443</a:t>
                      </a:r>
                    </a:p>
                  </a:txBody>
                  <a:tcPr marL="0" marR="0" marT="0" marB="0" anchor="b">
                    <a:lnL w="6350" cap="flat" cmpd="sng" algn="ctr">
                      <a:solidFill>
                        <a:srgbClr val="C0C0C0"/>
                      </a:solidFill>
                      <a:prstDash val="dot"/>
                      <a:round/>
                      <a:headEnd type="none" w="med" len="med"/>
                      <a:tailEnd type="none" w="med" len="med"/>
                    </a:lnL>
                    <a:lnR>
                      <a:noFill/>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24,3</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221.986</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23.457</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10,6</a:t>
                      </a:r>
                    </a:p>
                  </a:txBody>
                  <a:tcPr marL="0" marR="0" marT="0" marB="0" anchor="b">
                    <a:lnL>
                      <a:noFill/>
                    </a:lnL>
                    <a:lnR w="6350" cap="flat" cmpd="sng" algn="ctr">
                      <a:solidFill>
                        <a:srgbClr val="C0C0C0"/>
                      </a:solidFill>
                      <a:prstDash val="dot"/>
                      <a:round/>
                      <a:headEnd type="none" w="med" len="med"/>
                      <a:tailEnd type="none" w="med" len="med"/>
                    </a:lnR>
                    <a:lnT>
                      <a:noFill/>
                    </a:lnT>
                    <a:lnB>
                      <a:noFill/>
                    </a:lnB>
                    <a:solidFill>
                      <a:srgbClr val="FFFFFF"/>
                    </a:solidFill>
                  </a:tcPr>
                </a:tc>
                <a:extLst>
                  <a:ext uri="{0D108BD9-81ED-4DB2-BD59-A6C34878D82A}">
                    <a16:rowId xmlns:a16="http://schemas.microsoft.com/office/drawing/2014/main" val="46070420"/>
                  </a:ext>
                </a:extLst>
              </a:tr>
              <a:tr h="360000">
                <a:tc>
                  <a:txBody>
                    <a:bodyPr/>
                    <a:lstStyle/>
                    <a:p>
                      <a:pPr algn="l" fontAlgn="b"/>
                      <a:r>
                        <a:rPr lang="de-DE" sz="1200" b="0" i="0" u="none" strike="noStrike" dirty="0">
                          <a:solidFill>
                            <a:srgbClr val="000000"/>
                          </a:solidFill>
                          <a:effectLst/>
                          <a:latin typeface="Arial" panose="020B0604020202020204" pitchFamily="34" charset="0"/>
                        </a:rPr>
                        <a:t>55 Jahre und älter</a:t>
                      </a:r>
                    </a:p>
                  </a:txBody>
                  <a:tcPr marL="114300" marR="0" marT="0" marB="0" anchor="b">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a:noFill/>
                    </a:lnT>
                    <a:lnB w="6350" cap="flat" cmpd="sng" algn="ctr">
                      <a:solidFill>
                        <a:srgbClr val="C0C0C0"/>
                      </a:solidFill>
                      <a:prstDash val="dot"/>
                      <a:round/>
                      <a:headEnd type="none" w="med" len="med"/>
                      <a:tailEnd type="none" w="med" len="med"/>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287.049</a:t>
                      </a:r>
                    </a:p>
                  </a:txBody>
                  <a:tcPr marL="0" marR="0" marT="0" marB="0" anchor="b">
                    <a:lnL w="6350" cap="flat" cmpd="sng" algn="ctr">
                      <a:solidFill>
                        <a:srgbClr val="C0C0C0"/>
                      </a:solidFill>
                      <a:prstDash val="dot"/>
                      <a:round/>
                      <a:headEnd type="none" w="med" len="med"/>
                      <a:tailEnd type="none" w="med" len="med"/>
                    </a:lnL>
                    <a:lnR>
                      <a:noFill/>
                    </a:lnR>
                    <a:lnT>
                      <a:noFill/>
                    </a:lnT>
                    <a:lnB w="6350" cap="flat" cmpd="sng" algn="ctr">
                      <a:solidFill>
                        <a:srgbClr val="C0C0C0"/>
                      </a:solidFill>
                      <a:prstDash val="dot"/>
                      <a:round/>
                      <a:headEnd type="none" w="med" len="med"/>
                      <a:tailEnd type="none" w="med" len="med"/>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28,5</a:t>
                      </a:r>
                    </a:p>
                  </a:txBody>
                  <a:tcPr marL="0" marR="0" marT="0" marB="0" anchor="b">
                    <a:lnL>
                      <a:noFill/>
                    </a:lnL>
                    <a:lnR>
                      <a:noFill/>
                    </a:lnR>
                    <a:lnT>
                      <a:noFill/>
                    </a:lnT>
                    <a:lnB w="6350" cap="flat" cmpd="sng" algn="ctr">
                      <a:solidFill>
                        <a:srgbClr val="C0C0C0"/>
                      </a:solidFill>
                      <a:prstDash val="dot"/>
                      <a:round/>
                      <a:headEnd type="none" w="med" len="med"/>
                      <a:tailEnd type="none" w="med" len="med"/>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253.940</a:t>
                      </a:r>
                    </a:p>
                  </a:txBody>
                  <a:tcPr marL="0" marR="0" marT="0" marB="0" anchor="b">
                    <a:lnL>
                      <a:noFill/>
                    </a:lnL>
                    <a:lnR>
                      <a:noFill/>
                    </a:lnR>
                    <a:lnT>
                      <a:noFill/>
                    </a:lnT>
                    <a:lnB w="6350" cap="flat" cmpd="sng" algn="ctr">
                      <a:solidFill>
                        <a:srgbClr val="C0C0C0"/>
                      </a:solidFill>
                      <a:prstDash val="dot"/>
                      <a:round/>
                      <a:headEnd type="none" w="med" len="med"/>
                      <a:tailEnd type="none" w="med" len="med"/>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33.109</a:t>
                      </a:r>
                    </a:p>
                  </a:txBody>
                  <a:tcPr marL="0" marR="0" marT="0" marB="0" anchor="b">
                    <a:lnL>
                      <a:noFill/>
                    </a:lnL>
                    <a:lnR>
                      <a:noFill/>
                    </a:lnR>
                    <a:lnT>
                      <a:noFill/>
                    </a:lnT>
                    <a:lnB w="6350" cap="flat" cmpd="sng" algn="ctr">
                      <a:solidFill>
                        <a:srgbClr val="C0C0C0"/>
                      </a:solidFill>
                      <a:prstDash val="dot"/>
                      <a:round/>
                      <a:headEnd type="none" w="med" len="med"/>
                      <a:tailEnd type="none" w="med" len="med"/>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13,0</a:t>
                      </a:r>
                    </a:p>
                  </a:txBody>
                  <a:tcPr marL="0" marR="0" marT="0" marB="0" anchor="b">
                    <a:lnL>
                      <a:noFill/>
                    </a:lnL>
                    <a:lnR w="6350" cap="flat" cmpd="sng" algn="ctr">
                      <a:solidFill>
                        <a:srgbClr val="C0C0C0"/>
                      </a:solidFill>
                      <a:prstDash val="dot"/>
                      <a:round/>
                      <a:headEnd type="none" w="med" len="med"/>
                      <a:tailEnd type="none" w="med" len="med"/>
                    </a:lnR>
                    <a:lnT>
                      <a:noFill/>
                    </a:lnT>
                    <a:lnB w="6350" cap="flat" cmpd="sng" algn="ctr">
                      <a:solidFill>
                        <a:srgbClr val="C0C0C0"/>
                      </a:solidFill>
                      <a:prstDash val="dot"/>
                      <a:round/>
                      <a:headEnd type="none" w="med" len="med"/>
                      <a:tailEnd type="none" w="med" len="med"/>
                    </a:lnB>
                    <a:solidFill>
                      <a:srgbClr val="FFFFFF"/>
                    </a:solidFill>
                  </a:tcPr>
                </a:tc>
                <a:extLst>
                  <a:ext uri="{0D108BD9-81ED-4DB2-BD59-A6C34878D82A}">
                    <a16:rowId xmlns:a16="http://schemas.microsoft.com/office/drawing/2014/main" val="2994115505"/>
                  </a:ext>
                </a:extLst>
              </a:tr>
              <a:tr h="180000">
                <a:tc>
                  <a:txBody>
                    <a:bodyPr/>
                    <a:lstStyle/>
                    <a:p>
                      <a:pPr algn="l" fontAlgn="b"/>
                      <a:r>
                        <a:rPr lang="de-DE" sz="1200" b="1" i="0" u="none" strike="noStrike" dirty="0">
                          <a:solidFill>
                            <a:srgbClr val="000000"/>
                          </a:solidFill>
                          <a:effectLst/>
                          <a:latin typeface="Arial" panose="020B0604020202020204" pitchFamily="34" charset="0"/>
                        </a:rPr>
                        <a:t>Staatsangehörigkeit</a:t>
                      </a:r>
                    </a:p>
                  </a:txBody>
                  <a:tcPr marL="0" marR="0" marT="0" marB="0" anchor="b">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w="6350" cap="flat" cmpd="sng" algn="ctr">
                      <a:solidFill>
                        <a:srgbClr val="C0C0C0"/>
                      </a:solidFill>
                      <a:prstDash val="dot"/>
                      <a:round/>
                      <a:headEnd type="none" w="med" len="med"/>
                      <a:tailEnd type="none" w="med" len="med"/>
                    </a:lnT>
                    <a:lnB>
                      <a:noFill/>
                    </a:lnB>
                    <a:solidFill>
                      <a:srgbClr val="FFFFFF"/>
                    </a:solidFill>
                  </a:tcPr>
                </a:tc>
                <a:tc>
                  <a:txBody>
                    <a:bodyPr/>
                    <a:lstStyle/>
                    <a:p>
                      <a:pPr algn="r" fontAlgn="b"/>
                      <a:r>
                        <a:rPr lang="de-DE" sz="800" b="0" i="0" u="none" strike="noStrike">
                          <a:solidFill>
                            <a:srgbClr val="000000"/>
                          </a:solidFill>
                          <a:effectLst/>
                          <a:latin typeface="Arial" panose="020B0604020202020204" pitchFamily="34" charset="0"/>
                        </a:rPr>
                        <a:t> </a:t>
                      </a:r>
                    </a:p>
                  </a:txBody>
                  <a:tcPr marL="0" marR="0" marT="0" marB="0" anchor="b">
                    <a:lnL w="6350" cap="flat" cmpd="sng" algn="ctr">
                      <a:solidFill>
                        <a:srgbClr val="C0C0C0"/>
                      </a:solidFill>
                      <a:prstDash val="dot"/>
                      <a:round/>
                      <a:headEnd type="none" w="med" len="med"/>
                      <a:tailEnd type="none" w="med" len="med"/>
                    </a:lnL>
                    <a:lnR>
                      <a:noFill/>
                    </a:lnR>
                    <a:lnT w="6350" cap="flat" cmpd="sng" algn="ctr">
                      <a:solidFill>
                        <a:srgbClr val="C0C0C0"/>
                      </a:solidFill>
                      <a:prstDash val="dot"/>
                      <a:round/>
                      <a:headEnd type="none" w="med" len="med"/>
                      <a:tailEnd type="none" w="med" len="med"/>
                    </a:lnT>
                    <a:lnB>
                      <a:noFill/>
                    </a:lnB>
                    <a:solidFill>
                      <a:srgbClr val="FFFFFF"/>
                    </a:solidFill>
                  </a:tcPr>
                </a:tc>
                <a:tc>
                  <a:txBody>
                    <a:bodyPr/>
                    <a:lstStyle/>
                    <a:p>
                      <a:pPr algn="r" fontAlgn="b"/>
                      <a:r>
                        <a:rPr lang="de-DE" sz="800" b="0" i="0" u="none" strike="noStrike">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C0C0C0"/>
                      </a:solidFill>
                      <a:prstDash val="dot"/>
                      <a:round/>
                      <a:headEnd type="none" w="med" len="med"/>
                      <a:tailEnd type="none" w="med" len="med"/>
                    </a:lnT>
                    <a:lnB>
                      <a:noFill/>
                    </a:lnB>
                    <a:solidFill>
                      <a:srgbClr val="FFFFFF"/>
                    </a:solidFill>
                  </a:tcPr>
                </a:tc>
                <a:tc>
                  <a:txBody>
                    <a:bodyPr/>
                    <a:lstStyle/>
                    <a:p>
                      <a:pPr algn="r" fontAlgn="b"/>
                      <a:r>
                        <a:rPr lang="de-DE" sz="8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C0C0C0"/>
                      </a:solidFill>
                      <a:prstDash val="dot"/>
                      <a:round/>
                      <a:headEnd type="none" w="med" len="med"/>
                      <a:tailEnd type="none" w="med" len="med"/>
                    </a:lnT>
                    <a:lnB>
                      <a:noFill/>
                    </a:lnB>
                    <a:solidFill>
                      <a:srgbClr val="FFFFFF"/>
                    </a:solidFill>
                  </a:tcPr>
                </a:tc>
                <a:tc>
                  <a:txBody>
                    <a:bodyPr/>
                    <a:lstStyle/>
                    <a:p>
                      <a:pPr algn="r" fontAlgn="b"/>
                      <a:r>
                        <a:rPr lang="de-DE" sz="800" b="0" i="0" u="none" strike="noStrike" dirty="0">
                          <a:solidFill>
                            <a:srgbClr val="000000"/>
                          </a:solidFill>
                          <a:effectLst/>
                          <a:latin typeface="Arial" panose="020B0604020202020204" pitchFamily="34" charset="0"/>
                        </a:rPr>
                        <a:t> </a:t>
                      </a:r>
                    </a:p>
                  </a:txBody>
                  <a:tcPr marL="0" marR="0" marT="0" marB="0" anchor="b">
                    <a:lnL>
                      <a:noFill/>
                    </a:lnL>
                    <a:lnR>
                      <a:noFill/>
                    </a:lnR>
                    <a:lnT w="6350" cap="flat" cmpd="sng" algn="ctr">
                      <a:solidFill>
                        <a:srgbClr val="C0C0C0"/>
                      </a:solidFill>
                      <a:prstDash val="dot"/>
                      <a:round/>
                      <a:headEnd type="none" w="med" len="med"/>
                      <a:tailEnd type="none" w="med" len="med"/>
                    </a:lnT>
                    <a:lnB>
                      <a:noFill/>
                    </a:lnB>
                    <a:solidFill>
                      <a:srgbClr val="FFFFFF"/>
                    </a:solidFill>
                  </a:tcPr>
                </a:tc>
                <a:tc>
                  <a:txBody>
                    <a:bodyPr/>
                    <a:lstStyle/>
                    <a:p>
                      <a:pPr algn="r" fontAlgn="b"/>
                      <a:r>
                        <a:rPr lang="de-DE" sz="800" b="0" i="0" u="none" strike="noStrike">
                          <a:solidFill>
                            <a:srgbClr val="000000"/>
                          </a:solidFill>
                          <a:effectLst/>
                          <a:latin typeface="Arial" panose="020B0604020202020204" pitchFamily="34" charset="0"/>
                        </a:rPr>
                        <a:t> </a:t>
                      </a:r>
                    </a:p>
                  </a:txBody>
                  <a:tcPr marL="0" marR="0" marT="0" marB="0" anchor="b">
                    <a:lnL>
                      <a:noFill/>
                    </a:lnL>
                    <a:lnR w="6350" cap="flat" cmpd="sng" algn="ctr">
                      <a:solidFill>
                        <a:srgbClr val="C0C0C0"/>
                      </a:solidFill>
                      <a:prstDash val="dot"/>
                      <a:round/>
                      <a:headEnd type="none" w="med" len="med"/>
                      <a:tailEnd type="none" w="med" len="med"/>
                    </a:lnR>
                    <a:lnT w="6350" cap="flat" cmpd="sng" algn="ctr">
                      <a:solidFill>
                        <a:srgbClr val="C0C0C0"/>
                      </a:solidFill>
                      <a:prstDash val="dot"/>
                      <a:round/>
                      <a:headEnd type="none" w="med" len="med"/>
                      <a:tailEnd type="none" w="med" len="med"/>
                    </a:lnT>
                    <a:lnB>
                      <a:noFill/>
                    </a:lnB>
                    <a:solidFill>
                      <a:srgbClr val="FFFFFF"/>
                    </a:solidFill>
                  </a:tcPr>
                </a:tc>
                <a:extLst>
                  <a:ext uri="{0D108BD9-81ED-4DB2-BD59-A6C34878D82A}">
                    <a16:rowId xmlns:a16="http://schemas.microsoft.com/office/drawing/2014/main" val="2825164149"/>
                  </a:ext>
                </a:extLst>
              </a:tr>
              <a:tr h="360000">
                <a:tc>
                  <a:txBody>
                    <a:bodyPr/>
                    <a:lstStyle/>
                    <a:p>
                      <a:pPr algn="l" fontAlgn="b"/>
                      <a:r>
                        <a:rPr lang="de-DE" sz="1200" b="0" i="0" u="none" strike="noStrike" dirty="0">
                          <a:solidFill>
                            <a:srgbClr val="000000"/>
                          </a:solidFill>
                          <a:effectLst/>
                          <a:latin typeface="Arial" panose="020B0604020202020204" pitchFamily="34" charset="0"/>
                        </a:rPr>
                        <a:t>Deutsche</a:t>
                      </a:r>
                    </a:p>
                  </a:txBody>
                  <a:tcPr marL="114300" marR="0" marT="0" marB="0" anchor="b">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713.980</a:t>
                      </a:r>
                    </a:p>
                  </a:txBody>
                  <a:tcPr marL="0" marR="0" marT="0" marB="0" anchor="b">
                    <a:lnL w="6350" cap="flat" cmpd="sng" algn="ctr">
                      <a:solidFill>
                        <a:srgbClr val="C0C0C0"/>
                      </a:solidFill>
                      <a:prstDash val="dot"/>
                      <a:round/>
                      <a:headEnd type="none" w="med" len="med"/>
                      <a:tailEnd type="none" w="med" len="med"/>
                    </a:lnL>
                    <a:lnR>
                      <a:noFill/>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70,8</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655.826</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58.154</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8,9</a:t>
                      </a:r>
                    </a:p>
                  </a:txBody>
                  <a:tcPr marL="0" marR="0" marT="0" marB="0" anchor="b">
                    <a:lnL>
                      <a:noFill/>
                    </a:lnL>
                    <a:lnR w="6350" cap="flat" cmpd="sng" algn="ctr">
                      <a:solidFill>
                        <a:srgbClr val="C0C0C0"/>
                      </a:solidFill>
                      <a:prstDash val="dot"/>
                      <a:round/>
                      <a:headEnd type="none" w="med" len="med"/>
                      <a:tailEnd type="none" w="med" len="med"/>
                    </a:lnR>
                    <a:lnT>
                      <a:noFill/>
                    </a:lnT>
                    <a:lnB>
                      <a:noFill/>
                    </a:lnB>
                    <a:solidFill>
                      <a:srgbClr val="FFFFFF"/>
                    </a:solidFill>
                  </a:tcPr>
                </a:tc>
                <a:extLst>
                  <a:ext uri="{0D108BD9-81ED-4DB2-BD59-A6C34878D82A}">
                    <a16:rowId xmlns:a16="http://schemas.microsoft.com/office/drawing/2014/main" val="3640593490"/>
                  </a:ext>
                </a:extLst>
              </a:tr>
              <a:tr h="360000">
                <a:tc>
                  <a:txBody>
                    <a:bodyPr/>
                    <a:lstStyle/>
                    <a:p>
                      <a:pPr algn="l" fontAlgn="b"/>
                      <a:r>
                        <a:rPr lang="de-DE" sz="1200" b="0" i="0" u="none" strike="noStrike" dirty="0">
                          <a:solidFill>
                            <a:srgbClr val="000000"/>
                          </a:solidFill>
                          <a:effectLst/>
                          <a:latin typeface="Arial" panose="020B0604020202020204" pitchFamily="34" charset="0"/>
                        </a:rPr>
                        <a:t>Ausländer</a:t>
                      </a:r>
                      <a:r>
                        <a:rPr lang="de-DE" sz="1200" b="0" i="0" u="none" strike="noStrike" baseline="30000" dirty="0">
                          <a:solidFill>
                            <a:srgbClr val="000000"/>
                          </a:solidFill>
                          <a:effectLst/>
                          <a:latin typeface="Arial" panose="020B0604020202020204" pitchFamily="34" charset="0"/>
                        </a:rPr>
                        <a:t>4)</a:t>
                      </a:r>
                      <a:endParaRPr lang="de-DE" sz="1200" b="0" i="0" u="none" strike="noStrike" dirty="0">
                        <a:solidFill>
                          <a:srgbClr val="000000"/>
                        </a:solidFill>
                        <a:effectLst/>
                        <a:latin typeface="Arial" panose="020B0604020202020204" pitchFamily="34" charset="0"/>
                      </a:endParaRPr>
                    </a:p>
                  </a:txBody>
                  <a:tcPr marL="114300" marR="0" marT="0" marB="0" anchor="b">
                    <a:lnL w="6350" cap="flat" cmpd="sng" algn="ctr">
                      <a:solidFill>
                        <a:srgbClr val="C0C0C0"/>
                      </a:solidFill>
                      <a:prstDash val="dot"/>
                      <a:round/>
                      <a:headEnd type="none" w="med" len="med"/>
                      <a:tailEnd type="none" w="med" len="med"/>
                    </a:lnL>
                    <a:lnR w="6350" cap="flat" cmpd="sng" algn="ctr">
                      <a:solidFill>
                        <a:srgbClr val="C0C0C0"/>
                      </a:solidFill>
                      <a:prstDash val="dot"/>
                      <a:round/>
                      <a:headEnd type="none" w="med" len="med"/>
                      <a:tailEnd type="none" w="med" len="med"/>
                    </a:lnR>
                    <a:lnT>
                      <a:noFill/>
                    </a:lnT>
                    <a:lnB>
                      <a:noFill/>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294.139</a:t>
                      </a:r>
                    </a:p>
                  </a:txBody>
                  <a:tcPr marL="0" marR="0" marT="0" marB="0" anchor="b">
                    <a:lnL w="6350" cap="flat" cmpd="sng" algn="ctr">
                      <a:solidFill>
                        <a:srgbClr val="C0C0C0"/>
                      </a:solidFill>
                      <a:prstDash val="dot"/>
                      <a:round/>
                      <a:headEnd type="none" w="med" len="med"/>
                      <a:tailEnd type="none" w="med" len="med"/>
                    </a:lnL>
                    <a:lnR>
                      <a:noFill/>
                    </a:lnR>
                    <a:lnT>
                      <a:noFill/>
                    </a:lnT>
                    <a:lnB>
                      <a:noFill/>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29,2</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a:solidFill>
                            <a:srgbClr val="000000"/>
                          </a:solidFill>
                          <a:effectLst/>
                          <a:latin typeface="Arial" panose="020B0604020202020204" pitchFamily="34" charset="0"/>
                        </a:rPr>
                        <a:t>                 242.173</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51.966</a:t>
                      </a:r>
                    </a:p>
                  </a:txBody>
                  <a:tcPr marL="0" marR="0" marT="0" marB="0" anchor="b">
                    <a:lnL>
                      <a:noFill/>
                    </a:lnL>
                    <a:lnR>
                      <a:noFill/>
                    </a:lnR>
                    <a:lnT>
                      <a:noFill/>
                    </a:lnT>
                    <a:lnB>
                      <a:noFill/>
                    </a:lnB>
                    <a:solidFill>
                      <a:srgbClr val="FFFFFF"/>
                    </a:solidFill>
                  </a:tcPr>
                </a:tc>
                <a:tc>
                  <a:txBody>
                    <a:bodyPr/>
                    <a:lstStyle/>
                    <a:p>
                      <a:pPr algn="r" fontAlgn="b"/>
                      <a:r>
                        <a:rPr lang="de-DE" sz="1200" b="0" i="0" u="none" strike="noStrike" dirty="0">
                          <a:solidFill>
                            <a:srgbClr val="000000"/>
                          </a:solidFill>
                          <a:effectLst/>
                          <a:latin typeface="Arial" panose="020B0604020202020204" pitchFamily="34" charset="0"/>
                        </a:rPr>
                        <a:t>                       21,5</a:t>
                      </a:r>
                    </a:p>
                  </a:txBody>
                  <a:tcPr marL="0" marR="0" marT="0" marB="0" anchor="b">
                    <a:lnL>
                      <a:noFill/>
                    </a:lnL>
                    <a:lnR w="6350" cap="flat" cmpd="sng" algn="ctr">
                      <a:solidFill>
                        <a:srgbClr val="C0C0C0"/>
                      </a:solidFill>
                      <a:prstDash val="dot"/>
                      <a:round/>
                      <a:headEnd type="none" w="med" len="med"/>
                      <a:tailEnd type="none" w="med" len="med"/>
                    </a:lnR>
                    <a:lnT>
                      <a:noFill/>
                    </a:lnT>
                    <a:lnB>
                      <a:noFill/>
                    </a:lnB>
                    <a:solidFill>
                      <a:srgbClr val="FFFFFF"/>
                    </a:solidFill>
                  </a:tcPr>
                </a:tc>
                <a:extLst>
                  <a:ext uri="{0D108BD9-81ED-4DB2-BD59-A6C34878D82A}">
                    <a16:rowId xmlns:a16="http://schemas.microsoft.com/office/drawing/2014/main" val="4196160914"/>
                  </a:ext>
                </a:extLst>
              </a:tr>
            </a:tbl>
          </a:graphicData>
        </a:graphic>
      </p:graphicFrame>
      <p:sp>
        <p:nvSpPr>
          <p:cNvPr id="15" name="Textfeld 14">
            <a:extLst>
              <a:ext uri="{FF2B5EF4-FFF2-40B4-BE49-F238E27FC236}">
                <a16:creationId xmlns:a16="http://schemas.microsoft.com/office/drawing/2014/main" id="{8866A96D-6151-4C34-93D7-65FCBEE76F99}"/>
              </a:ext>
            </a:extLst>
          </p:cNvPr>
          <p:cNvSpPr txBox="1"/>
          <p:nvPr/>
        </p:nvSpPr>
        <p:spPr>
          <a:xfrm>
            <a:off x="9034110" y="1088571"/>
            <a:ext cx="1409044" cy="461665"/>
          </a:xfrm>
          <a:prstGeom prst="rect">
            <a:avLst/>
          </a:prstGeom>
          <a:noFill/>
        </p:spPr>
        <p:txBody>
          <a:bodyPr wrap="square" rtlCol="0">
            <a:spAutoFit/>
          </a:bodyPr>
          <a:lstStyle/>
          <a:p>
            <a:r>
              <a:rPr lang="de-DE" sz="1200" dirty="0"/>
              <a:t>Quelle: </a:t>
            </a:r>
            <a:r>
              <a:rPr lang="de-DE" sz="1200" dirty="0">
                <a:hlinkClick r:id="rId2"/>
              </a:rPr>
              <a:t>Arbeitsagentur</a:t>
            </a:r>
            <a:endParaRPr lang="de-DE" sz="1200" dirty="0"/>
          </a:p>
        </p:txBody>
      </p:sp>
      <p:grpSp>
        <p:nvGrpSpPr>
          <p:cNvPr id="12" name="Gruppieren 11">
            <a:extLst>
              <a:ext uri="{FF2B5EF4-FFF2-40B4-BE49-F238E27FC236}">
                <a16:creationId xmlns:a16="http://schemas.microsoft.com/office/drawing/2014/main" id="{3D650BC3-B6C1-41B5-98E1-D095C2A66FB1}"/>
              </a:ext>
            </a:extLst>
          </p:cNvPr>
          <p:cNvGrpSpPr/>
          <p:nvPr/>
        </p:nvGrpSpPr>
        <p:grpSpPr>
          <a:xfrm>
            <a:off x="889286" y="-13410"/>
            <a:ext cx="9553868" cy="6870053"/>
            <a:chOff x="769544" y="0"/>
            <a:chExt cx="9553868" cy="6870053"/>
          </a:xfrm>
        </p:grpSpPr>
        <p:pic>
          <p:nvPicPr>
            <p:cNvPr id="10" name="Grafik 9">
              <a:extLst>
                <a:ext uri="{FF2B5EF4-FFF2-40B4-BE49-F238E27FC236}">
                  <a16:creationId xmlns:a16="http://schemas.microsoft.com/office/drawing/2014/main" id="{9FE65D31-F430-472C-A796-F4B03092E91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69544" y="0"/>
              <a:ext cx="9553868" cy="6870053"/>
            </a:xfrm>
            <a:prstGeom prst="rect">
              <a:avLst/>
            </a:prstGeom>
          </p:spPr>
        </p:pic>
        <p:sp>
          <p:nvSpPr>
            <p:cNvPr id="11" name="Textfeld 10">
              <a:extLst>
                <a:ext uri="{FF2B5EF4-FFF2-40B4-BE49-F238E27FC236}">
                  <a16:creationId xmlns:a16="http://schemas.microsoft.com/office/drawing/2014/main" id="{D157B954-0AE4-4809-AD61-0E8BC9B139C6}"/>
                </a:ext>
              </a:extLst>
            </p:cNvPr>
            <p:cNvSpPr txBox="1"/>
            <p:nvPr/>
          </p:nvSpPr>
          <p:spPr>
            <a:xfrm>
              <a:off x="7900380" y="914400"/>
              <a:ext cx="2027976" cy="276999"/>
            </a:xfrm>
            <a:prstGeom prst="rect">
              <a:avLst/>
            </a:prstGeom>
            <a:noFill/>
          </p:spPr>
          <p:txBody>
            <a:bodyPr wrap="square" rtlCol="0">
              <a:spAutoFit/>
            </a:bodyPr>
            <a:lstStyle/>
            <a:p>
              <a:r>
                <a:rPr lang="de-DE" sz="1200" dirty="0"/>
                <a:t>Quelle: </a:t>
              </a:r>
              <a:r>
                <a:rPr lang="de-DE" sz="1200" dirty="0">
                  <a:hlinkClick r:id="rId4"/>
                </a:rPr>
                <a:t>Arbeitsagentur</a:t>
              </a:r>
              <a:r>
                <a:rPr lang="de-DE" sz="1200" dirty="0"/>
                <a:t> </a:t>
              </a:r>
            </a:p>
          </p:txBody>
        </p:sp>
      </p:grpSp>
      <p:sp>
        <p:nvSpPr>
          <p:cNvPr id="4" name="Fußzeilenplatzhalter 3">
            <a:extLst>
              <a:ext uri="{FF2B5EF4-FFF2-40B4-BE49-F238E27FC236}">
                <a16:creationId xmlns:a16="http://schemas.microsoft.com/office/drawing/2014/main" id="{9C3273B0-88F9-42D9-9076-44680E37C46C}"/>
              </a:ext>
            </a:extLst>
          </p:cNvPr>
          <p:cNvSpPr>
            <a:spLocks noGrp="1"/>
          </p:cNvSpPr>
          <p:nvPr>
            <p:ph type="ftr" sz="quarter" idx="11"/>
          </p:nvPr>
        </p:nvSpPr>
        <p:spPr/>
        <p:txBody>
          <a:bodyPr/>
          <a:lstStyle/>
          <a:p>
            <a:r>
              <a:rPr lang="de-DE"/>
              <a:t>© Anselm Dohle-Beltinger 2021</a:t>
            </a:r>
          </a:p>
        </p:txBody>
      </p:sp>
      <p:sp>
        <p:nvSpPr>
          <p:cNvPr id="5" name="Foliennummernplatzhalter 4">
            <a:extLst>
              <a:ext uri="{FF2B5EF4-FFF2-40B4-BE49-F238E27FC236}">
                <a16:creationId xmlns:a16="http://schemas.microsoft.com/office/drawing/2014/main" id="{952ACBF5-4E5A-45CD-BADC-DED331DB2F37}"/>
              </a:ext>
            </a:extLst>
          </p:cNvPr>
          <p:cNvSpPr>
            <a:spLocks noGrp="1"/>
          </p:cNvSpPr>
          <p:nvPr>
            <p:ph type="sldNum" sz="quarter" idx="12"/>
          </p:nvPr>
        </p:nvSpPr>
        <p:spPr/>
        <p:txBody>
          <a:bodyPr/>
          <a:lstStyle/>
          <a:p>
            <a:fld id="{4C29D198-19C0-4ABD-9456-62D7334388C4}" type="slidenum">
              <a:rPr lang="de-DE" smtClean="0"/>
              <a:t>36</a:t>
            </a:fld>
            <a:endParaRPr lang="de-DE"/>
          </a:p>
        </p:txBody>
      </p:sp>
    </p:spTree>
    <p:extLst>
      <p:ext uri="{BB962C8B-B14F-4D97-AF65-F5344CB8AC3E}">
        <p14:creationId xmlns:p14="http://schemas.microsoft.com/office/powerpoint/2010/main" val="80782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4BC49D-C988-46B9-BA14-3363112DF66C}"/>
              </a:ext>
            </a:extLst>
          </p:cNvPr>
          <p:cNvSpPr>
            <a:spLocks noGrp="1"/>
          </p:cNvSpPr>
          <p:nvPr>
            <p:ph type="title"/>
          </p:nvPr>
        </p:nvSpPr>
        <p:spPr/>
        <p:txBody>
          <a:bodyPr/>
          <a:lstStyle/>
          <a:p>
            <a:r>
              <a:rPr lang="de-DE" dirty="0"/>
              <a:t>Kurzarbeit (deutsch)</a:t>
            </a:r>
          </a:p>
        </p:txBody>
      </p:sp>
      <p:sp>
        <p:nvSpPr>
          <p:cNvPr id="3" name="Inhaltsplatzhalter 2">
            <a:extLst>
              <a:ext uri="{FF2B5EF4-FFF2-40B4-BE49-F238E27FC236}">
                <a16:creationId xmlns:a16="http://schemas.microsoft.com/office/drawing/2014/main" id="{6310DD96-96BC-4ED5-8846-793A6D590245}"/>
              </a:ext>
            </a:extLst>
          </p:cNvPr>
          <p:cNvSpPr>
            <a:spLocks noGrp="1"/>
          </p:cNvSpPr>
          <p:nvPr>
            <p:ph idx="1"/>
          </p:nvPr>
        </p:nvSpPr>
        <p:spPr/>
        <p:txBody>
          <a:bodyPr/>
          <a:lstStyle/>
          <a:p>
            <a:r>
              <a:rPr lang="de-DE" dirty="0"/>
              <a:t>Mindestens 30% der Arbeitnehmer müssen mind. 10% der Arbeitszeit nicht leisten können. </a:t>
            </a:r>
          </a:p>
          <a:p>
            <a:r>
              <a:rPr lang="de-DE" dirty="0"/>
              <a:t>Dies muss </a:t>
            </a:r>
          </a:p>
          <a:p>
            <a:pPr lvl="1"/>
            <a:r>
              <a:rPr lang="de-DE" dirty="0"/>
              <a:t>vorübergehend und</a:t>
            </a:r>
          </a:p>
          <a:p>
            <a:pPr lvl="1"/>
            <a:r>
              <a:rPr lang="de-DE" dirty="0"/>
              <a:t>nicht vermeidbar sein (gilt anders als früher nicht bei saisonalen Phänomenen wie z.B. auf dem Bau) </a:t>
            </a:r>
          </a:p>
          <a:p>
            <a:pPr lvl="1"/>
            <a:r>
              <a:rPr lang="de-DE" dirty="0"/>
              <a:t>aus wirtschaftlichen Gründen oder </a:t>
            </a:r>
            <a:br>
              <a:rPr lang="de-DE" dirty="0"/>
            </a:br>
            <a:r>
              <a:rPr lang="de-DE" dirty="0"/>
              <a:t>aufgrund unabwendbarer Ereignisse (z.B. Lockdown) erfolgen</a:t>
            </a:r>
          </a:p>
          <a:p>
            <a:r>
              <a:rPr lang="de-DE" dirty="0"/>
              <a:t>Anspruch besteht nur nach vorheriger Anmeldung </a:t>
            </a:r>
            <a:br>
              <a:rPr lang="de-DE" dirty="0"/>
            </a:br>
            <a:r>
              <a:rPr lang="de-DE" dirty="0">
                <a:sym typeface="Symbol" panose="05050102010706020507" pitchFamily="18" charset="2"/>
              </a:rPr>
              <a:t> mehr Anmeldungen als Inanspruchnahmen</a:t>
            </a:r>
            <a:endParaRPr lang="de-DE" dirty="0"/>
          </a:p>
        </p:txBody>
      </p:sp>
      <p:sp>
        <p:nvSpPr>
          <p:cNvPr id="6" name="Fußzeilenplatzhalter 5">
            <a:extLst>
              <a:ext uri="{FF2B5EF4-FFF2-40B4-BE49-F238E27FC236}">
                <a16:creationId xmlns:a16="http://schemas.microsoft.com/office/drawing/2014/main" id="{AED43381-EFB3-476D-845A-9122743416CF}"/>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2D5B00ED-C17C-4215-9995-951512E4F60C}"/>
              </a:ext>
            </a:extLst>
          </p:cNvPr>
          <p:cNvSpPr>
            <a:spLocks noGrp="1"/>
          </p:cNvSpPr>
          <p:nvPr>
            <p:ph type="sldNum" sz="quarter" idx="12"/>
          </p:nvPr>
        </p:nvSpPr>
        <p:spPr/>
        <p:txBody>
          <a:bodyPr/>
          <a:lstStyle/>
          <a:p>
            <a:fld id="{4C29D198-19C0-4ABD-9456-62D7334388C4}" type="slidenum">
              <a:rPr lang="de-DE" smtClean="0"/>
              <a:t>37</a:t>
            </a:fld>
            <a:endParaRPr lang="de-DE"/>
          </a:p>
        </p:txBody>
      </p:sp>
    </p:spTree>
    <p:extLst>
      <p:ext uri="{BB962C8B-B14F-4D97-AF65-F5344CB8AC3E}">
        <p14:creationId xmlns:p14="http://schemas.microsoft.com/office/powerpoint/2010/main" val="21849675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201CFDFE-299B-409B-BB72-983EAB46BA1A}"/>
              </a:ext>
            </a:extLst>
          </p:cNvPr>
          <p:cNvGrpSpPr/>
          <p:nvPr/>
        </p:nvGrpSpPr>
        <p:grpSpPr>
          <a:xfrm>
            <a:off x="1725038" y="526895"/>
            <a:ext cx="8741923" cy="4954621"/>
            <a:chOff x="1534915" y="1748394"/>
            <a:chExt cx="8741923" cy="4954621"/>
          </a:xfrm>
        </p:grpSpPr>
        <p:pic>
          <p:nvPicPr>
            <p:cNvPr id="4" name="Grafik 3">
              <a:extLst>
                <a:ext uri="{FF2B5EF4-FFF2-40B4-BE49-F238E27FC236}">
                  <a16:creationId xmlns:a16="http://schemas.microsoft.com/office/drawing/2014/main" id="{846AD698-A95D-491B-A340-171F4C4E54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915" y="1748394"/>
              <a:ext cx="8741923" cy="4954621"/>
            </a:xfrm>
            <a:prstGeom prst="rect">
              <a:avLst/>
            </a:prstGeom>
          </p:spPr>
        </p:pic>
        <p:sp>
          <p:nvSpPr>
            <p:cNvPr id="5" name="Textfeld 4">
              <a:extLst>
                <a:ext uri="{FF2B5EF4-FFF2-40B4-BE49-F238E27FC236}">
                  <a16:creationId xmlns:a16="http://schemas.microsoft.com/office/drawing/2014/main" id="{5B70E689-0DF8-4D34-B1F3-CB80DFE15B6B}"/>
                </a:ext>
              </a:extLst>
            </p:cNvPr>
            <p:cNvSpPr txBox="1"/>
            <p:nvPr/>
          </p:nvSpPr>
          <p:spPr>
            <a:xfrm>
              <a:off x="7188129" y="1928812"/>
              <a:ext cx="2752253" cy="461665"/>
            </a:xfrm>
            <a:prstGeom prst="rect">
              <a:avLst/>
            </a:prstGeom>
            <a:noFill/>
          </p:spPr>
          <p:txBody>
            <a:bodyPr wrap="square" rtlCol="0">
              <a:spAutoFit/>
            </a:bodyPr>
            <a:lstStyle/>
            <a:p>
              <a:r>
                <a:rPr lang="de-DE" sz="1200" dirty="0"/>
                <a:t>Arbeitsagentur: </a:t>
              </a:r>
              <a:r>
                <a:rPr lang="de-DE" sz="1200" dirty="0">
                  <a:hlinkClick r:id="rId3"/>
                </a:rPr>
                <a:t>Arbeitsmarktbericht konjunkturelles Kurzarbeitergeld 10/2021</a:t>
              </a:r>
              <a:endParaRPr lang="de-DE" sz="1200" dirty="0"/>
            </a:p>
          </p:txBody>
        </p:sp>
      </p:grpSp>
      <p:graphicFrame>
        <p:nvGraphicFramePr>
          <p:cNvPr id="11" name="Tabelle 10">
            <a:extLst>
              <a:ext uri="{FF2B5EF4-FFF2-40B4-BE49-F238E27FC236}">
                <a16:creationId xmlns:a16="http://schemas.microsoft.com/office/drawing/2014/main" id="{61DF9DCA-0381-478E-BCA6-C69EA1E68EE9}"/>
              </a:ext>
            </a:extLst>
          </p:cNvPr>
          <p:cNvGraphicFramePr>
            <a:graphicFrameLocks noGrp="1"/>
          </p:cNvGraphicFramePr>
          <p:nvPr>
            <p:extLst>
              <p:ext uri="{D42A27DB-BD31-4B8C-83A1-F6EECF244321}">
                <p14:modId xmlns:p14="http://schemas.microsoft.com/office/powerpoint/2010/main" val="3539622716"/>
              </p:ext>
            </p:extLst>
          </p:nvPr>
        </p:nvGraphicFramePr>
        <p:xfrm>
          <a:off x="909540" y="145895"/>
          <a:ext cx="9617468" cy="6203237"/>
        </p:xfrm>
        <a:graphic>
          <a:graphicData uri="http://schemas.openxmlformats.org/drawingml/2006/table">
            <a:tbl>
              <a:tblPr/>
              <a:tblGrid>
                <a:gridCol w="1279387">
                  <a:extLst>
                    <a:ext uri="{9D8B030D-6E8A-4147-A177-3AD203B41FA5}">
                      <a16:colId xmlns:a16="http://schemas.microsoft.com/office/drawing/2014/main" val="4283632701"/>
                    </a:ext>
                  </a:extLst>
                </a:gridCol>
                <a:gridCol w="761016">
                  <a:extLst>
                    <a:ext uri="{9D8B030D-6E8A-4147-A177-3AD203B41FA5}">
                      <a16:colId xmlns:a16="http://schemas.microsoft.com/office/drawing/2014/main" val="196703862"/>
                    </a:ext>
                  </a:extLst>
                </a:gridCol>
                <a:gridCol w="761016">
                  <a:extLst>
                    <a:ext uri="{9D8B030D-6E8A-4147-A177-3AD203B41FA5}">
                      <a16:colId xmlns:a16="http://schemas.microsoft.com/office/drawing/2014/main" val="1769071799"/>
                    </a:ext>
                  </a:extLst>
                </a:gridCol>
                <a:gridCol w="628665">
                  <a:extLst>
                    <a:ext uri="{9D8B030D-6E8A-4147-A177-3AD203B41FA5}">
                      <a16:colId xmlns:a16="http://schemas.microsoft.com/office/drawing/2014/main" val="4294913296"/>
                    </a:ext>
                  </a:extLst>
                </a:gridCol>
                <a:gridCol w="761016">
                  <a:extLst>
                    <a:ext uri="{9D8B030D-6E8A-4147-A177-3AD203B41FA5}">
                      <a16:colId xmlns:a16="http://schemas.microsoft.com/office/drawing/2014/main" val="910434305"/>
                    </a:ext>
                  </a:extLst>
                </a:gridCol>
                <a:gridCol w="761016">
                  <a:extLst>
                    <a:ext uri="{9D8B030D-6E8A-4147-A177-3AD203B41FA5}">
                      <a16:colId xmlns:a16="http://schemas.microsoft.com/office/drawing/2014/main" val="1432960315"/>
                    </a:ext>
                  </a:extLst>
                </a:gridCol>
                <a:gridCol w="628665">
                  <a:extLst>
                    <a:ext uri="{9D8B030D-6E8A-4147-A177-3AD203B41FA5}">
                      <a16:colId xmlns:a16="http://schemas.microsoft.com/office/drawing/2014/main" val="583301365"/>
                    </a:ext>
                  </a:extLst>
                </a:gridCol>
                <a:gridCol w="761016">
                  <a:extLst>
                    <a:ext uri="{9D8B030D-6E8A-4147-A177-3AD203B41FA5}">
                      <a16:colId xmlns:a16="http://schemas.microsoft.com/office/drawing/2014/main" val="3283846916"/>
                    </a:ext>
                  </a:extLst>
                </a:gridCol>
                <a:gridCol w="761016">
                  <a:extLst>
                    <a:ext uri="{9D8B030D-6E8A-4147-A177-3AD203B41FA5}">
                      <a16:colId xmlns:a16="http://schemas.microsoft.com/office/drawing/2014/main" val="3227539944"/>
                    </a:ext>
                  </a:extLst>
                </a:gridCol>
                <a:gridCol w="897041">
                  <a:extLst>
                    <a:ext uri="{9D8B030D-6E8A-4147-A177-3AD203B41FA5}">
                      <a16:colId xmlns:a16="http://schemas.microsoft.com/office/drawing/2014/main" val="2833853005"/>
                    </a:ext>
                  </a:extLst>
                </a:gridCol>
                <a:gridCol w="808807">
                  <a:extLst>
                    <a:ext uri="{9D8B030D-6E8A-4147-A177-3AD203B41FA5}">
                      <a16:colId xmlns:a16="http://schemas.microsoft.com/office/drawing/2014/main" val="820378811"/>
                    </a:ext>
                  </a:extLst>
                </a:gridCol>
                <a:gridCol w="808807">
                  <a:extLst>
                    <a:ext uri="{9D8B030D-6E8A-4147-A177-3AD203B41FA5}">
                      <a16:colId xmlns:a16="http://schemas.microsoft.com/office/drawing/2014/main" val="3723944507"/>
                    </a:ext>
                  </a:extLst>
                </a:gridCol>
              </a:tblGrid>
              <a:tr h="199461">
                <a:tc gridSpan="12">
                  <a:txBody>
                    <a:bodyPr/>
                    <a:lstStyle/>
                    <a:p>
                      <a:pPr algn="l" fontAlgn="ctr"/>
                      <a:r>
                        <a:rPr lang="de-DE" sz="900" b="1" i="0" u="none" strike="noStrike" dirty="0">
                          <a:solidFill>
                            <a:srgbClr val="000000"/>
                          </a:solidFill>
                          <a:effectLst/>
                          <a:latin typeface="Arial" panose="020B0604020202020204" pitchFamily="34" charset="0"/>
                        </a:rPr>
                        <a:t>Grafik 2: Anzahl Kurzarbeiter und Beschäftigungsäquivalent (Summe aller Anspruchsgrundlagen)</a:t>
                      </a:r>
                    </a:p>
                  </a:txBody>
                  <a:tcPr marL="0" marR="0" marT="0" marB="0" anchor="ctr">
                    <a:lnL>
                      <a:noFill/>
                    </a:lnL>
                    <a:lnR>
                      <a:noFill/>
                    </a:lnR>
                    <a:lnT>
                      <a:noFill/>
                    </a:lnT>
                    <a:lnB>
                      <a:noFill/>
                    </a:lnB>
                    <a:solidFill>
                      <a:schemeClr val="bg1"/>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215041137"/>
                  </a:ext>
                </a:extLst>
              </a:tr>
              <a:tr h="199461">
                <a:tc>
                  <a:txBody>
                    <a:bodyPr/>
                    <a:lstStyle/>
                    <a:p>
                      <a:pPr algn="l" fontAlgn="b"/>
                      <a:r>
                        <a:rPr lang="de-DE" sz="700" b="0" i="0" u="none" strike="noStrike">
                          <a:solidFill>
                            <a:srgbClr val="000000"/>
                          </a:solidFill>
                          <a:effectLst/>
                          <a:latin typeface="Arial" panose="020B0604020202020204" pitchFamily="34" charset="0"/>
                        </a:rPr>
                        <a:t>Deutschland</a:t>
                      </a: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3120155773"/>
                  </a:ext>
                </a:extLst>
              </a:tr>
              <a:tr h="199461">
                <a:tc gridSpan="2">
                  <a:txBody>
                    <a:bodyPr/>
                    <a:lstStyle/>
                    <a:p>
                      <a:pPr algn="l" fontAlgn="b"/>
                      <a:r>
                        <a:rPr lang="de-DE" sz="700" b="0" i="0" u="none" strike="noStrike">
                          <a:solidFill>
                            <a:srgbClr val="000000"/>
                          </a:solidFill>
                          <a:effectLst/>
                          <a:latin typeface="Arial" panose="020B0604020202020204" pitchFamily="34" charset="0"/>
                        </a:rPr>
                        <a:t>Januar 1992 bis April 2021</a:t>
                      </a:r>
                    </a:p>
                  </a:txBody>
                  <a:tcPr marL="0" marR="0" marT="0" marB="0" anchor="b">
                    <a:lnL>
                      <a:noFill/>
                    </a:lnL>
                    <a:lnR>
                      <a:noFill/>
                    </a:lnR>
                    <a:lnT>
                      <a:noFill/>
                    </a:lnT>
                    <a:lnB>
                      <a:noFill/>
                    </a:lnB>
                    <a:solidFill>
                      <a:schemeClr val="bg1"/>
                    </a:solidFill>
                  </a:tcPr>
                </a:tc>
                <a:tc hMerge="1">
                  <a:txBody>
                    <a:bodyPr/>
                    <a:lstStyle/>
                    <a:p>
                      <a:endParaRPr lang="de-DE"/>
                    </a:p>
                  </a:txBody>
                  <a:tcPr/>
                </a:tc>
                <a:tc>
                  <a:txBody>
                    <a:bodyPr/>
                    <a:lstStyle/>
                    <a:p>
                      <a:pPr algn="l" fontAlgn="b"/>
                      <a:endParaRPr lang="de-DE" sz="900" b="0" i="0" u="none" strike="noStrike">
                        <a:solidFill>
                          <a:srgbClr val="FF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FF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1134900767"/>
                  </a:ext>
                </a:extLst>
              </a:tr>
              <a:tr h="219407">
                <a:tc>
                  <a:txBody>
                    <a:bodyPr/>
                    <a:lstStyle/>
                    <a:p>
                      <a:pPr algn="l" fontAlgn="b"/>
                      <a:endParaRPr lang="de-DE" sz="1000" b="0" i="0" u="none" strike="noStrike">
                        <a:solidFill>
                          <a:srgbClr val="000000"/>
                        </a:solidFill>
                        <a:effectLst/>
                        <a:latin typeface="Arial" panose="020B0604020202020204" pitchFamily="34" charset="0"/>
                      </a:endParaRPr>
                    </a:p>
                  </a:txBody>
                  <a:tcPr marL="0" marR="0" marT="0" marB="0">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3713361903"/>
                  </a:ext>
                </a:extLst>
              </a:tr>
              <a:tr h="199461">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2508545502"/>
                  </a:ext>
                </a:extLst>
              </a:tr>
              <a:tr h="199461">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373007619"/>
                  </a:ext>
                </a:extLst>
              </a:tr>
              <a:tr h="199461">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4200584061"/>
                  </a:ext>
                </a:extLst>
              </a:tr>
              <a:tr h="199461">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2657448356"/>
                  </a:ext>
                </a:extLst>
              </a:tr>
              <a:tr h="199461">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2676482250"/>
                  </a:ext>
                </a:extLst>
              </a:tr>
              <a:tr h="199461">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846469487"/>
                  </a:ext>
                </a:extLst>
              </a:tr>
              <a:tr h="199461">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3078773615"/>
                  </a:ext>
                </a:extLst>
              </a:tr>
              <a:tr h="199461">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3001523318"/>
                  </a:ext>
                </a:extLst>
              </a:tr>
              <a:tr h="199461">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3754079233"/>
                  </a:ext>
                </a:extLst>
              </a:tr>
              <a:tr h="199461">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1400455770"/>
                  </a:ext>
                </a:extLst>
              </a:tr>
              <a:tr h="199461">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3312082945"/>
                  </a:ext>
                </a:extLst>
              </a:tr>
              <a:tr h="199461">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3958121600"/>
                  </a:ext>
                </a:extLst>
              </a:tr>
              <a:tr h="199461">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3364460343"/>
                  </a:ext>
                </a:extLst>
              </a:tr>
              <a:tr h="199461">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1391082250"/>
                  </a:ext>
                </a:extLst>
              </a:tr>
              <a:tr h="199461">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3068222267"/>
                  </a:ext>
                </a:extLst>
              </a:tr>
              <a:tr h="199461">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398771073"/>
                  </a:ext>
                </a:extLst>
              </a:tr>
              <a:tr h="199461">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1537520052"/>
                  </a:ext>
                </a:extLst>
              </a:tr>
              <a:tr h="199461">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846136033"/>
                  </a:ext>
                </a:extLst>
              </a:tr>
              <a:tr h="199461">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2899971826"/>
                  </a:ext>
                </a:extLst>
              </a:tr>
              <a:tr h="199461">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2995290428"/>
                  </a:ext>
                </a:extLst>
              </a:tr>
              <a:tr h="199461">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3366357990"/>
                  </a:ext>
                </a:extLst>
              </a:tr>
              <a:tr h="199461">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4209932207"/>
                  </a:ext>
                </a:extLst>
              </a:tr>
              <a:tr h="199461">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1709283636"/>
                  </a:ext>
                </a:extLst>
              </a:tr>
              <a:tr h="199461">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578336871"/>
                  </a:ext>
                </a:extLst>
              </a:tr>
              <a:tr h="199461">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2598796306"/>
                  </a:ext>
                </a:extLst>
              </a:tr>
              <a:tr h="199461">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r"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700" b="0" i="0" u="sng" strike="noStrike">
                        <a:solidFill>
                          <a:srgbClr val="0000FF"/>
                        </a:solidFill>
                        <a:effectLst/>
                        <a:latin typeface="Tahoma" panose="020B0604030504040204" pitchFamily="34" charset="0"/>
                      </a:endParaRPr>
                    </a:p>
                  </a:txBody>
                  <a:tcPr marL="0" marR="0" marT="0" marB="0" anchor="b">
                    <a:lnL>
                      <a:noFill/>
                    </a:lnL>
                    <a:lnR>
                      <a:noFill/>
                    </a:lnR>
                    <a:lnT>
                      <a:noFill/>
                    </a:lnT>
                    <a:lnB>
                      <a:noFill/>
                    </a:lnB>
                    <a:solidFill>
                      <a:schemeClr val="bg1"/>
                    </a:solidFill>
                  </a:tcPr>
                </a:tc>
                <a:extLst>
                  <a:ext uri="{0D108BD9-81ED-4DB2-BD59-A6C34878D82A}">
                    <a16:rowId xmlns:a16="http://schemas.microsoft.com/office/drawing/2014/main" val="3445810045"/>
                  </a:ext>
                </a:extLst>
              </a:tr>
              <a:tr h="199461">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a:txBody>
                    <a:bodyPr/>
                    <a:lstStyle/>
                    <a:p>
                      <a:pPr algn="l" fontAlgn="b"/>
                      <a:endParaRPr lang="de-DE" sz="9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solidFill>
                      <a:schemeClr val="bg1"/>
                    </a:solidFill>
                  </a:tcPr>
                </a:tc>
                <a:tc gridSpan="3">
                  <a:txBody>
                    <a:bodyPr/>
                    <a:lstStyle/>
                    <a:p>
                      <a:pPr algn="r" fontAlgn="b"/>
                      <a:r>
                        <a:rPr lang="de-DE" sz="600" b="0" i="0" u="none" strike="noStrike" dirty="0">
                          <a:solidFill>
                            <a:srgbClr val="000000"/>
                          </a:solidFill>
                          <a:effectLst/>
                          <a:latin typeface="Arial" panose="020B0604020202020204" pitchFamily="34" charset="0"/>
                        </a:rPr>
                        <a:t>© Statistik der Bundesagentur für Arbeit</a:t>
                      </a:r>
                    </a:p>
                  </a:txBody>
                  <a:tcPr marL="0" marR="0" marT="0" marB="0" anchor="b">
                    <a:lnL>
                      <a:noFill/>
                    </a:lnL>
                    <a:lnR>
                      <a:noFill/>
                    </a:lnR>
                    <a:lnT>
                      <a:noFill/>
                    </a:lnT>
                    <a:lnB>
                      <a:noFill/>
                    </a:lnB>
                    <a:solidFill>
                      <a:schemeClr val="bg1"/>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58411817"/>
                  </a:ext>
                </a:extLst>
              </a:tr>
            </a:tbl>
          </a:graphicData>
        </a:graphic>
      </p:graphicFrame>
      <p:graphicFrame>
        <p:nvGraphicFramePr>
          <p:cNvPr id="12" name="Diagramm 11">
            <a:extLst>
              <a:ext uri="{FF2B5EF4-FFF2-40B4-BE49-F238E27FC236}">
                <a16:creationId xmlns:a16="http://schemas.microsoft.com/office/drawing/2014/main" id="{00000000-0008-0000-0A00-000073FA2500}"/>
              </a:ext>
            </a:extLst>
          </p:cNvPr>
          <p:cNvGraphicFramePr>
            <a:graphicFrameLocks/>
          </p:cNvGraphicFramePr>
          <p:nvPr>
            <p:extLst>
              <p:ext uri="{D42A27DB-BD31-4B8C-83A1-F6EECF244321}">
                <p14:modId xmlns:p14="http://schemas.microsoft.com/office/powerpoint/2010/main" val="2525851302"/>
              </p:ext>
            </p:extLst>
          </p:nvPr>
        </p:nvGraphicFramePr>
        <p:xfrm>
          <a:off x="783772" y="526895"/>
          <a:ext cx="10395857" cy="5863019"/>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feld 12">
            <a:extLst>
              <a:ext uri="{FF2B5EF4-FFF2-40B4-BE49-F238E27FC236}">
                <a16:creationId xmlns:a16="http://schemas.microsoft.com/office/drawing/2014/main" id="{4843865A-AA5F-4DBF-8DCE-73AE688A1190}"/>
              </a:ext>
            </a:extLst>
          </p:cNvPr>
          <p:cNvSpPr txBox="1"/>
          <p:nvPr/>
        </p:nvSpPr>
        <p:spPr>
          <a:xfrm>
            <a:off x="4528457" y="6349132"/>
            <a:ext cx="2982686" cy="369332"/>
          </a:xfrm>
          <a:prstGeom prst="rect">
            <a:avLst/>
          </a:prstGeom>
          <a:noFill/>
        </p:spPr>
        <p:txBody>
          <a:bodyPr wrap="square" rtlCol="0">
            <a:spAutoFit/>
          </a:bodyPr>
          <a:lstStyle/>
          <a:p>
            <a:r>
              <a:rPr lang="de-DE" dirty="0"/>
              <a:t>Quelle: </a:t>
            </a:r>
            <a:r>
              <a:rPr lang="de-DE" dirty="0">
                <a:hlinkClick r:id="rId5"/>
              </a:rPr>
              <a:t>Arbeitsagentur</a:t>
            </a:r>
            <a:endParaRPr lang="de-DE" dirty="0"/>
          </a:p>
        </p:txBody>
      </p:sp>
      <p:sp>
        <p:nvSpPr>
          <p:cNvPr id="6" name="Fußzeilenplatzhalter 5">
            <a:extLst>
              <a:ext uri="{FF2B5EF4-FFF2-40B4-BE49-F238E27FC236}">
                <a16:creationId xmlns:a16="http://schemas.microsoft.com/office/drawing/2014/main" id="{4D5F41BC-BE1E-4738-94BC-373E030D00E0}"/>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B1C8DC2C-EA0C-4BE7-8EDA-2ACB5EAA6471}"/>
              </a:ext>
            </a:extLst>
          </p:cNvPr>
          <p:cNvSpPr>
            <a:spLocks noGrp="1"/>
          </p:cNvSpPr>
          <p:nvPr>
            <p:ph type="sldNum" sz="quarter" idx="12"/>
          </p:nvPr>
        </p:nvSpPr>
        <p:spPr/>
        <p:txBody>
          <a:bodyPr/>
          <a:lstStyle/>
          <a:p>
            <a:fld id="{4C29D198-19C0-4ABD-9456-62D7334388C4}" type="slidenum">
              <a:rPr lang="de-DE" smtClean="0"/>
              <a:t>38</a:t>
            </a:fld>
            <a:endParaRPr lang="de-DE"/>
          </a:p>
        </p:txBody>
      </p:sp>
    </p:spTree>
    <p:extLst>
      <p:ext uri="{BB962C8B-B14F-4D97-AF65-F5344CB8AC3E}">
        <p14:creationId xmlns:p14="http://schemas.microsoft.com/office/powerpoint/2010/main" val="168845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7764A92-FBE7-4B62-8A66-DE583CF5F9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0218" y="0"/>
            <a:ext cx="6891563" cy="6858000"/>
          </a:xfrm>
          <a:prstGeom prst="rect">
            <a:avLst/>
          </a:prstGeom>
        </p:spPr>
      </p:pic>
      <p:sp>
        <p:nvSpPr>
          <p:cNvPr id="3" name="Textfeld 2">
            <a:extLst>
              <a:ext uri="{FF2B5EF4-FFF2-40B4-BE49-F238E27FC236}">
                <a16:creationId xmlns:a16="http://schemas.microsoft.com/office/drawing/2014/main" id="{352D35AE-4DE1-4B05-8937-B415B94907F0}"/>
              </a:ext>
            </a:extLst>
          </p:cNvPr>
          <p:cNvSpPr txBox="1"/>
          <p:nvPr/>
        </p:nvSpPr>
        <p:spPr>
          <a:xfrm>
            <a:off x="1204111" y="2091350"/>
            <a:ext cx="1050202" cy="646331"/>
          </a:xfrm>
          <a:prstGeom prst="rect">
            <a:avLst/>
          </a:prstGeom>
          <a:noFill/>
        </p:spPr>
        <p:txBody>
          <a:bodyPr wrap="square" rtlCol="0">
            <a:spAutoFit/>
          </a:bodyPr>
          <a:lstStyle/>
          <a:p>
            <a:r>
              <a:rPr lang="de-DE" dirty="0"/>
              <a:t>Quelle: </a:t>
            </a:r>
            <a:r>
              <a:rPr lang="de-DE" dirty="0">
                <a:hlinkClick r:id="rId3"/>
              </a:rPr>
              <a:t>BBSR</a:t>
            </a:r>
            <a:endParaRPr lang="de-DE" dirty="0"/>
          </a:p>
        </p:txBody>
      </p:sp>
      <p:sp>
        <p:nvSpPr>
          <p:cNvPr id="6" name="Fußzeilenplatzhalter 5">
            <a:extLst>
              <a:ext uri="{FF2B5EF4-FFF2-40B4-BE49-F238E27FC236}">
                <a16:creationId xmlns:a16="http://schemas.microsoft.com/office/drawing/2014/main" id="{A7886727-4DF0-4D5C-BEB8-26EF4894D50C}"/>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398140D5-2400-407D-998D-E5CC5DFC4B60}"/>
              </a:ext>
            </a:extLst>
          </p:cNvPr>
          <p:cNvSpPr>
            <a:spLocks noGrp="1"/>
          </p:cNvSpPr>
          <p:nvPr>
            <p:ph type="sldNum" sz="quarter" idx="12"/>
          </p:nvPr>
        </p:nvSpPr>
        <p:spPr/>
        <p:txBody>
          <a:bodyPr/>
          <a:lstStyle/>
          <a:p>
            <a:fld id="{4C29D198-19C0-4ABD-9456-62D7334388C4}" type="slidenum">
              <a:rPr lang="de-DE" smtClean="0"/>
              <a:t>39</a:t>
            </a:fld>
            <a:endParaRPr lang="de-DE"/>
          </a:p>
        </p:txBody>
      </p:sp>
    </p:spTree>
    <p:extLst>
      <p:ext uri="{BB962C8B-B14F-4D97-AF65-F5344CB8AC3E}">
        <p14:creationId xmlns:p14="http://schemas.microsoft.com/office/powerpoint/2010/main" val="1440520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45E20C-1FA5-429C-8459-54C7963E0267}"/>
              </a:ext>
            </a:extLst>
          </p:cNvPr>
          <p:cNvSpPr>
            <a:spLocks noGrp="1"/>
          </p:cNvSpPr>
          <p:nvPr>
            <p:ph type="title"/>
          </p:nvPr>
        </p:nvSpPr>
        <p:spPr/>
        <p:txBody>
          <a:bodyPr/>
          <a:lstStyle/>
          <a:p>
            <a:r>
              <a:rPr lang="de-DE" dirty="0">
                <a:solidFill>
                  <a:srgbClr val="FF0000"/>
                </a:solidFill>
              </a:rPr>
              <a:t>Erwerbspersonen</a:t>
            </a:r>
            <a:r>
              <a:rPr lang="de-DE" dirty="0"/>
              <a:t> </a:t>
            </a:r>
            <a:r>
              <a:rPr lang="de-DE" sz="2400" dirty="0"/>
              <a:t>internationale Definition</a:t>
            </a:r>
            <a:r>
              <a:rPr lang="de-DE" sz="1400" dirty="0"/>
              <a:t> (z.B. bei Eurostat und ILO)</a:t>
            </a:r>
          </a:p>
        </p:txBody>
      </p:sp>
      <p:sp>
        <p:nvSpPr>
          <p:cNvPr id="3" name="Inhaltsplatzhalter 2">
            <a:extLst>
              <a:ext uri="{FF2B5EF4-FFF2-40B4-BE49-F238E27FC236}">
                <a16:creationId xmlns:a16="http://schemas.microsoft.com/office/drawing/2014/main" id="{5E3584B1-7427-4338-AACD-F2F625AEBBAF}"/>
              </a:ext>
            </a:extLst>
          </p:cNvPr>
          <p:cNvSpPr>
            <a:spLocks noGrp="1"/>
          </p:cNvSpPr>
          <p:nvPr>
            <p:ph idx="1"/>
          </p:nvPr>
        </p:nvSpPr>
        <p:spPr/>
        <p:txBody>
          <a:bodyPr>
            <a:normAutofit lnSpcReduction="10000"/>
          </a:bodyPr>
          <a:lstStyle/>
          <a:p>
            <a:pPr marL="0" indent="0">
              <a:buNone/>
            </a:pPr>
            <a:r>
              <a:rPr lang="de-DE" dirty="0"/>
              <a:t>Die Personen, die </a:t>
            </a:r>
          </a:p>
          <a:p>
            <a:r>
              <a:rPr lang="de-DE" dirty="0"/>
              <a:t>entweder einer Beschäftigung (selbständig oder unselbständig; nicht Rentiers) gegen Entgelt nachgehen bzw. bei einem Familienmitglied kostenlos mitarbeiten (</a:t>
            </a:r>
            <a:r>
              <a:rPr lang="de-DE" dirty="0">
                <a:solidFill>
                  <a:srgbClr val="FF0000"/>
                </a:solidFill>
              </a:rPr>
              <a:t>Erwerbstätige</a:t>
            </a:r>
            <a:r>
              <a:rPr lang="de-DE" dirty="0"/>
              <a:t>) oder </a:t>
            </a:r>
          </a:p>
          <a:p>
            <a:r>
              <a:rPr lang="de-DE" dirty="0"/>
              <a:t>nach eigenem Bekunden aktiv eine solche Tätigkeit suchen, die sie auch binnen 14 Tagen antreten könnten (</a:t>
            </a:r>
            <a:r>
              <a:rPr lang="de-DE" dirty="0">
                <a:solidFill>
                  <a:srgbClr val="FF0000"/>
                </a:solidFill>
              </a:rPr>
              <a:t>Erwerbslose</a:t>
            </a:r>
            <a:r>
              <a:rPr lang="de-DE" dirty="0"/>
              <a:t>).</a:t>
            </a:r>
          </a:p>
          <a:p>
            <a:pPr lvl="1"/>
            <a:endParaRPr lang="de-DE" dirty="0"/>
          </a:p>
          <a:p>
            <a:pPr lvl="1"/>
            <a:r>
              <a:rPr lang="de-DE" dirty="0"/>
              <a:t>Alter 15 bis 74 (je nach Ende der Vollzeitschulpflicht auch 16-74)</a:t>
            </a:r>
          </a:p>
          <a:p>
            <a:pPr lvl="1"/>
            <a:r>
              <a:rPr lang="de-DE" dirty="0"/>
              <a:t>Auch militärisches Personal und Freiwilligendienste</a:t>
            </a:r>
          </a:p>
          <a:p>
            <a:pPr lvl="1"/>
            <a:r>
              <a:rPr lang="de-DE" dirty="0"/>
              <a:t>Keine besonderen Anforderungen um als „erwerbslos“ qualifiziert zu sein</a:t>
            </a:r>
          </a:p>
          <a:p>
            <a:pPr lvl="1"/>
            <a:r>
              <a:rPr lang="de-DE" dirty="0"/>
              <a:t>Erwerbstätigkeit liegt auch bei minimalstem Stunden- und Gehaltsumfang vor</a:t>
            </a:r>
          </a:p>
        </p:txBody>
      </p:sp>
      <p:sp>
        <p:nvSpPr>
          <p:cNvPr id="6" name="Fußzeilenplatzhalter 5">
            <a:extLst>
              <a:ext uri="{FF2B5EF4-FFF2-40B4-BE49-F238E27FC236}">
                <a16:creationId xmlns:a16="http://schemas.microsoft.com/office/drawing/2014/main" id="{D3C16CBE-4320-4F21-9B69-9B7A967DD1FE}"/>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FFF43BEE-13E7-41DD-AD95-FC3238AF18DE}"/>
              </a:ext>
            </a:extLst>
          </p:cNvPr>
          <p:cNvSpPr>
            <a:spLocks noGrp="1"/>
          </p:cNvSpPr>
          <p:nvPr>
            <p:ph type="sldNum" sz="quarter" idx="12"/>
          </p:nvPr>
        </p:nvSpPr>
        <p:spPr/>
        <p:txBody>
          <a:bodyPr/>
          <a:lstStyle/>
          <a:p>
            <a:fld id="{4C29D198-19C0-4ABD-9456-62D7334388C4}" type="slidenum">
              <a:rPr lang="de-DE" smtClean="0"/>
              <a:t>4</a:t>
            </a:fld>
            <a:endParaRPr lang="de-DE"/>
          </a:p>
        </p:txBody>
      </p:sp>
    </p:spTree>
    <p:extLst>
      <p:ext uri="{BB962C8B-B14F-4D97-AF65-F5344CB8AC3E}">
        <p14:creationId xmlns:p14="http://schemas.microsoft.com/office/powerpoint/2010/main" val="12122651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AD96DB-E189-4A71-B51B-E48D16C11C75}"/>
              </a:ext>
            </a:extLst>
          </p:cNvPr>
          <p:cNvSpPr>
            <a:spLocks noGrp="1"/>
          </p:cNvSpPr>
          <p:nvPr>
            <p:ph type="title"/>
          </p:nvPr>
        </p:nvSpPr>
        <p:spPr/>
        <p:txBody>
          <a:bodyPr/>
          <a:lstStyle/>
          <a:p>
            <a:r>
              <a:rPr lang="de-DE" dirty="0">
                <a:solidFill>
                  <a:srgbClr val="FF0000"/>
                </a:solidFill>
              </a:rPr>
              <a:t>Sozialversicherungspflichtig Beschäftigte</a:t>
            </a:r>
          </a:p>
        </p:txBody>
      </p:sp>
      <p:sp>
        <p:nvSpPr>
          <p:cNvPr id="3" name="Inhaltsplatzhalter 2">
            <a:extLst>
              <a:ext uri="{FF2B5EF4-FFF2-40B4-BE49-F238E27FC236}">
                <a16:creationId xmlns:a16="http://schemas.microsoft.com/office/drawing/2014/main" id="{6C54E590-B9A8-4C57-96EF-1F470640F850}"/>
              </a:ext>
            </a:extLst>
          </p:cNvPr>
          <p:cNvSpPr>
            <a:spLocks noGrp="1"/>
          </p:cNvSpPr>
          <p:nvPr>
            <p:ph idx="1"/>
          </p:nvPr>
        </p:nvSpPr>
        <p:spPr>
          <a:xfrm>
            <a:off x="838200" y="1825625"/>
            <a:ext cx="10515600" cy="4194929"/>
          </a:xfrm>
        </p:spPr>
        <p:txBody>
          <a:bodyPr>
            <a:normAutofit fontScale="77500" lnSpcReduction="20000"/>
          </a:bodyPr>
          <a:lstStyle/>
          <a:p>
            <a:r>
              <a:rPr lang="de-DE" dirty="0"/>
              <a:t>Angestellte und Arbeiter </a:t>
            </a:r>
            <a:r>
              <a:rPr lang="de-DE" sz="1800" dirty="0"/>
              <a:t>(außer angestellte Eigentümer-Geschäftsführer mit bestimmendem Einfluss auf das Unternehmen)</a:t>
            </a:r>
            <a:r>
              <a:rPr lang="de-DE" dirty="0"/>
              <a:t>, die</a:t>
            </a:r>
          </a:p>
          <a:p>
            <a:pPr lvl="1"/>
            <a:r>
              <a:rPr lang="de-DE" dirty="0"/>
              <a:t>insgesamt mehr als das Minijob-Gehalt </a:t>
            </a:r>
            <a:r>
              <a:rPr lang="de-DE" sz="1800" dirty="0"/>
              <a:t>(jetzt 450€/Monat; demnächst 520€) </a:t>
            </a:r>
            <a:r>
              <a:rPr lang="de-DE" dirty="0"/>
              <a:t>und</a:t>
            </a:r>
          </a:p>
          <a:p>
            <a:pPr lvl="1"/>
            <a:r>
              <a:rPr lang="de-DE" dirty="0"/>
              <a:t>weniger als die Jahresarbeitsentgeltgrenze </a:t>
            </a:r>
            <a:r>
              <a:rPr lang="de-DE" sz="1800" dirty="0"/>
              <a:t>(auch Versicherungspflichtgrenze genannt) </a:t>
            </a:r>
            <a:r>
              <a:rPr lang="de-DE" dirty="0"/>
              <a:t>beziehen.  </a:t>
            </a:r>
            <a:r>
              <a:rPr lang="de-DE" sz="1800" dirty="0"/>
              <a:t>[Darüber kann eine Freistellung von GKV (Gesetzliche </a:t>
            </a:r>
            <a:r>
              <a:rPr lang="de-DE" sz="1800" dirty="0" err="1"/>
              <a:t>Krankenvers</a:t>
            </a:r>
            <a:r>
              <a:rPr lang="de-DE" sz="1800" dirty="0"/>
              <a:t>.) und GPV (Ges. </a:t>
            </a:r>
            <a:r>
              <a:rPr lang="de-DE" sz="1800" dirty="0" err="1"/>
              <a:t>Pflegevers</a:t>
            </a:r>
            <a:r>
              <a:rPr lang="de-DE" sz="1800" dirty="0"/>
              <a:t>.) erfolgen]</a:t>
            </a:r>
          </a:p>
          <a:p>
            <a:pPr lvl="1"/>
            <a:endParaRPr lang="de-DE" sz="1800" dirty="0"/>
          </a:p>
          <a:p>
            <a:r>
              <a:rPr lang="de-DE" dirty="0"/>
              <a:t>Nur Arbeitseinkommen </a:t>
            </a:r>
            <a:r>
              <a:rPr lang="de-DE" sz="1800" dirty="0"/>
              <a:t>(nicht Zins-, Pacht- und Mieterträge sowie Gewinne) </a:t>
            </a:r>
            <a:r>
              <a:rPr lang="de-DE" dirty="0"/>
              <a:t>sind versicherungspflichtig</a:t>
            </a:r>
          </a:p>
          <a:p>
            <a:r>
              <a:rPr lang="de-DE" dirty="0"/>
              <a:t>Die Beiträge sind ein Prozentsatz vom sozialversicherungspflichtigen Brutto bis zur Beitragsbemessungsgrenze; darüber keine Steigerung mehr. </a:t>
            </a:r>
            <a:br>
              <a:rPr lang="de-DE" dirty="0"/>
            </a:br>
            <a:r>
              <a:rPr lang="de-DE" dirty="0"/>
              <a:t>Die Grenze limitiert auch die Leistungsansprüche der Versicherten</a:t>
            </a:r>
          </a:p>
          <a:p>
            <a:r>
              <a:rPr lang="de-DE" dirty="0"/>
              <a:t>Versicherungspflicht für Selbständige gibt es nur sehr reduziert und in der ALV </a:t>
            </a:r>
            <a:r>
              <a:rPr lang="de-DE" sz="1800" dirty="0"/>
              <a:t>(Gesetzliche Arbeitslosenversicherung) </a:t>
            </a:r>
            <a:r>
              <a:rPr lang="de-DE" dirty="0"/>
              <a:t>gar nicht</a:t>
            </a:r>
          </a:p>
          <a:p>
            <a:r>
              <a:rPr lang="de-DE" dirty="0"/>
              <a:t>Rentner sind versicherungspflichtig in der GKV &amp; GPV; bei Zuverdienst auch in der GRV </a:t>
            </a:r>
            <a:r>
              <a:rPr lang="de-DE" sz="1800" dirty="0"/>
              <a:t>(Ges. </a:t>
            </a:r>
            <a:r>
              <a:rPr lang="de-DE" sz="1800" dirty="0" err="1"/>
              <a:t>Rentenvers</a:t>
            </a:r>
            <a:r>
              <a:rPr lang="de-DE" sz="1800" dirty="0"/>
              <a:t>.)</a:t>
            </a:r>
          </a:p>
          <a:p>
            <a:r>
              <a:rPr lang="de-DE" dirty="0"/>
              <a:t>Beamte und Pensionäre sind weitgehend pflichtversicherungsfrei</a:t>
            </a:r>
          </a:p>
        </p:txBody>
      </p:sp>
      <p:sp>
        <p:nvSpPr>
          <p:cNvPr id="6" name="Fußzeilenplatzhalter 5">
            <a:extLst>
              <a:ext uri="{FF2B5EF4-FFF2-40B4-BE49-F238E27FC236}">
                <a16:creationId xmlns:a16="http://schemas.microsoft.com/office/drawing/2014/main" id="{529B6CFA-32C7-4DD1-8896-5298B0749A11}"/>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E47C19B4-AD07-48CD-8AC5-021B6CAB0198}"/>
              </a:ext>
            </a:extLst>
          </p:cNvPr>
          <p:cNvSpPr>
            <a:spLocks noGrp="1"/>
          </p:cNvSpPr>
          <p:nvPr>
            <p:ph type="sldNum" sz="quarter" idx="12"/>
          </p:nvPr>
        </p:nvSpPr>
        <p:spPr/>
        <p:txBody>
          <a:bodyPr/>
          <a:lstStyle/>
          <a:p>
            <a:fld id="{4C29D198-19C0-4ABD-9456-62D7334388C4}" type="slidenum">
              <a:rPr lang="de-DE" smtClean="0"/>
              <a:t>40</a:t>
            </a:fld>
            <a:endParaRPr lang="de-DE"/>
          </a:p>
        </p:txBody>
      </p:sp>
    </p:spTree>
    <p:extLst>
      <p:ext uri="{BB962C8B-B14F-4D97-AF65-F5344CB8AC3E}">
        <p14:creationId xmlns:p14="http://schemas.microsoft.com/office/powerpoint/2010/main" val="17808739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57E7D5D-30F0-43CE-9D2D-BC68DCBF7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8713" y="559664"/>
            <a:ext cx="9305925" cy="6010275"/>
          </a:xfrm>
          <a:prstGeom prst="rect">
            <a:avLst/>
          </a:prstGeom>
        </p:spPr>
      </p:pic>
      <p:sp>
        <p:nvSpPr>
          <p:cNvPr id="4" name="Fußzeilenplatzhalter 3">
            <a:extLst>
              <a:ext uri="{FF2B5EF4-FFF2-40B4-BE49-F238E27FC236}">
                <a16:creationId xmlns:a16="http://schemas.microsoft.com/office/drawing/2014/main" id="{A6331253-CFB5-4A92-BCC3-56093591F749}"/>
              </a:ext>
            </a:extLst>
          </p:cNvPr>
          <p:cNvSpPr>
            <a:spLocks noGrp="1"/>
          </p:cNvSpPr>
          <p:nvPr>
            <p:ph type="ftr" sz="quarter" idx="11"/>
          </p:nvPr>
        </p:nvSpPr>
        <p:spPr/>
        <p:txBody>
          <a:bodyPr/>
          <a:lstStyle/>
          <a:p>
            <a:r>
              <a:rPr lang="de-DE"/>
              <a:t>© Anselm Dohle-Beltinger 2021</a:t>
            </a:r>
          </a:p>
        </p:txBody>
      </p:sp>
      <p:sp>
        <p:nvSpPr>
          <p:cNvPr id="6" name="Foliennummernplatzhalter 5">
            <a:extLst>
              <a:ext uri="{FF2B5EF4-FFF2-40B4-BE49-F238E27FC236}">
                <a16:creationId xmlns:a16="http://schemas.microsoft.com/office/drawing/2014/main" id="{2149E828-C43B-442A-BFAD-142A29139AEC}"/>
              </a:ext>
            </a:extLst>
          </p:cNvPr>
          <p:cNvSpPr>
            <a:spLocks noGrp="1"/>
          </p:cNvSpPr>
          <p:nvPr>
            <p:ph type="sldNum" sz="quarter" idx="12"/>
          </p:nvPr>
        </p:nvSpPr>
        <p:spPr/>
        <p:txBody>
          <a:bodyPr/>
          <a:lstStyle/>
          <a:p>
            <a:fld id="{4C29D198-19C0-4ABD-9456-62D7334388C4}" type="slidenum">
              <a:rPr lang="de-DE" smtClean="0"/>
              <a:t>41</a:t>
            </a:fld>
            <a:endParaRPr lang="de-DE"/>
          </a:p>
        </p:txBody>
      </p:sp>
    </p:spTree>
    <p:extLst>
      <p:ext uri="{BB962C8B-B14F-4D97-AF65-F5344CB8AC3E}">
        <p14:creationId xmlns:p14="http://schemas.microsoft.com/office/powerpoint/2010/main" val="2480326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930128-8B9E-4DCA-A60B-0737D13F1284}"/>
              </a:ext>
            </a:extLst>
          </p:cNvPr>
          <p:cNvSpPr>
            <a:spLocks noGrp="1"/>
          </p:cNvSpPr>
          <p:nvPr>
            <p:ph type="title"/>
          </p:nvPr>
        </p:nvSpPr>
        <p:spPr/>
        <p:txBody>
          <a:bodyPr/>
          <a:lstStyle/>
          <a:p>
            <a:r>
              <a:rPr lang="de-DE" dirty="0"/>
              <a:t>Erwerbspersonen </a:t>
            </a:r>
            <a:r>
              <a:rPr lang="de-DE" sz="2400" dirty="0"/>
              <a:t>(deutsche Definition)</a:t>
            </a:r>
          </a:p>
        </p:txBody>
      </p:sp>
      <p:sp>
        <p:nvSpPr>
          <p:cNvPr id="3" name="Inhaltsplatzhalter 2">
            <a:extLst>
              <a:ext uri="{FF2B5EF4-FFF2-40B4-BE49-F238E27FC236}">
                <a16:creationId xmlns:a16="http://schemas.microsoft.com/office/drawing/2014/main" id="{04C5FB58-F867-4E91-A9A6-F5622A86FA5F}"/>
              </a:ext>
            </a:extLst>
          </p:cNvPr>
          <p:cNvSpPr>
            <a:spLocks noGrp="1"/>
          </p:cNvSpPr>
          <p:nvPr>
            <p:ph idx="1"/>
          </p:nvPr>
        </p:nvSpPr>
        <p:spPr/>
        <p:txBody>
          <a:bodyPr/>
          <a:lstStyle/>
          <a:p>
            <a:r>
              <a:rPr lang="de-DE" dirty="0"/>
              <a:t>Analog der internationalen Definition, aber </a:t>
            </a:r>
          </a:p>
          <a:p>
            <a:pPr lvl="1"/>
            <a:r>
              <a:rPr lang="de-DE" dirty="0"/>
              <a:t>nur bis zur Regelaltersgrenze der Rentenversicherung, d.h. derzeit ca. 66 Jahre</a:t>
            </a:r>
          </a:p>
          <a:p>
            <a:pPr lvl="1"/>
            <a:r>
              <a:rPr lang="de-DE" dirty="0"/>
              <a:t>ohne Soldaten (</a:t>
            </a:r>
            <a:r>
              <a:rPr lang="de-DE" dirty="0">
                <a:solidFill>
                  <a:srgbClr val="FF0000"/>
                </a:solidFill>
              </a:rPr>
              <a:t>zivile Erwerbspersonen</a:t>
            </a:r>
            <a:r>
              <a:rPr lang="de-DE" dirty="0"/>
              <a:t>)</a:t>
            </a:r>
          </a:p>
          <a:p>
            <a:pPr lvl="1"/>
            <a:r>
              <a:rPr lang="de-DE" dirty="0"/>
              <a:t>evtl. eingeschränkt auf </a:t>
            </a:r>
            <a:r>
              <a:rPr lang="de-DE" dirty="0">
                <a:solidFill>
                  <a:srgbClr val="FF0000"/>
                </a:solidFill>
              </a:rPr>
              <a:t>abhängige zivile Erwerbspersonen</a:t>
            </a:r>
            <a:r>
              <a:rPr lang="de-DE" dirty="0"/>
              <a:t>, d.h. ohne Selbständige und mithelfende Familienangehörige</a:t>
            </a:r>
          </a:p>
          <a:p>
            <a:pPr lvl="1"/>
            <a:endParaRPr lang="de-DE" dirty="0"/>
          </a:p>
          <a:p>
            <a:r>
              <a:rPr lang="de-DE" dirty="0"/>
              <a:t>Verwendung als Nenner der Arbeitslosenquote </a:t>
            </a:r>
            <a:br>
              <a:rPr lang="de-DE"/>
            </a:br>
            <a:br>
              <a:rPr lang="de-DE"/>
            </a:br>
            <a:r>
              <a:rPr lang="de-DE" sz="2400"/>
              <a:t>Hinweis</a:t>
            </a:r>
            <a:r>
              <a:rPr lang="de-DE" sz="2400" dirty="0"/>
              <a:t>: Beamte und Richter sind Teil der Erwerbspersonen für die Quoten, aber unkündbar</a:t>
            </a:r>
          </a:p>
          <a:p>
            <a:pPr lvl="1"/>
            <a:endParaRPr lang="de-DE" dirty="0"/>
          </a:p>
        </p:txBody>
      </p:sp>
      <p:sp>
        <p:nvSpPr>
          <p:cNvPr id="6" name="Fußzeilenplatzhalter 5">
            <a:extLst>
              <a:ext uri="{FF2B5EF4-FFF2-40B4-BE49-F238E27FC236}">
                <a16:creationId xmlns:a16="http://schemas.microsoft.com/office/drawing/2014/main" id="{6E45EF0B-8153-49B7-BE4B-43D2BF96C63D}"/>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6D47C82C-486C-438A-A6F1-B1925EFACEDE}"/>
              </a:ext>
            </a:extLst>
          </p:cNvPr>
          <p:cNvSpPr>
            <a:spLocks noGrp="1"/>
          </p:cNvSpPr>
          <p:nvPr>
            <p:ph type="sldNum" sz="quarter" idx="12"/>
          </p:nvPr>
        </p:nvSpPr>
        <p:spPr/>
        <p:txBody>
          <a:bodyPr/>
          <a:lstStyle/>
          <a:p>
            <a:fld id="{4C29D198-19C0-4ABD-9456-62D7334388C4}" type="slidenum">
              <a:rPr lang="de-DE" smtClean="0"/>
              <a:t>42</a:t>
            </a:fld>
            <a:endParaRPr lang="de-DE"/>
          </a:p>
        </p:txBody>
      </p:sp>
    </p:spTree>
    <p:extLst>
      <p:ext uri="{BB962C8B-B14F-4D97-AF65-F5344CB8AC3E}">
        <p14:creationId xmlns:p14="http://schemas.microsoft.com/office/powerpoint/2010/main" val="19346666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1CA49F-BD12-4707-9C30-29C852A28D48}"/>
              </a:ext>
            </a:extLst>
          </p:cNvPr>
          <p:cNvSpPr>
            <a:spLocks noGrp="1"/>
          </p:cNvSpPr>
          <p:nvPr>
            <p:ph type="title"/>
          </p:nvPr>
        </p:nvSpPr>
        <p:spPr/>
        <p:txBody>
          <a:bodyPr/>
          <a:lstStyle/>
          <a:p>
            <a:r>
              <a:rPr lang="de-DE" dirty="0">
                <a:solidFill>
                  <a:srgbClr val="FF0000"/>
                </a:solidFill>
              </a:rPr>
              <a:t>Erwerbspotenzial</a:t>
            </a:r>
          </a:p>
        </p:txBody>
      </p:sp>
      <p:sp>
        <p:nvSpPr>
          <p:cNvPr id="3" name="Inhaltsplatzhalter 2">
            <a:extLst>
              <a:ext uri="{FF2B5EF4-FFF2-40B4-BE49-F238E27FC236}">
                <a16:creationId xmlns:a16="http://schemas.microsoft.com/office/drawing/2014/main" id="{3FC16345-B20F-4B32-A417-9A73C7148B3A}"/>
              </a:ext>
            </a:extLst>
          </p:cNvPr>
          <p:cNvSpPr>
            <a:spLocks noGrp="1"/>
          </p:cNvSpPr>
          <p:nvPr>
            <p:ph idx="1"/>
          </p:nvPr>
        </p:nvSpPr>
        <p:spPr/>
        <p:txBody>
          <a:bodyPr/>
          <a:lstStyle/>
          <a:p>
            <a:r>
              <a:rPr lang="de-DE" dirty="0"/>
              <a:t>Erwerbspersonen + Stille Reserve</a:t>
            </a:r>
          </a:p>
          <a:p>
            <a:r>
              <a:rPr lang="de-DE" dirty="0">
                <a:solidFill>
                  <a:srgbClr val="FF0000"/>
                </a:solidFill>
              </a:rPr>
              <a:t>Stille Reserve</a:t>
            </a:r>
            <a:r>
              <a:rPr lang="de-DE" dirty="0"/>
              <a:t> sind</a:t>
            </a:r>
          </a:p>
          <a:p>
            <a:pPr lvl="1"/>
            <a:r>
              <a:rPr lang="de-DE" dirty="0"/>
              <a:t>Arbeitslose, die nicht zum Arbeitsamt gehen</a:t>
            </a:r>
          </a:p>
          <a:p>
            <a:pPr lvl="1"/>
            <a:r>
              <a:rPr lang="de-DE" dirty="0"/>
              <a:t>Arbeitssuchende, die nicht verfügbar sind</a:t>
            </a:r>
          </a:p>
          <a:p>
            <a:pPr lvl="1"/>
            <a:r>
              <a:rPr lang="de-DE" dirty="0"/>
              <a:t>Personen, die nur bei guter Arbeitsmarktlage suchen würden</a:t>
            </a:r>
          </a:p>
          <a:p>
            <a:pPr lvl="1"/>
            <a:r>
              <a:rPr lang="de-DE" dirty="0"/>
              <a:t>zur Vermeidung von Arbeitslosigkeit vorzeitig in Ruhestand gegangene Personen</a:t>
            </a:r>
          </a:p>
          <a:p>
            <a:pPr lvl="1"/>
            <a:endParaRPr lang="de-DE" dirty="0"/>
          </a:p>
        </p:txBody>
      </p:sp>
      <p:sp>
        <p:nvSpPr>
          <p:cNvPr id="6" name="Fußzeilenplatzhalter 5">
            <a:extLst>
              <a:ext uri="{FF2B5EF4-FFF2-40B4-BE49-F238E27FC236}">
                <a16:creationId xmlns:a16="http://schemas.microsoft.com/office/drawing/2014/main" id="{F608BE8D-481D-4A76-8D1B-1FA8D744CC89}"/>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E666253F-F096-4A2D-AFD8-072EF2665E0B}"/>
              </a:ext>
            </a:extLst>
          </p:cNvPr>
          <p:cNvSpPr>
            <a:spLocks noGrp="1"/>
          </p:cNvSpPr>
          <p:nvPr>
            <p:ph type="sldNum" sz="quarter" idx="12"/>
          </p:nvPr>
        </p:nvSpPr>
        <p:spPr/>
        <p:txBody>
          <a:bodyPr/>
          <a:lstStyle/>
          <a:p>
            <a:fld id="{4C29D198-19C0-4ABD-9456-62D7334388C4}" type="slidenum">
              <a:rPr lang="de-DE" smtClean="0"/>
              <a:t>43</a:t>
            </a:fld>
            <a:endParaRPr lang="de-DE"/>
          </a:p>
        </p:txBody>
      </p:sp>
    </p:spTree>
    <p:extLst>
      <p:ext uri="{BB962C8B-B14F-4D97-AF65-F5344CB8AC3E}">
        <p14:creationId xmlns:p14="http://schemas.microsoft.com/office/powerpoint/2010/main" val="2272624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E37A72B-4F4A-4430-A446-E5B02B52DD51}"/>
              </a:ext>
            </a:extLst>
          </p:cNvPr>
          <p:cNvSpPr>
            <a:spLocks noGrp="1"/>
          </p:cNvSpPr>
          <p:nvPr>
            <p:ph type="title"/>
          </p:nvPr>
        </p:nvSpPr>
        <p:spPr/>
        <p:txBody>
          <a:bodyPr/>
          <a:lstStyle/>
          <a:p>
            <a:r>
              <a:rPr lang="de-DE" dirty="0"/>
              <a:t>Struktur der Arbeitslosigkeit </a:t>
            </a:r>
            <a:br>
              <a:rPr lang="de-DE" dirty="0"/>
            </a:br>
            <a:r>
              <a:rPr lang="de-DE" dirty="0"/>
              <a:t>in Deutschland</a:t>
            </a:r>
          </a:p>
        </p:txBody>
      </p:sp>
      <p:sp>
        <p:nvSpPr>
          <p:cNvPr id="5" name="Textplatzhalter 4">
            <a:extLst>
              <a:ext uri="{FF2B5EF4-FFF2-40B4-BE49-F238E27FC236}">
                <a16:creationId xmlns:a16="http://schemas.microsoft.com/office/drawing/2014/main" id="{5B2F883C-DB5B-4CE4-93AA-E1BE2C92A80D}"/>
              </a:ext>
            </a:extLst>
          </p:cNvPr>
          <p:cNvSpPr>
            <a:spLocks noGrp="1"/>
          </p:cNvSpPr>
          <p:nvPr>
            <p:ph type="body" idx="1"/>
          </p:nvPr>
        </p:nvSpPr>
        <p:spPr/>
        <p:txBody>
          <a:bodyPr/>
          <a:lstStyle/>
          <a:p>
            <a:endParaRPr lang="de-DE"/>
          </a:p>
        </p:txBody>
      </p:sp>
      <p:sp>
        <p:nvSpPr>
          <p:cNvPr id="6" name="Fußzeilenplatzhalter 5">
            <a:extLst>
              <a:ext uri="{FF2B5EF4-FFF2-40B4-BE49-F238E27FC236}">
                <a16:creationId xmlns:a16="http://schemas.microsoft.com/office/drawing/2014/main" id="{DB82EC5B-3897-4CC7-8713-14EEB95219A2}"/>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7AB5B379-C862-4059-99B0-14A213CBE0BE}"/>
              </a:ext>
            </a:extLst>
          </p:cNvPr>
          <p:cNvSpPr>
            <a:spLocks noGrp="1"/>
          </p:cNvSpPr>
          <p:nvPr>
            <p:ph type="sldNum" sz="quarter" idx="12"/>
          </p:nvPr>
        </p:nvSpPr>
        <p:spPr/>
        <p:txBody>
          <a:bodyPr/>
          <a:lstStyle/>
          <a:p>
            <a:fld id="{4C29D198-19C0-4ABD-9456-62D7334388C4}" type="slidenum">
              <a:rPr lang="de-DE" smtClean="0"/>
              <a:t>44</a:t>
            </a:fld>
            <a:endParaRPr lang="de-DE"/>
          </a:p>
        </p:txBody>
      </p:sp>
    </p:spTree>
    <p:extLst>
      <p:ext uri="{BB962C8B-B14F-4D97-AF65-F5344CB8AC3E}">
        <p14:creationId xmlns:p14="http://schemas.microsoft.com/office/powerpoint/2010/main" val="2313486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16DA310-AA9C-41C7-95DD-BF8923727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70"/>
            <a:ext cx="4848844" cy="6858000"/>
          </a:xfrm>
          <a:prstGeom prst="rect">
            <a:avLst/>
          </a:prstGeom>
        </p:spPr>
      </p:pic>
      <p:sp>
        <p:nvSpPr>
          <p:cNvPr id="6" name="Textfeld 5">
            <a:extLst>
              <a:ext uri="{FF2B5EF4-FFF2-40B4-BE49-F238E27FC236}">
                <a16:creationId xmlns:a16="http://schemas.microsoft.com/office/drawing/2014/main" id="{1A3279C8-1FB6-4641-A25C-5F35E41A8BDB}"/>
              </a:ext>
            </a:extLst>
          </p:cNvPr>
          <p:cNvSpPr txBox="1"/>
          <p:nvPr/>
        </p:nvSpPr>
        <p:spPr>
          <a:xfrm>
            <a:off x="321823" y="5778569"/>
            <a:ext cx="1325564" cy="461665"/>
          </a:xfrm>
          <a:prstGeom prst="rect">
            <a:avLst/>
          </a:prstGeom>
          <a:noFill/>
        </p:spPr>
        <p:txBody>
          <a:bodyPr wrap="square" rtlCol="0">
            <a:spAutoFit/>
          </a:bodyPr>
          <a:lstStyle/>
          <a:p>
            <a:r>
              <a:rPr lang="de-DE" sz="1200" dirty="0"/>
              <a:t>Quelle: </a:t>
            </a:r>
            <a:r>
              <a:rPr lang="de-DE" sz="1200" dirty="0">
                <a:hlinkClick r:id="rId3"/>
              </a:rPr>
              <a:t>Arbeitsagentur</a:t>
            </a:r>
            <a:endParaRPr lang="de-DE" sz="1200" dirty="0"/>
          </a:p>
        </p:txBody>
      </p:sp>
      <p:sp>
        <p:nvSpPr>
          <p:cNvPr id="10" name="Textfeld 9">
            <a:extLst>
              <a:ext uri="{FF2B5EF4-FFF2-40B4-BE49-F238E27FC236}">
                <a16:creationId xmlns:a16="http://schemas.microsoft.com/office/drawing/2014/main" id="{EA757422-355C-4121-A3CA-ABE8992B7CF3}"/>
              </a:ext>
            </a:extLst>
          </p:cNvPr>
          <p:cNvSpPr txBox="1"/>
          <p:nvPr/>
        </p:nvSpPr>
        <p:spPr>
          <a:xfrm>
            <a:off x="4767835" y="6240234"/>
            <a:ext cx="2884715" cy="646331"/>
          </a:xfrm>
          <a:prstGeom prst="rect">
            <a:avLst/>
          </a:prstGeom>
          <a:noFill/>
        </p:spPr>
        <p:txBody>
          <a:bodyPr wrap="square" rtlCol="0">
            <a:spAutoFit/>
          </a:bodyPr>
          <a:lstStyle/>
          <a:p>
            <a:r>
              <a:rPr lang="de-DE" dirty="0">
                <a:hlinkClick r:id="rId4"/>
              </a:rPr>
              <a:t>Interaktive Zahlen und Karten</a:t>
            </a:r>
            <a:r>
              <a:rPr lang="de-DE" dirty="0"/>
              <a:t>; </a:t>
            </a:r>
            <a:r>
              <a:rPr lang="de-DE" dirty="0">
                <a:hlinkClick r:id="rId5" action="ppaction://hlinkfile"/>
              </a:rPr>
              <a:t>offline</a:t>
            </a:r>
            <a:endParaRPr lang="de-DE" dirty="0"/>
          </a:p>
        </p:txBody>
      </p:sp>
      <p:grpSp>
        <p:nvGrpSpPr>
          <p:cNvPr id="7" name="Gruppieren 6">
            <a:extLst>
              <a:ext uri="{FF2B5EF4-FFF2-40B4-BE49-F238E27FC236}">
                <a16:creationId xmlns:a16="http://schemas.microsoft.com/office/drawing/2014/main" id="{30E84068-0785-4A80-8A28-7FEAE4363CD3}"/>
              </a:ext>
            </a:extLst>
          </p:cNvPr>
          <p:cNvGrpSpPr/>
          <p:nvPr/>
        </p:nvGrpSpPr>
        <p:grpSpPr>
          <a:xfrm>
            <a:off x="6587360" y="112556"/>
            <a:ext cx="5604640" cy="6745444"/>
            <a:chOff x="6587360" y="112556"/>
            <a:chExt cx="5604640" cy="6745444"/>
          </a:xfrm>
        </p:grpSpPr>
        <p:pic>
          <p:nvPicPr>
            <p:cNvPr id="3" name="Grafik 2">
              <a:extLst>
                <a:ext uri="{FF2B5EF4-FFF2-40B4-BE49-F238E27FC236}">
                  <a16:creationId xmlns:a16="http://schemas.microsoft.com/office/drawing/2014/main" id="{05AE2FF9-8386-4891-8DCF-D4905D38D9F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717433" y="112556"/>
              <a:ext cx="4474567" cy="6745444"/>
            </a:xfrm>
            <a:prstGeom prst="rect">
              <a:avLst/>
            </a:prstGeom>
          </p:spPr>
        </p:pic>
        <p:pic>
          <p:nvPicPr>
            <p:cNvPr id="4" name="Grafik 3">
              <a:extLst>
                <a:ext uri="{FF2B5EF4-FFF2-40B4-BE49-F238E27FC236}">
                  <a16:creationId xmlns:a16="http://schemas.microsoft.com/office/drawing/2014/main" id="{6FD8E627-6F74-4C9A-BBAF-7408C618DD65}"/>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587360" y="1643204"/>
              <a:ext cx="1763938" cy="1325563"/>
            </a:xfrm>
            <a:prstGeom prst="rect">
              <a:avLst/>
            </a:prstGeom>
          </p:spPr>
        </p:pic>
      </p:grpSp>
      <p:sp>
        <p:nvSpPr>
          <p:cNvPr id="2" name="Titel 1">
            <a:extLst>
              <a:ext uri="{FF2B5EF4-FFF2-40B4-BE49-F238E27FC236}">
                <a16:creationId xmlns:a16="http://schemas.microsoft.com/office/drawing/2014/main" id="{14B93651-3732-48B4-AA35-DC16DCA400FB}"/>
              </a:ext>
            </a:extLst>
          </p:cNvPr>
          <p:cNvSpPr>
            <a:spLocks noGrp="1"/>
          </p:cNvSpPr>
          <p:nvPr>
            <p:ph type="title"/>
          </p:nvPr>
        </p:nvSpPr>
        <p:spPr>
          <a:xfrm>
            <a:off x="4238101" y="391562"/>
            <a:ext cx="4386943" cy="1325563"/>
          </a:xfrm>
        </p:spPr>
        <p:txBody>
          <a:bodyPr/>
          <a:lstStyle/>
          <a:p>
            <a:r>
              <a:rPr lang="de-DE" dirty="0"/>
              <a:t>Regionale Struktur</a:t>
            </a:r>
          </a:p>
        </p:txBody>
      </p:sp>
      <p:sp>
        <p:nvSpPr>
          <p:cNvPr id="8" name="Textfeld 7">
            <a:extLst>
              <a:ext uri="{FF2B5EF4-FFF2-40B4-BE49-F238E27FC236}">
                <a16:creationId xmlns:a16="http://schemas.microsoft.com/office/drawing/2014/main" id="{6A2CFE18-5917-494C-9363-AF3511ABF313}"/>
              </a:ext>
            </a:extLst>
          </p:cNvPr>
          <p:cNvSpPr txBox="1"/>
          <p:nvPr/>
        </p:nvSpPr>
        <p:spPr>
          <a:xfrm>
            <a:off x="6125532" y="2950956"/>
            <a:ext cx="2129107" cy="3416320"/>
          </a:xfrm>
          <a:prstGeom prst="rect">
            <a:avLst/>
          </a:prstGeom>
          <a:noFill/>
        </p:spPr>
        <p:txBody>
          <a:bodyPr wrap="square" rtlCol="0">
            <a:spAutoFit/>
          </a:bodyPr>
          <a:lstStyle/>
          <a:p>
            <a:r>
              <a:rPr lang="de-DE" dirty="0"/>
              <a:t>Das Zweite Sozialgesetzbuch (SGB II) enthält Regelungen zur Grundsicherung für Arbeitssuchende.</a:t>
            </a:r>
            <a:br>
              <a:rPr lang="de-DE" dirty="0"/>
            </a:br>
            <a:r>
              <a:rPr lang="de-DE" dirty="0"/>
              <a:t>Die Leistungen gehen an Langzeitarbeitslose und </a:t>
            </a:r>
            <a:r>
              <a:rPr lang="de-DE" dirty="0" err="1"/>
              <a:t>Aufstocker</a:t>
            </a:r>
            <a:r>
              <a:rPr lang="de-DE" dirty="0"/>
              <a:t> sowie deren Familienangehörige</a:t>
            </a:r>
          </a:p>
        </p:txBody>
      </p:sp>
      <p:sp>
        <p:nvSpPr>
          <p:cNvPr id="12" name="Fußzeilenplatzhalter 11">
            <a:extLst>
              <a:ext uri="{FF2B5EF4-FFF2-40B4-BE49-F238E27FC236}">
                <a16:creationId xmlns:a16="http://schemas.microsoft.com/office/drawing/2014/main" id="{494979D2-274E-442A-A451-1E88094D1675}"/>
              </a:ext>
            </a:extLst>
          </p:cNvPr>
          <p:cNvSpPr>
            <a:spLocks noGrp="1"/>
          </p:cNvSpPr>
          <p:nvPr>
            <p:ph type="ftr" sz="quarter" idx="11"/>
          </p:nvPr>
        </p:nvSpPr>
        <p:spPr/>
        <p:txBody>
          <a:bodyPr/>
          <a:lstStyle/>
          <a:p>
            <a:r>
              <a:rPr lang="de-DE"/>
              <a:t>© Anselm Dohle-Beltinger 2021</a:t>
            </a:r>
          </a:p>
        </p:txBody>
      </p:sp>
      <p:sp>
        <p:nvSpPr>
          <p:cNvPr id="13" name="Foliennummernplatzhalter 12">
            <a:extLst>
              <a:ext uri="{FF2B5EF4-FFF2-40B4-BE49-F238E27FC236}">
                <a16:creationId xmlns:a16="http://schemas.microsoft.com/office/drawing/2014/main" id="{A2D08E44-10EF-45B0-95AC-67B6D4FF7605}"/>
              </a:ext>
            </a:extLst>
          </p:cNvPr>
          <p:cNvSpPr>
            <a:spLocks noGrp="1"/>
          </p:cNvSpPr>
          <p:nvPr>
            <p:ph type="sldNum" sz="quarter" idx="12"/>
          </p:nvPr>
        </p:nvSpPr>
        <p:spPr/>
        <p:txBody>
          <a:bodyPr/>
          <a:lstStyle/>
          <a:p>
            <a:fld id="{4C29D198-19C0-4ABD-9456-62D7334388C4}" type="slidenum">
              <a:rPr lang="de-DE" smtClean="0"/>
              <a:t>45</a:t>
            </a:fld>
            <a:endParaRPr lang="de-DE"/>
          </a:p>
        </p:txBody>
      </p:sp>
    </p:spTree>
    <p:extLst>
      <p:ext uri="{BB962C8B-B14F-4D97-AF65-F5344CB8AC3E}">
        <p14:creationId xmlns:p14="http://schemas.microsoft.com/office/powerpoint/2010/main" val="267339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9E6CFF-B9FD-4BEF-8F4A-374A021EE391}"/>
              </a:ext>
            </a:extLst>
          </p:cNvPr>
          <p:cNvSpPr>
            <a:spLocks noGrp="1"/>
          </p:cNvSpPr>
          <p:nvPr>
            <p:ph type="title"/>
          </p:nvPr>
        </p:nvSpPr>
        <p:spPr>
          <a:xfrm>
            <a:off x="838200" y="365125"/>
            <a:ext cx="10515600" cy="930275"/>
          </a:xfrm>
        </p:spPr>
        <p:txBody>
          <a:bodyPr/>
          <a:lstStyle/>
          <a:p>
            <a:r>
              <a:rPr lang="de-DE" dirty="0"/>
              <a:t>Hartz IV/ALG2</a:t>
            </a:r>
          </a:p>
        </p:txBody>
      </p:sp>
      <p:graphicFrame>
        <p:nvGraphicFramePr>
          <p:cNvPr id="5" name="Diagramm 4">
            <a:extLst>
              <a:ext uri="{FF2B5EF4-FFF2-40B4-BE49-F238E27FC236}">
                <a16:creationId xmlns:a16="http://schemas.microsoft.com/office/drawing/2014/main" id="{E9865B5C-ECDC-4F92-9D59-A65D72653B71}"/>
              </a:ext>
            </a:extLst>
          </p:cNvPr>
          <p:cNvGraphicFramePr>
            <a:graphicFrameLocks/>
          </p:cNvGraphicFramePr>
          <p:nvPr>
            <p:extLst/>
          </p:nvPr>
        </p:nvGraphicFramePr>
        <p:xfrm>
          <a:off x="1012371" y="1197430"/>
          <a:ext cx="10156372" cy="54864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feld 5">
            <a:extLst>
              <a:ext uri="{FF2B5EF4-FFF2-40B4-BE49-F238E27FC236}">
                <a16:creationId xmlns:a16="http://schemas.microsoft.com/office/drawing/2014/main" id="{0A9B0E8A-1357-4071-A655-3765CB6B073A}"/>
              </a:ext>
            </a:extLst>
          </p:cNvPr>
          <p:cNvSpPr txBox="1"/>
          <p:nvPr/>
        </p:nvSpPr>
        <p:spPr>
          <a:xfrm>
            <a:off x="8001000" y="2579914"/>
            <a:ext cx="2527527" cy="276999"/>
          </a:xfrm>
          <a:prstGeom prst="rect">
            <a:avLst/>
          </a:prstGeom>
          <a:noFill/>
        </p:spPr>
        <p:txBody>
          <a:bodyPr wrap="square" rtlCol="0">
            <a:spAutoFit/>
          </a:bodyPr>
          <a:lstStyle/>
          <a:p>
            <a:r>
              <a:rPr lang="de-DE" sz="1200" dirty="0"/>
              <a:t>Quelle: </a:t>
            </a:r>
            <a:r>
              <a:rPr lang="de-DE" sz="1200" dirty="0">
                <a:hlinkClick r:id="rId3"/>
              </a:rPr>
              <a:t>Arbeitsagentur</a:t>
            </a:r>
            <a:endParaRPr lang="de-DE" sz="1200" dirty="0"/>
          </a:p>
        </p:txBody>
      </p:sp>
      <p:sp>
        <p:nvSpPr>
          <p:cNvPr id="7" name="Fußzeilenplatzhalter 6">
            <a:extLst>
              <a:ext uri="{FF2B5EF4-FFF2-40B4-BE49-F238E27FC236}">
                <a16:creationId xmlns:a16="http://schemas.microsoft.com/office/drawing/2014/main" id="{FFCAAFDD-87CF-4B7D-8BCC-DB8465178C34}"/>
              </a:ext>
            </a:extLst>
          </p:cNvPr>
          <p:cNvSpPr>
            <a:spLocks noGrp="1"/>
          </p:cNvSpPr>
          <p:nvPr>
            <p:ph type="ftr" sz="quarter" idx="11"/>
          </p:nvPr>
        </p:nvSpPr>
        <p:spPr/>
        <p:txBody>
          <a:bodyPr/>
          <a:lstStyle/>
          <a:p>
            <a:r>
              <a:rPr lang="de-DE"/>
              <a:t>© Anselm Dohle-Beltinger 2021</a:t>
            </a:r>
          </a:p>
        </p:txBody>
      </p:sp>
      <p:sp>
        <p:nvSpPr>
          <p:cNvPr id="8" name="Foliennummernplatzhalter 7">
            <a:extLst>
              <a:ext uri="{FF2B5EF4-FFF2-40B4-BE49-F238E27FC236}">
                <a16:creationId xmlns:a16="http://schemas.microsoft.com/office/drawing/2014/main" id="{14409AC8-D8BE-4DE3-A79B-796C11372243}"/>
              </a:ext>
            </a:extLst>
          </p:cNvPr>
          <p:cNvSpPr>
            <a:spLocks noGrp="1"/>
          </p:cNvSpPr>
          <p:nvPr>
            <p:ph type="sldNum" sz="quarter" idx="12"/>
          </p:nvPr>
        </p:nvSpPr>
        <p:spPr/>
        <p:txBody>
          <a:bodyPr/>
          <a:lstStyle/>
          <a:p>
            <a:fld id="{4C29D198-19C0-4ABD-9456-62D7334388C4}" type="slidenum">
              <a:rPr lang="de-DE" smtClean="0"/>
              <a:t>46</a:t>
            </a:fld>
            <a:endParaRPr lang="de-DE"/>
          </a:p>
        </p:txBody>
      </p:sp>
    </p:spTree>
    <p:extLst>
      <p:ext uri="{BB962C8B-B14F-4D97-AF65-F5344CB8AC3E}">
        <p14:creationId xmlns:p14="http://schemas.microsoft.com/office/powerpoint/2010/main" val="13157121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21005A0-3D31-4543-954D-8152F9F0327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42384" y="118480"/>
            <a:ext cx="4508627" cy="6715832"/>
          </a:xfrm>
          <a:prstGeom prst="rect">
            <a:avLst/>
          </a:prstGeom>
        </p:spPr>
      </p:pic>
      <p:pic>
        <p:nvPicPr>
          <p:cNvPr id="3" name="Grafik 2">
            <a:extLst>
              <a:ext uri="{FF2B5EF4-FFF2-40B4-BE49-F238E27FC236}">
                <a16:creationId xmlns:a16="http://schemas.microsoft.com/office/drawing/2014/main" id="{8BF124C4-247A-4B58-9903-93E268168DA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776111" y="1276538"/>
            <a:ext cx="1502876" cy="1122630"/>
          </a:xfrm>
          <a:prstGeom prst="rect">
            <a:avLst/>
          </a:prstGeom>
        </p:spPr>
      </p:pic>
      <p:sp>
        <p:nvSpPr>
          <p:cNvPr id="4" name="Textfeld 3">
            <a:extLst>
              <a:ext uri="{FF2B5EF4-FFF2-40B4-BE49-F238E27FC236}">
                <a16:creationId xmlns:a16="http://schemas.microsoft.com/office/drawing/2014/main" id="{899EB171-2596-46AF-A225-EADF58D7419B}"/>
              </a:ext>
            </a:extLst>
          </p:cNvPr>
          <p:cNvSpPr txBox="1"/>
          <p:nvPr/>
        </p:nvSpPr>
        <p:spPr>
          <a:xfrm>
            <a:off x="5676524" y="2399168"/>
            <a:ext cx="1602463" cy="276999"/>
          </a:xfrm>
          <a:prstGeom prst="rect">
            <a:avLst/>
          </a:prstGeom>
          <a:noFill/>
        </p:spPr>
        <p:txBody>
          <a:bodyPr wrap="square" rtlCol="0">
            <a:spAutoFit/>
          </a:bodyPr>
          <a:lstStyle/>
          <a:p>
            <a:r>
              <a:rPr lang="de-DE" sz="1200" dirty="0"/>
              <a:t>Quelle: </a:t>
            </a:r>
            <a:r>
              <a:rPr lang="de-DE" sz="1200" dirty="0">
                <a:hlinkClick r:id="rId4"/>
              </a:rPr>
              <a:t>Arbeitsagentur</a:t>
            </a:r>
            <a:endParaRPr lang="de-DE" sz="1200" dirty="0"/>
          </a:p>
        </p:txBody>
      </p:sp>
      <p:sp>
        <p:nvSpPr>
          <p:cNvPr id="7" name="Fußzeilenplatzhalter 6">
            <a:extLst>
              <a:ext uri="{FF2B5EF4-FFF2-40B4-BE49-F238E27FC236}">
                <a16:creationId xmlns:a16="http://schemas.microsoft.com/office/drawing/2014/main" id="{C322F950-2BC6-4666-8678-31AE238BC303}"/>
              </a:ext>
            </a:extLst>
          </p:cNvPr>
          <p:cNvSpPr>
            <a:spLocks noGrp="1"/>
          </p:cNvSpPr>
          <p:nvPr>
            <p:ph type="ftr" sz="quarter" idx="11"/>
          </p:nvPr>
        </p:nvSpPr>
        <p:spPr/>
        <p:txBody>
          <a:bodyPr/>
          <a:lstStyle/>
          <a:p>
            <a:r>
              <a:rPr lang="de-DE"/>
              <a:t>© Anselm Dohle-Beltinger 2021</a:t>
            </a:r>
          </a:p>
        </p:txBody>
      </p:sp>
      <p:sp>
        <p:nvSpPr>
          <p:cNvPr id="8" name="Foliennummernplatzhalter 7">
            <a:extLst>
              <a:ext uri="{FF2B5EF4-FFF2-40B4-BE49-F238E27FC236}">
                <a16:creationId xmlns:a16="http://schemas.microsoft.com/office/drawing/2014/main" id="{3821AF4C-4459-4E56-8D6E-EC1C25312018}"/>
              </a:ext>
            </a:extLst>
          </p:cNvPr>
          <p:cNvSpPr>
            <a:spLocks noGrp="1"/>
          </p:cNvSpPr>
          <p:nvPr>
            <p:ph type="sldNum" sz="quarter" idx="12"/>
          </p:nvPr>
        </p:nvSpPr>
        <p:spPr/>
        <p:txBody>
          <a:bodyPr/>
          <a:lstStyle/>
          <a:p>
            <a:fld id="{4C29D198-19C0-4ABD-9456-62D7334388C4}" type="slidenum">
              <a:rPr lang="de-DE" smtClean="0"/>
              <a:t>47</a:t>
            </a:fld>
            <a:endParaRPr lang="de-DE"/>
          </a:p>
        </p:txBody>
      </p:sp>
    </p:spTree>
    <p:extLst>
      <p:ext uri="{BB962C8B-B14F-4D97-AF65-F5344CB8AC3E}">
        <p14:creationId xmlns:p14="http://schemas.microsoft.com/office/powerpoint/2010/main" val="18115445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Diagramm 4">
            <a:extLst>
              <a:ext uri="{FF2B5EF4-FFF2-40B4-BE49-F238E27FC236}">
                <a16:creationId xmlns:a16="http://schemas.microsoft.com/office/drawing/2014/main" id="{7EBD81A2-FBAF-43D2-A1F2-4B2A468C4EEE}"/>
              </a:ext>
            </a:extLst>
          </p:cNvPr>
          <p:cNvGraphicFramePr>
            <a:graphicFrameLocks/>
          </p:cNvGraphicFramePr>
          <p:nvPr>
            <p:extLst>
              <p:ext uri="{D42A27DB-BD31-4B8C-83A1-F6EECF244321}">
                <p14:modId xmlns:p14="http://schemas.microsoft.com/office/powerpoint/2010/main" val="4007555436"/>
              </p:ext>
            </p:extLst>
          </p:nvPr>
        </p:nvGraphicFramePr>
        <p:xfrm>
          <a:off x="881742" y="809625"/>
          <a:ext cx="10167257" cy="5917746"/>
        </p:xfrm>
        <a:graphic>
          <a:graphicData uri="http://schemas.openxmlformats.org/drawingml/2006/chart">
            <c:chart xmlns:c="http://schemas.openxmlformats.org/drawingml/2006/chart" xmlns:r="http://schemas.openxmlformats.org/officeDocument/2006/relationships" r:id="rId2"/>
          </a:graphicData>
        </a:graphic>
      </p:graphicFrame>
      <p:sp>
        <p:nvSpPr>
          <p:cNvPr id="4" name="Fußzeilenplatzhalter 3">
            <a:extLst>
              <a:ext uri="{FF2B5EF4-FFF2-40B4-BE49-F238E27FC236}">
                <a16:creationId xmlns:a16="http://schemas.microsoft.com/office/drawing/2014/main" id="{2AA36491-EFCE-4999-9D20-3F229341F621}"/>
              </a:ext>
            </a:extLst>
          </p:cNvPr>
          <p:cNvSpPr>
            <a:spLocks noGrp="1"/>
          </p:cNvSpPr>
          <p:nvPr>
            <p:ph type="ftr" sz="quarter" idx="11"/>
          </p:nvPr>
        </p:nvSpPr>
        <p:spPr/>
        <p:txBody>
          <a:bodyPr/>
          <a:lstStyle/>
          <a:p>
            <a:r>
              <a:rPr lang="de-DE"/>
              <a:t>© Anselm Dohle-Beltinger 2021</a:t>
            </a:r>
          </a:p>
        </p:txBody>
      </p:sp>
      <p:sp>
        <p:nvSpPr>
          <p:cNvPr id="6" name="Foliennummernplatzhalter 5">
            <a:extLst>
              <a:ext uri="{FF2B5EF4-FFF2-40B4-BE49-F238E27FC236}">
                <a16:creationId xmlns:a16="http://schemas.microsoft.com/office/drawing/2014/main" id="{A643277D-4E60-4B3F-8B48-1207F731E38F}"/>
              </a:ext>
            </a:extLst>
          </p:cNvPr>
          <p:cNvSpPr>
            <a:spLocks noGrp="1"/>
          </p:cNvSpPr>
          <p:nvPr>
            <p:ph type="sldNum" sz="quarter" idx="12"/>
          </p:nvPr>
        </p:nvSpPr>
        <p:spPr/>
        <p:txBody>
          <a:bodyPr/>
          <a:lstStyle/>
          <a:p>
            <a:fld id="{4C29D198-19C0-4ABD-9456-62D7334388C4}" type="slidenum">
              <a:rPr lang="de-DE" smtClean="0"/>
              <a:t>48</a:t>
            </a:fld>
            <a:endParaRPr lang="de-DE"/>
          </a:p>
        </p:txBody>
      </p:sp>
    </p:spTree>
    <p:extLst>
      <p:ext uri="{BB962C8B-B14F-4D97-AF65-F5344CB8AC3E}">
        <p14:creationId xmlns:p14="http://schemas.microsoft.com/office/powerpoint/2010/main" val="16729310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1F5263F-F96F-44B0-9347-0CB4519B085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18952" y="0"/>
            <a:ext cx="9572396" cy="6781800"/>
          </a:xfrm>
          <a:prstGeom prst="rect">
            <a:avLst/>
          </a:prstGeom>
        </p:spPr>
      </p:pic>
      <p:sp>
        <p:nvSpPr>
          <p:cNvPr id="3" name="Textfeld 2">
            <a:extLst>
              <a:ext uri="{FF2B5EF4-FFF2-40B4-BE49-F238E27FC236}">
                <a16:creationId xmlns:a16="http://schemas.microsoft.com/office/drawing/2014/main" id="{9D9CD5AC-5385-4DB5-B598-6B73B11D1D2E}"/>
              </a:ext>
            </a:extLst>
          </p:cNvPr>
          <p:cNvSpPr txBox="1"/>
          <p:nvPr/>
        </p:nvSpPr>
        <p:spPr>
          <a:xfrm>
            <a:off x="7478163" y="6391747"/>
            <a:ext cx="1602463" cy="276999"/>
          </a:xfrm>
          <a:prstGeom prst="rect">
            <a:avLst/>
          </a:prstGeom>
          <a:noFill/>
        </p:spPr>
        <p:txBody>
          <a:bodyPr wrap="square" rtlCol="0">
            <a:spAutoFit/>
          </a:bodyPr>
          <a:lstStyle/>
          <a:p>
            <a:r>
              <a:rPr lang="de-DE" sz="1200" dirty="0"/>
              <a:t>Quelle: </a:t>
            </a:r>
            <a:r>
              <a:rPr lang="de-DE" sz="1200" dirty="0">
                <a:hlinkClick r:id="rId3"/>
              </a:rPr>
              <a:t>Arbeitsagentur</a:t>
            </a:r>
            <a:endParaRPr lang="de-DE" sz="1200" dirty="0"/>
          </a:p>
        </p:txBody>
      </p:sp>
      <p:sp>
        <p:nvSpPr>
          <p:cNvPr id="6" name="Fußzeilenplatzhalter 5">
            <a:extLst>
              <a:ext uri="{FF2B5EF4-FFF2-40B4-BE49-F238E27FC236}">
                <a16:creationId xmlns:a16="http://schemas.microsoft.com/office/drawing/2014/main" id="{DD729E93-ECD8-487A-AF48-3573C2CE48C1}"/>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2ED7869C-8AB8-48B9-954D-0FBD1D92B0E8}"/>
              </a:ext>
            </a:extLst>
          </p:cNvPr>
          <p:cNvSpPr>
            <a:spLocks noGrp="1"/>
          </p:cNvSpPr>
          <p:nvPr>
            <p:ph type="sldNum" sz="quarter" idx="12"/>
          </p:nvPr>
        </p:nvSpPr>
        <p:spPr/>
        <p:txBody>
          <a:bodyPr/>
          <a:lstStyle/>
          <a:p>
            <a:fld id="{4C29D198-19C0-4ABD-9456-62D7334388C4}" type="slidenum">
              <a:rPr lang="de-DE" smtClean="0"/>
              <a:t>49</a:t>
            </a:fld>
            <a:endParaRPr lang="de-DE"/>
          </a:p>
        </p:txBody>
      </p:sp>
    </p:spTree>
    <p:extLst>
      <p:ext uri="{BB962C8B-B14F-4D97-AF65-F5344CB8AC3E}">
        <p14:creationId xmlns:p14="http://schemas.microsoft.com/office/powerpoint/2010/main" val="2777869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824B3D-EC0A-4758-87A1-4EF50DC7F5C0}"/>
              </a:ext>
            </a:extLst>
          </p:cNvPr>
          <p:cNvSpPr>
            <a:spLocks noGrp="1"/>
          </p:cNvSpPr>
          <p:nvPr>
            <p:ph type="title"/>
          </p:nvPr>
        </p:nvSpPr>
        <p:spPr/>
        <p:txBody>
          <a:bodyPr/>
          <a:lstStyle/>
          <a:p>
            <a:r>
              <a:rPr lang="de-DE" dirty="0">
                <a:solidFill>
                  <a:srgbClr val="FF0000"/>
                </a:solidFill>
              </a:rPr>
              <a:t>Erwerbslosenquote</a:t>
            </a:r>
            <a:r>
              <a:rPr lang="de-DE" dirty="0"/>
              <a:t> nach ILO-Standard</a:t>
            </a:r>
          </a:p>
        </p:txBody>
      </p:sp>
      <p:sp>
        <p:nvSpPr>
          <p:cNvPr id="3" name="Inhaltsplatzhalter 2">
            <a:extLst>
              <a:ext uri="{FF2B5EF4-FFF2-40B4-BE49-F238E27FC236}">
                <a16:creationId xmlns:a16="http://schemas.microsoft.com/office/drawing/2014/main" id="{D6696699-C010-413E-9F48-A62D1C4590B6}"/>
              </a:ext>
            </a:extLst>
          </p:cNvPr>
          <p:cNvSpPr>
            <a:spLocks noGrp="1"/>
          </p:cNvSpPr>
          <p:nvPr>
            <p:ph idx="1"/>
          </p:nvPr>
        </p:nvSpPr>
        <p:spPr/>
        <p:txBody>
          <a:bodyPr/>
          <a:lstStyle/>
          <a:p>
            <a:pPr marL="0" indent="0">
              <a:buNone/>
            </a:pPr>
            <a:r>
              <a:rPr lang="de-DE" dirty="0"/>
              <a:t>Erwerbslose</a:t>
            </a:r>
          </a:p>
          <a:p>
            <a:pPr marL="0" indent="0">
              <a:buNone/>
            </a:pPr>
            <a:r>
              <a:rPr lang="de-DE" dirty="0"/>
              <a:t>Erwerbspersonen</a:t>
            </a:r>
          </a:p>
          <a:p>
            <a:pPr marL="0" indent="0">
              <a:buNone/>
            </a:pPr>
            <a:endParaRPr lang="de-DE" dirty="0"/>
          </a:p>
          <a:p>
            <a:pPr marL="0" indent="0">
              <a:buNone/>
            </a:pPr>
            <a:r>
              <a:rPr lang="de-DE" dirty="0"/>
              <a:t>Im Vergleich zur Arbeitslosenquote (s.u.) niedriger, da Zahl der Erwerbspersonen sehr hoch, Zahl der Erwerbslosen durch 0-€-Anforderung niedrig und vom Rentenalter bis 74 kaum Arbeitssuche</a:t>
            </a:r>
          </a:p>
        </p:txBody>
      </p:sp>
      <p:cxnSp>
        <p:nvCxnSpPr>
          <p:cNvPr id="5" name="Gerader Verbinder 4">
            <a:extLst>
              <a:ext uri="{FF2B5EF4-FFF2-40B4-BE49-F238E27FC236}">
                <a16:creationId xmlns:a16="http://schemas.microsoft.com/office/drawing/2014/main" id="{80791755-03ED-44C2-AD4E-C8DBB7405AB1}"/>
              </a:ext>
            </a:extLst>
          </p:cNvPr>
          <p:cNvCxnSpPr/>
          <p:nvPr/>
        </p:nvCxnSpPr>
        <p:spPr>
          <a:xfrm>
            <a:off x="950614" y="2335794"/>
            <a:ext cx="24897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A33EDD61-C0ED-43D8-9C22-1CBE93FC172A}"/>
              </a:ext>
            </a:extLst>
          </p:cNvPr>
          <p:cNvSpPr txBox="1"/>
          <p:nvPr/>
        </p:nvSpPr>
        <p:spPr>
          <a:xfrm>
            <a:off x="4279272" y="1566250"/>
            <a:ext cx="1883121" cy="1631216"/>
          </a:xfrm>
          <a:prstGeom prst="rect">
            <a:avLst/>
          </a:prstGeom>
          <a:noFill/>
        </p:spPr>
        <p:txBody>
          <a:bodyPr wrap="square" rtlCol="0">
            <a:spAutoFit/>
          </a:bodyPr>
          <a:lstStyle/>
          <a:p>
            <a:r>
              <a:rPr lang="de-DE" sz="1600" dirty="0">
                <a:hlinkClick r:id="rId2"/>
              </a:rPr>
              <a:t>Eurostat: </a:t>
            </a:r>
            <a:r>
              <a:rPr lang="de-DE" sz="1600" dirty="0" err="1">
                <a:hlinkClick r:id="rId2"/>
              </a:rPr>
              <a:t>une_rt_m</a:t>
            </a:r>
            <a:endParaRPr lang="de-DE" sz="1600" dirty="0"/>
          </a:p>
          <a:p>
            <a:pPr>
              <a:tabLst>
                <a:tab pos="896938" algn="dec"/>
              </a:tabLst>
            </a:pPr>
            <a:r>
              <a:rPr lang="de-DE" dirty="0"/>
              <a:t>D: 	3,4 %</a:t>
            </a:r>
          </a:p>
          <a:p>
            <a:pPr>
              <a:tabLst>
                <a:tab pos="896938" algn="dec"/>
              </a:tabLst>
            </a:pPr>
            <a:r>
              <a:rPr lang="de-DE" dirty="0"/>
              <a:t>EU:	6,7 %</a:t>
            </a:r>
          </a:p>
          <a:p>
            <a:pPr>
              <a:tabLst>
                <a:tab pos="896938" algn="dec"/>
              </a:tabLst>
            </a:pPr>
            <a:r>
              <a:rPr lang="de-DE" sz="1200" dirty="0"/>
              <a:t>Max: ES 14,6; Min: CZ 2,6</a:t>
            </a:r>
          </a:p>
          <a:p>
            <a:pPr>
              <a:tabLst>
                <a:tab pos="896938" algn="dec"/>
              </a:tabLst>
            </a:pPr>
            <a:r>
              <a:rPr lang="de-DE" dirty="0"/>
              <a:t>€-Zone:	7,4 %</a:t>
            </a:r>
          </a:p>
          <a:p>
            <a:pPr>
              <a:tabLst>
                <a:tab pos="896938" algn="dec"/>
              </a:tabLst>
            </a:pPr>
            <a:r>
              <a:rPr lang="de-DE" sz="1400" dirty="0"/>
              <a:t>Werte 09/2022</a:t>
            </a:r>
          </a:p>
        </p:txBody>
      </p:sp>
      <p:sp>
        <p:nvSpPr>
          <p:cNvPr id="4" name="Textfeld 3">
            <a:extLst>
              <a:ext uri="{FF2B5EF4-FFF2-40B4-BE49-F238E27FC236}">
                <a16:creationId xmlns:a16="http://schemas.microsoft.com/office/drawing/2014/main" id="{E221B445-77FC-44FA-BA61-39E62775BF4C}"/>
              </a:ext>
            </a:extLst>
          </p:cNvPr>
          <p:cNvSpPr txBox="1"/>
          <p:nvPr/>
        </p:nvSpPr>
        <p:spPr>
          <a:xfrm>
            <a:off x="7043596" y="5624828"/>
            <a:ext cx="3811508" cy="646331"/>
          </a:xfrm>
          <a:prstGeom prst="rect">
            <a:avLst/>
          </a:prstGeom>
          <a:noFill/>
        </p:spPr>
        <p:txBody>
          <a:bodyPr wrap="square" rtlCol="0">
            <a:spAutoFit/>
          </a:bodyPr>
          <a:lstStyle/>
          <a:p>
            <a:r>
              <a:rPr lang="de-DE" dirty="0"/>
              <a:t>ILO: International Labour Organisation (Unterorganisation der UNO)</a:t>
            </a:r>
          </a:p>
        </p:txBody>
      </p:sp>
      <p:sp>
        <p:nvSpPr>
          <p:cNvPr id="9" name="Fußzeilenplatzhalter 8">
            <a:extLst>
              <a:ext uri="{FF2B5EF4-FFF2-40B4-BE49-F238E27FC236}">
                <a16:creationId xmlns:a16="http://schemas.microsoft.com/office/drawing/2014/main" id="{6E37CF54-C81D-499E-A4AF-CAE3C493D291}"/>
              </a:ext>
            </a:extLst>
          </p:cNvPr>
          <p:cNvSpPr>
            <a:spLocks noGrp="1"/>
          </p:cNvSpPr>
          <p:nvPr>
            <p:ph type="ftr" sz="quarter" idx="11"/>
          </p:nvPr>
        </p:nvSpPr>
        <p:spPr/>
        <p:txBody>
          <a:bodyPr/>
          <a:lstStyle/>
          <a:p>
            <a:r>
              <a:rPr lang="de-DE"/>
              <a:t>© Anselm Dohle-Beltinger 2021</a:t>
            </a:r>
          </a:p>
        </p:txBody>
      </p:sp>
      <p:sp>
        <p:nvSpPr>
          <p:cNvPr id="10" name="Foliennummernplatzhalter 9">
            <a:extLst>
              <a:ext uri="{FF2B5EF4-FFF2-40B4-BE49-F238E27FC236}">
                <a16:creationId xmlns:a16="http://schemas.microsoft.com/office/drawing/2014/main" id="{750CAE8D-C1A6-454B-BB7B-F8456882CC7A}"/>
              </a:ext>
            </a:extLst>
          </p:cNvPr>
          <p:cNvSpPr>
            <a:spLocks noGrp="1"/>
          </p:cNvSpPr>
          <p:nvPr>
            <p:ph type="sldNum" sz="quarter" idx="12"/>
          </p:nvPr>
        </p:nvSpPr>
        <p:spPr/>
        <p:txBody>
          <a:bodyPr/>
          <a:lstStyle/>
          <a:p>
            <a:fld id="{4C29D198-19C0-4ABD-9456-62D7334388C4}" type="slidenum">
              <a:rPr lang="de-DE" smtClean="0"/>
              <a:t>5</a:t>
            </a:fld>
            <a:endParaRPr lang="de-DE"/>
          </a:p>
        </p:txBody>
      </p:sp>
    </p:spTree>
    <p:extLst>
      <p:ext uri="{BB962C8B-B14F-4D97-AF65-F5344CB8AC3E}">
        <p14:creationId xmlns:p14="http://schemas.microsoft.com/office/powerpoint/2010/main" val="2260977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A5C3FB6-4958-4391-911B-45AE1E7176D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950224" y="9251"/>
            <a:ext cx="6279376" cy="6848749"/>
          </a:xfrm>
          <a:prstGeom prst="rect">
            <a:avLst/>
          </a:prstGeom>
        </p:spPr>
      </p:pic>
      <p:sp>
        <p:nvSpPr>
          <p:cNvPr id="3" name="Textfeld 2">
            <a:extLst>
              <a:ext uri="{FF2B5EF4-FFF2-40B4-BE49-F238E27FC236}">
                <a16:creationId xmlns:a16="http://schemas.microsoft.com/office/drawing/2014/main" id="{76609B5E-B256-4BE3-98F2-B99B40E4E6FF}"/>
              </a:ext>
            </a:extLst>
          </p:cNvPr>
          <p:cNvSpPr txBox="1"/>
          <p:nvPr/>
        </p:nvSpPr>
        <p:spPr>
          <a:xfrm>
            <a:off x="7795035" y="6292158"/>
            <a:ext cx="1602463" cy="276999"/>
          </a:xfrm>
          <a:prstGeom prst="rect">
            <a:avLst/>
          </a:prstGeom>
          <a:noFill/>
        </p:spPr>
        <p:txBody>
          <a:bodyPr wrap="square" rtlCol="0">
            <a:spAutoFit/>
          </a:bodyPr>
          <a:lstStyle/>
          <a:p>
            <a:r>
              <a:rPr lang="de-DE" sz="1200" dirty="0"/>
              <a:t>Quelle: </a:t>
            </a:r>
            <a:r>
              <a:rPr lang="de-DE" sz="1200" dirty="0">
                <a:hlinkClick r:id="rId3"/>
              </a:rPr>
              <a:t>Arbeitsagentur</a:t>
            </a:r>
            <a:endParaRPr lang="de-DE" sz="1200" dirty="0"/>
          </a:p>
        </p:txBody>
      </p:sp>
      <p:sp>
        <p:nvSpPr>
          <p:cNvPr id="6" name="Fußzeilenplatzhalter 5">
            <a:extLst>
              <a:ext uri="{FF2B5EF4-FFF2-40B4-BE49-F238E27FC236}">
                <a16:creationId xmlns:a16="http://schemas.microsoft.com/office/drawing/2014/main" id="{3CC3F370-FDF9-4373-A5D7-7235C045B5C2}"/>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BFB5879D-D889-445A-8407-D4D6EAADA264}"/>
              </a:ext>
            </a:extLst>
          </p:cNvPr>
          <p:cNvSpPr>
            <a:spLocks noGrp="1"/>
          </p:cNvSpPr>
          <p:nvPr>
            <p:ph type="sldNum" sz="quarter" idx="12"/>
          </p:nvPr>
        </p:nvSpPr>
        <p:spPr/>
        <p:txBody>
          <a:bodyPr/>
          <a:lstStyle/>
          <a:p>
            <a:fld id="{4C29D198-19C0-4ABD-9456-62D7334388C4}" type="slidenum">
              <a:rPr lang="de-DE" smtClean="0"/>
              <a:t>50</a:t>
            </a:fld>
            <a:endParaRPr lang="de-DE"/>
          </a:p>
        </p:txBody>
      </p:sp>
    </p:spTree>
    <p:extLst>
      <p:ext uri="{BB962C8B-B14F-4D97-AF65-F5344CB8AC3E}">
        <p14:creationId xmlns:p14="http://schemas.microsoft.com/office/powerpoint/2010/main" val="33138083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ABA84EA-677C-44C0-84FB-A8213E06CF0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569027" y="0"/>
            <a:ext cx="7342297" cy="6853896"/>
          </a:xfrm>
          <a:prstGeom prst="rect">
            <a:avLst/>
          </a:prstGeom>
        </p:spPr>
      </p:pic>
      <p:sp>
        <p:nvSpPr>
          <p:cNvPr id="3" name="Textfeld 2">
            <a:extLst>
              <a:ext uri="{FF2B5EF4-FFF2-40B4-BE49-F238E27FC236}">
                <a16:creationId xmlns:a16="http://schemas.microsoft.com/office/drawing/2014/main" id="{A8C633CE-D5C7-4D14-8D59-B37112D5BE2C}"/>
              </a:ext>
            </a:extLst>
          </p:cNvPr>
          <p:cNvSpPr txBox="1"/>
          <p:nvPr/>
        </p:nvSpPr>
        <p:spPr>
          <a:xfrm>
            <a:off x="6527550" y="6283105"/>
            <a:ext cx="1602463" cy="276999"/>
          </a:xfrm>
          <a:prstGeom prst="rect">
            <a:avLst/>
          </a:prstGeom>
          <a:noFill/>
        </p:spPr>
        <p:txBody>
          <a:bodyPr wrap="square" rtlCol="0">
            <a:spAutoFit/>
          </a:bodyPr>
          <a:lstStyle/>
          <a:p>
            <a:r>
              <a:rPr lang="de-DE" sz="1200" dirty="0"/>
              <a:t>Quelle: </a:t>
            </a:r>
            <a:r>
              <a:rPr lang="de-DE" sz="1200" dirty="0">
                <a:hlinkClick r:id="rId3"/>
              </a:rPr>
              <a:t>Arbeitsagentur</a:t>
            </a:r>
            <a:endParaRPr lang="de-DE" sz="1200" dirty="0"/>
          </a:p>
        </p:txBody>
      </p:sp>
      <p:sp>
        <p:nvSpPr>
          <p:cNvPr id="6" name="Fußzeilenplatzhalter 5">
            <a:extLst>
              <a:ext uri="{FF2B5EF4-FFF2-40B4-BE49-F238E27FC236}">
                <a16:creationId xmlns:a16="http://schemas.microsoft.com/office/drawing/2014/main" id="{E4BA7B3A-378B-429C-B60F-B7E102F7FEC3}"/>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B260292D-E58F-4CA9-A968-B6E4FB4876BB}"/>
              </a:ext>
            </a:extLst>
          </p:cNvPr>
          <p:cNvSpPr>
            <a:spLocks noGrp="1"/>
          </p:cNvSpPr>
          <p:nvPr>
            <p:ph type="sldNum" sz="quarter" idx="12"/>
          </p:nvPr>
        </p:nvSpPr>
        <p:spPr/>
        <p:txBody>
          <a:bodyPr/>
          <a:lstStyle/>
          <a:p>
            <a:fld id="{4C29D198-19C0-4ABD-9456-62D7334388C4}" type="slidenum">
              <a:rPr lang="de-DE" smtClean="0"/>
              <a:t>51</a:t>
            </a:fld>
            <a:endParaRPr lang="de-DE"/>
          </a:p>
        </p:txBody>
      </p:sp>
    </p:spTree>
    <p:extLst>
      <p:ext uri="{BB962C8B-B14F-4D97-AF65-F5344CB8AC3E}">
        <p14:creationId xmlns:p14="http://schemas.microsoft.com/office/powerpoint/2010/main" val="39476651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1DDEE3B-4B9D-4A05-888D-728B3AF44A2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807028" y="0"/>
            <a:ext cx="8030865" cy="6858000"/>
          </a:xfrm>
          <a:prstGeom prst="rect">
            <a:avLst/>
          </a:prstGeom>
        </p:spPr>
      </p:pic>
      <p:sp>
        <p:nvSpPr>
          <p:cNvPr id="3" name="Textfeld 2">
            <a:extLst>
              <a:ext uri="{FF2B5EF4-FFF2-40B4-BE49-F238E27FC236}">
                <a16:creationId xmlns:a16="http://schemas.microsoft.com/office/drawing/2014/main" id="{9F7C2F45-1F07-4979-8DE7-168247DBDAE1}"/>
              </a:ext>
            </a:extLst>
          </p:cNvPr>
          <p:cNvSpPr txBox="1"/>
          <p:nvPr/>
        </p:nvSpPr>
        <p:spPr>
          <a:xfrm>
            <a:off x="4318504" y="5993394"/>
            <a:ext cx="1602463" cy="276999"/>
          </a:xfrm>
          <a:prstGeom prst="rect">
            <a:avLst/>
          </a:prstGeom>
          <a:noFill/>
        </p:spPr>
        <p:txBody>
          <a:bodyPr wrap="square" rtlCol="0">
            <a:spAutoFit/>
          </a:bodyPr>
          <a:lstStyle/>
          <a:p>
            <a:r>
              <a:rPr lang="de-DE" sz="1200" dirty="0"/>
              <a:t>Quelle: </a:t>
            </a:r>
            <a:r>
              <a:rPr lang="de-DE" sz="1200" dirty="0">
                <a:hlinkClick r:id="rId3"/>
              </a:rPr>
              <a:t>Arbeitsagentur</a:t>
            </a:r>
            <a:endParaRPr lang="de-DE" sz="1200" dirty="0"/>
          </a:p>
        </p:txBody>
      </p:sp>
      <p:sp>
        <p:nvSpPr>
          <p:cNvPr id="6" name="Fußzeilenplatzhalter 5">
            <a:extLst>
              <a:ext uri="{FF2B5EF4-FFF2-40B4-BE49-F238E27FC236}">
                <a16:creationId xmlns:a16="http://schemas.microsoft.com/office/drawing/2014/main" id="{D6FA5E42-58EB-4E0C-9536-829B85C331F9}"/>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0E2715B8-CAA3-4804-9C37-B0AAF01408E6}"/>
              </a:ext>
            </a:extLst>
          </p:cNvPr>
          <p:cNvSpPr>
            <a:spLocks noGrp="1"/>
          </p:cNvSpPr>
          <p:nvPr>
            <p:ph type="sldNum" sz="quarter" idx="12"/>
          </p:nvPr>
        </p:nvSpPr>
        <p:spPr/>
        <p:txBody>
          <a:bodyPr/>
          <a:lstStyle/>
          <a:p>
            <a:fld id="{4C29D198-19C0-4ABD-9456-62D7334388C4}" type="slidenum">
              <a:rPr lang="de-DE" smtClean="0"/>
              <a:t>52</a:t>
            </a:fld>
            <a:endParaRPr lang="de-DE"/>
          </a:p>
        </p:txBody>
      </p:sp>
    </p:spTree>
    <p:extLst>
      <p:ext uri="{BB962C8B-B14F-4D97-AF65-F5344CB8AC3E}">
        <p14:creationId xmlns:p14="http://schemas.microsoft.com/office/powerpoint/2010/main" val="22419169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471A685-A8A1-4AC5-89C6-A4C77C162C2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843053" y="0"/>
            <a:ext cx="8418424" cy="6792686"/>
          </a:xfrm>
          <a:prstGeom prst="rect">
            <a:avLst/>
          </a:prstGeom>
        </p:spPr>
      </p:pic>
      <p:sp>
        <p:nvSpPr>
          <p:cNvPr id="3" name="Textfeld 2">
            <a:extLst>
              <a:ext uri="{FF2B5EF4-FFF2-40B4-BE49-F238E27FC236}">
                <a16:creationId xmlns:a16="http://schemas.microsoft.com/office/drawing/2014/main" id="{D55B2D77-DA3A-4362-A174-74B642462C44}"/>
              </a:ext>
            </a:extLst>
          </p:cNvPr>
          <p:cNvSpPr txBox="1"/>
          <p:nvPr/>
        </p:nvSpPr>
        <p:spPr>
          <a:xfrm>
            <a:off x="3811510" y="5939073"/>
            <a:ext cx="1602463" cy="276999"/>
          </a:xfrm>
          <a:prstGeom prst="rect">
            <a:avLst/>
          </a:prstGeom>
          <a:noFill/>
        </p:spPr>
        <p:txBody>
          <a:bodyPr wrap="square" rtlCol="0">
            <a:spAutoFit/>
          </a:bodyPr>
          <a:lstStyle/>
          <a:p>
            <a:r>
              <a:rPr lang="de-DE" sz="1200" dirty="0"/>
              <a:t>Quelle: </a:t>
            </a:r>
            <a:r>
              <a:rPr lang="de-DE" sz="1200" dirty="0">
                <a:hlinkClick r:id="rId3"/>
              </a:rPr>
              <a:t>Arbeitsagentur</a:t>
            </a:r>
            <a:endParaRPr lang="de-DE" sz="1200" dirty="0"/>
          </a:p>
        </p:txBody>
      </p:sp>
      <p:sp>
        <p:nvSpPr>
          <p:cNvPr id="6" name="Fußzeilenplatzhalter 5">
            <a:extLst>
              <a:ext uri="{FF2B5EF4-FFF2-40B4-BE49-F238E27FC236}">
                <a16:creationId xmlns:a16="http://schemas.microsoft.com/office/drawing/2014/main" id="{293F755B-88F7-4211-B6C8-2C2EC0C069DD}"/>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73C44C4D-9F3F-4F7E-BEF7-AC44ABEF87D1}"/>
              </a:ext>
            </a:extLst>
          </p:cNvPr>
          <p:cNvSpPr>
            <a:spLocks noGrp="1"/>
          </p:cNvSpPr>
          <p:nvPr>
            <p:ph type="sldNum" sz="quarter" idx="12"/>
          </p:nvPr>
        </p:nvSpPr>
        <p:spPr/>
        <p:txBody>
          <a:bodyPr/>
          <a:lstStyle/>
          <a:p>
            <a:fld id="{4C29D198-19C0-4ABD-9456-62D7334388C4}" type="slidenum">
              <a:rPr lang="de-DE" smtClean="0"/>
              <a:t>53</a:t>
            </a:fld>
            <a:endParaRPr lang="de-DE"/>
          </a:p>
        </p:txBody>
      </p:sp>
    </p:spTree>
    <p:extLst>
      <p:ext uri="{BB962C8B-B14F-4D97-AF65-F5344CB8AC3E}">
        <p14:creationId xmlns:p14="http://schemas.microsoft.com/office/powerpoint/2010/main" val="26871254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5A8B146-E5A2-4900-8899-417795BDD4AC}"/>
              </a:ext>
            </a:extLst>
          </p:cNvPr>
          <p:cNvSpPr>
            <a:spLocks noGrp="1"/>
          </p:cNvSpPr>
          <p:nvPr>
            <p:ph type="title"/>
          </p:nvPr>
        </p:nvSpPr>
        <p:spPr/>
        <p:txBody>
          <a:bodyPr/>
          <a:lstStyle/>
          <a:p>
            <a:r>
              <a:rPr lang="de-DE" dirty="0"/>
              <a:t>Struktur der Arbeitslosigkeit</a:t>
            </a:r>
          </a:p>
        </p:txBody>
      </p:sp>
      <p:sp>
        <p:nvSpPr>
          <p:cNvPr id="6" name="Textplatzhalter 5">
            <a:extLst>
              <a:ext uri="{FF2B5EF4-FFF2-40B4-BE49-F238E27FC236}">
                <a16:creationId xmlns:a16="http://schemas.microsoft.com/office/drawing/2014/main" id="{2AC5EBF6-32CE-4783-9E97-AECD605EBA24}"/>
              </a:ext>
            </a:extLst>
          </p:cNvPr>
          <p:cNvSpPr>
            <a:spLocks noGrp="1"/>
          </p:cNvSpPr>
          <p:nvPr>
            <p:ph type="body" idx="1"/>
          </p:nvPr>
        </p:nvSpPr>
        <p:spPr/>
        <p:txBody>
          <a:bodyPr/>
          <a:lstStyle/>
          <a:p>
            <a:endParaRPr lang="de-DE"/>
          </a:p>
        </p:txBody>
      </p:sp>
      <p:sp>
        <p:nvSpPr>
          <p:cNvPr id="3" name="Fußzeilenplatzhalter 2">
            <a:extLst>
              <a:ext uri="{FF2B5EF4-FFF2-40B4-BE49-F238E27FC236}">
                <a16:creationId xmlns:a16="http://schemas.microsoft.com/office/drawing/2014/main" id="{484D0D21-ED4A-4975-BBC9-F7CF2D57A910}"/>
              </a:ext>
            </a:extLst>
          </p:cNvPr>
          <p:cNvSpPr>
            <a:spLocks noGrp="1"/>
          </p:cNvSpPr>
          <p:nvPr>
            <p:ph type="ftr" sz="quarter" idx="11"/>
          </p:nvPr>
        </p:nvSpPr>
        <p:spPr/>
        <p:txBody>
          <a:bodyPr/>
          <a:lstStyle/>
          <a:p>
            <a:r>
              <a:rPr lang="de-DE"/>
              <a:t>© Anselm Dohle-Beltinger 2021</a:t>
            </a:r>
          </a:p>
        </p:txBody>
      </p:sp>
      <p:sp>
        <p:nvSpPr>
          <p:cNvPr id="4" name="Foliennummernplatzhalter 3">
            <a:extLst>
              <a:ext uri="{FF2B5EF4-FFF2-40B4-BE49-F238E27FC236}">
                <a16:creationId xmlns:a16="http://schemas.microsoft.com/office/drawing/2014/main" id="{5F0E28EA-EDBB-4377-AE04-FE5C32A101B1}"/>
              </a:ext>
            </a:extLst>
          </p:cNvPr>
          <p:cNvSpPr>
            <a:spLocks noGrp="1"/>
          </p:cNvSpPr>
          <p:nvPr>
            <p:ph type="sldNum" sz="quarter" idx="12"/>
          </p:nvPr>
        </p:nvSpPr>
        <p:spPr/>
        <p:txBody>
          <a:bodyPr/>
          <a:lstStyle/>
          <a:p>
            <a:fld id="{4C29D198-19C0-4ABD-9456-62D7334388C4}" type="slidenum">
              <a:rPr lang="de-DE" smtClean="0"/>
              <a:t>54</a:t>
            </a:fld>
            <a:endParaRPr lang="de-DE"/>
          </a:p>
        </p:txBody>
      </p:sp>
    </p:spTree>
    <p:extLst>
      <p:ext uri="{BB962C8B-B14F-4D97-AF65-F5344CB8AC3E}">
        <p14:creationId xmlns:p14="http://schemas.microsoft.com/office/powerpoint/2010/main" val="20252107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41546A4-4E0E-40D6-9101-3B9F6C86F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45021"/>
            <a:ext cx="9144000" cy="5967959"/>
          </a:xfrm>
          <a:prstGeom prst="rect">
            <a:avLst/>
          </a:prstGeom>
        </p:spPr>
      </p:pic>
      <p:sp>
        <p:nvSpPr>
          <p:cNvPr id="2" name="Fußzeilenplatzhalter 1">
            <a:extLst>
              <a:ext uri="{FF2B5EF4-FFF2-40B4-BE49-F238E27FC236}">
                <a16:creationId xmlns:a16="http://schemas.microsoft.com/office/drawing/2014/main" id="{93EE02F6-D37B-4CA4-96D2-9551A9F002D4}"/>
              </a:ext>
            </a:extLst>
          </p:cNvPr>
          <p:cNvSpPr>
            <a:spLocks noGrp="1"/>
          </p:cNvSpPr>
          <p:nvPr>
            <p:ph type="ftr" sz="quarter" idx="11"/>
          </p:nvPr>
        </p:nvSpPr>
        <p:spPr/>
        <p:txBody>
          <a:bodyPr/>
          <a:lstStyle/>
          <a:p>
            <a:r>
              <a:rPr lang="de-DE"/>
              <a:t>© Anselm Dohle-Beltinger 2021</a:t>
            </a:r>
          </a:p>
        </p:txBody>
      </p:sp>
      <p:sp>
        <p:nvSpPr>
          <p:cNvPr id="3" name="Foliennummernplatzhalter 2">
            <a:extLst>
              <a:ext uri="{FF2B5EF4-FFF2-40B4-BE49-F238E27FC236}">
                <a16:creationId xmlns:a16="http://schemas.microsoft.com/office/drawing/2014/main" id="{5923D408-6F49-4B00-BD37-61E973A2EFF6}"/>
              </a:ext>
            </a:extLst>
          </p:cNvPr>
          <p:cNvSpPr>
            <a:spLocks noGrp="1"/>
          </p:cNvSpPr>
          <p:nvPr>
            <p:ph type="sldNum" sz="quarter" idx="12"/>
          </p:nvPr>
        </p:nvSpPr>
        <p:spPr/>
        <p:txBody>
          <a:bodyPr/>
          <a:lstStyle/>
          <a:p>
            <a:fld id="{4C29D198-19C0-4ABD-9456-62D7334388C4}" type="slidenum">
              <a:rPr lang="de-DE" smtClean="0"/>
              <a:t>55</a:t>
            </a:fld>
            <a:endParaRPr lang="de-DE"/>
          </a:p>
        </p:txBody>
      </p:sp>
    </p:spTree>
    <p:extLst>
      <p:ext uri="{BB962C8B-B14F-4D97-AF65-F5344CB8AC3E}">
        <p14:creationId xmlns:p14="http://schemas.microsoft.com/office/powerpoint/2010/main" val="28603243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B97AD50-F4EF-4244-979B-AA0AF0528D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79232"/>
            <a:ext cx="9144000" cy="5699537"/>
          </a:xfrm>
          <a:prstGeom prst="rect">
            <a:avLst/>
          </a:prstGeom>
        </p:spPr>
      </p:pic>
      <p:sp>
        <p:nvSpPr>
          <p:cNvPr id="2" name="Fußzeilenplatzhalter 1">
            <a:extLst>
              <a:ext uri="{FF2B5EF4-FFF2-40B4-BE49-F238E27FC236}">
                <a16:creationId xmlns:a16="http://schemas.microsoft.com/office/drawing/2014/main" id="{53C66EC5-68A8-42C1-8CE8-FBAF150974C8}"/>
              </a:ext>
            </a:extLst>
          </p:cNvPr>
          <p:cNvSpPr>
            <a:spLocks noGrp="1"/>
          </p:cNvSpPr>
          <p:nvPr>
            <p:ph type="ftr" sz="quarter" idx="11"/>
          </p:nvPr>
        </p:nvSpPr>
        <p:spPr/>
        <p:txBody>
          <a:bodyPr/>
          <a:lstStyle/>
          <a:p>
            <a:r>
              <a:rPr lang="de-DE"/>
              <a:t>© Anselm Dohle-Beltinger 2021</a:t>
            </a:r>
          </a:p>
        </p:txBody>
      </p:sp>
      <p:sp>
        <p:nvSpPr>
          <p:cNvPr id="3" name="Foliennummernplatzhalter 2">
            <a:extLst>
              <a:ext uri="{FF2B5EF4-FFF2-40B4-BE49-F238E27FC236}">
                <a16:creationId xmlns:a16="http://schemas.microsoft.com/office/drawing/2014/main" id="{4B258607-0DF9-44A9-A37B-8EF02573245E}"/>
              </a:ext>
            </a:extLst>
          </p:cNvPr>
          <p:cNvSpPr>
            <a:spLocks noGrp="1"/>
          </p:cNvSpPr>
          <p:nvPr>
            <p:ph type="sldNum" sz="quarter" idx="12"/>
          </p:nvPr>
        </p:nvSpPr>
        <p:spPr/>
        <p:txBody>
          <a:bodyPr/>
          <a:lstStyle/>
          <a:p>
            <a:fld id="{4C29D198-19C0-4ABD-9456-62D7334388C4}" type="slidenum">
              <a:rPr lang="de-DE" smtClean="0"/>
              <a:t>56</a:t>
            </a:fld>
            <a:endParaRPr lang="de-DE"/>
          </a:p>
        </p:txBody>
      </p:sp>
    </p:spTree>
    <p:extLst>
      <p:ext uri="{BB962C8B-B14F-4D97-AF65-F5344CB8AC3E}">
        <p14:creationId xmlns:p14="http://schemas.microsoft.com/office/powerpoint/2010/main" val="36702598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02C5610-A334-48F9-AA25-99541F5EA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43395"/>
            <a:ext cx="9144000" cy="5971210"/>
          </a:xfrm>
          <a:prstGeom prst="rect">
            <a:avLst/>
          </a:prstGeom>
        </p:spPr>
      </p:pic>
      <p:sp>
        <p:nvSpPr>
          <p:cNvPr id="4" name="Fußzeilenplatzhalter 3">
            <a:extLst>
              <a:ext uri="{FF2B5EF4-FFF2-40B4-BE49-F238E27FC236}">
                <a16:creationId xmlns:a16="http://schemas.microsoft.com/office/drawing/2014/main" id="{A03D2199-9394-48FA-B22F-E1D9F8D34797}"/>
              </a:ext>
            </a:extLst>
          </p:cNvPr>
          <p:cNvSpPr>
            <a:spLocks noGrp="1"/>
          </p:cNvSpPr>
          <p:nvPr>
            <p:ph type="ftr" sz="quarter" idx="11"/>
          </p:nvPr>
        </p:nvSpPr>
        <p:spPr/>
        <p:txBody>
          <a:bodyPr/>
          <a:lstStyle/>
          <a:p>
            <a:r>
              <a:rPr lang="de-DE"/>
              <a:t>© Anselm Dohle-Beltinger 2021</a:t>
            </a:r>
          </a:p>
        </p:txBody>
      </p:sp>
      <p:sp>
        <p:nvSpPr>
          <p:cNvPr id="5" name="Foliennummernplatzhalter 4">
            <a:extLst>
              <a:ext uri="{FF2B5EF4-FFF2-40B4-BE49-F238E27FC236}">
                <a16:creationId xmlns:a16="http://schemas.microsoft.com/office/drawing/2014/main" id="{C0B47649-0777-4E94-8C6E-EBD64837EE80}"/>
              </a:ext>
            </a:extLst>
          </p:cNvPr>
          <p:cNvSpPr>
            <a:spLocks noGrp="1"/>
          </p:cNvSpPr>
          <p:nvPr>
            <p:ph type="sldNum" sz="quarter" idx="12"/>
          </p:nvPr>
        </p:nvSpPr>
        <p:spPr/>
        <p:txBody>
          <a:bodyPr/>
          <a:lstStyle/>
          <a:p>
            <a:fld id="{4C29D198-19C0-4ABD-9456-62D7334388C4}" type="slidenum">
              <a:rPr lang="de-DE" smtClean="0"/>
              <a:t>57</a:t>
            </a:fld>
            <a:endParaRPr lang="de-DE"/>
          </a:p>
        </p:txBody>
      </p:sp>
    </p:spTree>
    <p:extLst>
      <p:ext uri="{BB962C8B-B14F-4D97-AF65-F5344CB8AC3E}">
        <p14:creationId xmlns:p14="http://schemas.microsoft.com/office/powerpoint/2010/main" val="10213736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B506675-7257-4237-BD29-81D42E969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69900"/>
            <a:ext cx="9144000" cy="5918200"/>
          </a:xfrm>
          <a:prstGeom prst="rect">
            <a:avLst/>
          </a:prstGeom>
        </p:spPr>
      </p:pic>
      <p:sp>
        <p:nvSpPr>
          <p:cNvPr id="2" name="Fußzeilenplatzhalter 1">
            <a:extLst>
              <a:ext uri="{FF2B5EF4-FFF2-40B4-BE49-F238E27FC236}">
                <a16:creationId xmlns:a16="http://schemas.microsoft.com/office/drawing/2014/main" id="{73D65893-1C36-4BD6-A8AD-42F3E9379A4C}"/>
              </a:ext>
            </a:extLst>
          </p:cNvPr>
          <p:cNvSpPr>
            <a:spLocks noGrp="1"/>
          </p:cNvSpPr>
          <p:nvPr>
            <p:ph type="ftr" sz="quarter" idx="11"/>
          </p:nvPr>
        </p:nvSpPr>
        <p:spPr/>
        <p:txBody>
          <a:bodyPr/>
          <a:lstStyle/>
          <a:p>
            <a:r>
              <a:rPr lang="de-DE"/>
              <a:t>© Anselm Dohle-Beltinger 2021</a:t>
            </a:r>
          </a:p>
        </p:txBody>
      </p:sp>
      <p:sp>
        <p:nvSpPr>
          <p:cNvPr id="3" name="Foliennummernplatzhalter 2">
            <a:extLst>
              <a:ext uri="{FF2B5EF4-FFF2-40B4-BE49-F238E27FC236}">
                <a16:creationId xmlns:a16="http://schemas.microsoft.com/office/drawing/2014/main" id="{E873DBDE-5604-4401-B52F-729FEB40C63A}"/>
              </a:ext>
            </a:extLst>
          </p:cNvPr>
          <p:cNvSpPr>
            <a:spLocks noGrp="1"/>
          </p:cNvSpPr>
          <p:nvPr>
            <p:ph type="sldNum" sz="quarter" idx="12"/>
          </p:nvPr>
        </p:nvSpPr>
        <p:spPr/>
        <p:txBody>
          <a:bodyPr/>
          <a:lstStyle/>
          <a:p>
            <a:fld id="{4C29D198-19C0-4ABD-9456-62D7334388C4}" type="slidenum">
              <a:rPr lang="de-DE" smtClean="0"/>
              <a:t>58</a:t>
            </a:fld>
            <a:endParaRPr lang="de-DE"/>
          </a:p>
        </p:txBody>
      </p:sp>
    </p:spTree>
    <p:extLst>
      <p:ext uri="{BB962C8B-B14F-4D97-AF65-F5344CB8AC3E}">
        <p14:creationId xmlns:p14="http://schemas.microsoft.com/office/powerpoint/2010/main" val="23574757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A58ECF6-5844-4C5F-92FD-2AEA7C3F0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4" name="Textfeld 3">
            <a:extLst>
              <a:ext uri="{FF2B5EF4-FFF2-40B4-BE49-F238E27FC236}">
                <a16:creationId xmlns:a16="http://schemas.microsoft.com/office/drawing/2014/main" id="{F3541C6A-9618-4A1F-A220-24AB86CC9F92}"/>
              </a:ext>
            </a:extLst>
          </p:cNvPr>
          <p:cNvSpPr txBox="1"/>
          <p:nvPr/>
        </p:nvSpPr>
        <p:spPr>
          <a:xfrm>
            <a:off x="5097101" y="6373640"/>
            <a:ext cx="1584356" cy="276999"/>
          </a:xfrm>
          <a:prstGeom prst="rect">
            <a:avLst/>
          </a:prstGeom>
          <a:noFill/>
        </p:spPr>
        <p:txBody>
          <a:bodyPr wrap="square" rtlCol="0">
            <a:spAutoFit/>
          </a:bodyPr>
          <a:lstStyle/>
          <a:p>
            <a:r>
              <a:rPr lang="de-DE" sz="1200" dirty="0"/>
              <a:t>Quelle: </a:t>
            </a:r>
            <a:r>
              <a:rPr lang="de-DE" sz="1200" dirty="0">
                <a:hlinkClick r:id="rId3"/>
              </a:rPr>
              <a:t>statista.com</a:t>
            </a:r>
            <a:endParaRPr lang="de-DE" sz="1200" dirty="0"/>
          </a:p>
        </p:txBody>
      </p:sp>
      <p:sp>
        <p:nvSpPr>
          <p:cNvPr id="6" name="Fußzeilenplatzhalter 5">
            <a:extLst>
              <a:ext uri="{FF2B5EF4-FFF2-40B4-BE49-F238E27FC236}">
                <a16:creationId xmlns:a16="http://schemas.microsoft.com/office/drawing/2014/main" id="{26CA7A89-CF3E-4913-8655-BACA1AA8E1F1}"/>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99097480-1EE0-4596-8ABA-A5B7383550E6}"/>
              </a:ext>
            </a:extLst>
          </p:cNvPr>
          <p:cNvSpPr>
            <a:spLocks noGrp="1"/>
          </p:cNvSpPr>
          <p:nvPr>
            <p:ph type="sldNum" sz="quarter" idx="12"/>
          </p:nvPr>
        </p:nvSpPr>
        <p:spPr/>
        <p:txBody>
          <a:bodyPr/>
          <a:lstStyle/>
          <a:p>
            <a:fld id="{4C29D198-19C0-4ABD-9456-62D7334388C4}" type="slidenum">
              <a:rPr lang="de-DE" smtClean="0"/>
              <a:t>59</a:t>
            </a:fld>
            <a:endParaRPr lang="de-DE"/>
          </a:p>
        </p:txBody>
      </p:sp>
    </p:spTree>
    <p:extLst>
      <p:ext uri="{BB962C8B-B14F-4D97-AF65-F5344CB8AC3E}">
        <p14:creationId xmlns:p14="http://schemas.microsoft.com/office/powerpoint/2010/main" val="2134314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70BF5B-B16E-4680-8AD1-02BB44822DA1}"/>
              </a:ext>
            </a:extLst>
          </p:cNvPr>
          <p:cNvSpPr>
            <a:spLocks noGrp="1"/>
          </p:cNvSpPr>
          <p:nvPr>
            <p:ph type="title"/>
          </p:nvPr>
        </p:nvSpPr>
        <p:spPr/>
        <p:txBody>
          <a:bodyPr/>
          <a:lstStyle/>
          <a:p>
            <a:r>
              <a:rPr lang="de-DE" dirty="0"/>
              <a:t>Erwerbslosigkeit und Arbeitslosigkeit unterscheiden sich erheblich</a:t>
            </a:r>
          </a:p>
        </p:txBody>
      </p:sp>
      <p:pic>
        <p:nvPicPr>
          <p:cNvPr id="4" name="Inhaltsplatzhalter 3">
            <a:extLst>
              <a:ext uri="{FF2B5EF4-FFF2-40B4-BE49-F238E27FC236}">
                <a16:creationId xmlns:a16="http://schemas.microsoft.com/office/drawing/2014/main" id="{AF619EC9-DB73-4B2B-9D82-F48E5FA487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2843" y="1645894"/>
            <a:ext cx="7018439" cy="5062723"/>
          </a:xfrm>
          <a:prstGeom prst="rect">
            <a:avLst/>
          </a:prstGeom>
        </p:spPr>
      </p:pic>
      <p:sp>
        <p:nvSpPr>
          <p:cNvPr id="5" name="Textfeld 4">
            <a:extLst>
              <a:ext uri="{FF2B5EF4-FFF2-40B4-BE49-F238E27FC236}">
                <a16:creationId xmlns:a16="http://schemas.microsoft.com/office/drawing/2014/main" id="{BEB39DDE-01AB-407A-B820-C2B460BEF02D}"/>
              </a:ext>
            </a:extLst>
          </p:cNvPr>
          <p:cNvSpPr txBox="1"/>
          <p:nvPr/>
        </p:nvSpPr>
        <p:spPr>
          <a:xfrm>
            <a:off x="9361282" y="6431618"/>
            <a:ext cx="1620571" cy="276999"/>
          </a:xfrm>
          <a:prstGeom prst="rect">
            <a:avLst/>
          </a:prstGeom>
          <a:noFill/>
        </p:spPr>
        <p:txBody>
          <a:bodyPr wrap="square" rtlCol="0">
            <a:spAutoFit/>
          </a:bodyPr>
          <a:lstStyle/>
          <a:p>
            <a:r>
              <a:rPr lang="de-DE" sz="1200" dirty="0"/>
              <a:t>Quelle: </a:t>
            </a:r>
            <a:r>
              <a:rPr lang="de-DE" sz="1200" dirty="0">
                <a:hlinkClick r:id="rId3"/>
              </a:rPr>
              <a:t>crp-infotek.de</a:t>
            </a:r>
            <a:endParaRPr lang="de-DE" sz="1200" dirty="0"/>
          </a:p>
        </p:txBody>
      </p:sp>
      <p:sp>
        <p:nvSpPr>
          <p:cNvPr id="7" name="Textfeld 6">
            <a:extLst>
              <a:ext uri="{FF2B5EF4-FFF2-40B4-BE49-F238E27FC236}">
                <a16:creationId xmlns:a16="http://schemas.microsoft.com/office/drawing/2014/main" id="{92933908-4BEE-4065-B862-27A1F6FBF9B7}"/>
              </a:ext>
            </a:extLst>
          </p:cNvPr>
          <p:cNvSpPr txBox="1"/>
          <p:nvPr/>
        </p:nvSpPr>
        <p:spPr>
          <a:xfrm>
            <a:off x="9678154" y="1690688"/>
            <a:ext cx="2281474" cy="3139321"/>
          </a:xfrm>
          <a:prstGeom prst="rect">
            <a:avLst/>
          </a:prstGeom>
          <a:noFill/>
        </p:spPr>
        <p:txBody>
          <a:bodyPr wrap="square" rtlCol="0">
            <a:spAutoFit/>
          </a:bodyPr>
          <a:lstStyle/>
          <a:p>
            <a:r>
              <a:rPr lang="de-DE" dirty="0"/>
              <a:t>Erwerbslosen- und Arbeitslosenquote sind nicht nur in der Definition unterschiedlich, sie entwickeln sich auch disproportional, u.a. wegen politisch gewollter Neuabgrenzungen der Arbeitslosendefinition </a:t>
            </a:r>
          </a:p>
        </p:txBody>
      </p:sp>
      <p:sp>
        <p:nvSpPr>
          <p:cNvPr id="8" name="Fußzeilenplatzhalter 7">
            <a:extLst>
              <a:ext uri="{FF2B5EF4-FFF2-40B4-BE49-F238E27FC236}">
                <a16:creationId xmlns:a16="http://schemas.microsoft.com/office/drawing/2014/main" id="{A3AF5815-3BBE-40C7-91D6-01879A35C757}"/>
              </a:ext>
            </a:extLst>
          </p:cNvPr>
          <p:cNvSpPr>
            <a:spLocks noGrp="1"/>
          </p:cNvSpPr>
          <p:nvPr>
            <p:ph type="ftr" sz="quarter" idx="11"/>
          </p:nvPr>
        </p:nvSpPr>
        <p:spPr/>
        <p:txBody>
          <a:bodyPr/>
          <a:lstStyle/>
          <a:p>
            <a:r>
              <a:rPr lang="de-DE"/>
              <a:t>© Anselm Dohle-Beltinger 2021</a:t>
            </a:r>
          </a:p>
        </p:txBody>
      </p:sp>
      <p:sp>
        <p:nvSpPr>
          <p:cNvPr id="9" name="Foliennummernplatzhalter 8">
            <a:extLst>
              <a:ext uri="{FF2B5EF4-FFF2-40B4-BE49-F238E27FC236}">
                <a16:creationId xmlns:a16="http://schemas.microsoft.com/office/drawing/2014/main" id="{B2D93751-7CFA-4C61-9D67-041CB73FAD61}"/>
              </a:ext>
            </a:extLst>
          </p:cNvPr>
          <p:cNvSpPr>
            <a:spLocks noGrp="1"/>
          </p:cNvSpPr>
          <p:nvPr>
            <p:ph type="sldNum" sz="quarter" idx="12"/>
          </p:nvPr>
        </p:nvSpPr>
        <p:spPr/>
        <p:txBody>
          <a:bodyPr/>
          <a:lstStyle/>
          <a:p>
            <a:fld id="{4C29D198-19C0-4ABD-9456-62D7334388C4}" type="slidenum">
              <a:rPr lang="de-DE" smtClean="0"/>
              <a:t>6</a:t>
            </a:fld>
            <a:endParaRPr lang="de-DE"/>
          </a:p>
        </p:txBody>
      </p:sp>
    </p:spTree>
    <p:extLst>
      <p:ext uri="{BB962C8B-B14F-4D97-AF65-F5344CB8AC3E}">
        <p14:creationId xmlns:p14="http://schemas.microsoft.com/office/powerpoint/2010/main" val="4855486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C2CB9AB-E278-4A1A-AA6E-A432005DFDF0}"/>
              </a:ext>
            </a:extLst>
          </p:cNvPr>
          <p:cNvSpPr>
            <a:spLocks noGrp="1"/>
          </p:cNvSpPr>
          <p:nvPr>
            <p:ph type="title"/>
          </p:nvPr>
        </p:nvSpPr>
        <p:spPr/>
        <p:txBody>
          <a:bodyPr/>
          <a:lstStyle/>
          <a:p>
            <a:pPr algn="ctr"/>
            <a:r>
              <a:rPr lang="de-DE" dirty="0"/>
              <a:t>Arbeitslosigkeit von Akademikern</a:t>
            </a:r>
          </a:p>
        </p:txBody>
      </p:sp>
      <p:pic>
        <p:nvPicPr>
          <p:cNvPr id="5" name="Grafik 4">
            <a:extLst>
              <a:ext uri="{FF2B5EF4-FFF2-40B4-BE49-F238E27FC236}">
                <a16:creationId xmlns:a16="http://schemas.microsoft.com/office/drawing/2014/main" id="{05FF52A6-F24A-4846-BD22-5080BB4252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1471" y="2104930"/>
            <a:ext cx="7390529" cy="4753070"/>
          </a:xfrm>
          <a:prstGeom prst="rect">
            <a:avLst/>
          </a:prstGeom>
        </p:spPr>
      </p:pic>
      <p:pic>
        <p:nvPicPr>
          <p:cNvPr id="6" name="Grafik 5">
            <a:extLst>
              <a:ext uri="{FF2B5EF4-FFF2-40B4-BE49-F238E27FC236}">
                <a16:creationId xmlns:a16="http://schemas.microsoft.com/office/drawing/2014/main" id="{C2170A4B-D9CD-4FEF-9A3A-6093B111E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145673"/>
            <a:ext cx="6814787" cy="4685167"/>
          </a:xfrm>
          <a:prstGeom prst="rect">
            <a:avLst/>
          </a:prstGeom>
        </p:spPr>
      </p:pic>
      <p:sp>
        <p:nvSpPr>
          <p:cNvPr id="7" name="Textfeld 6">
            <a:extLst>
              <a:ext uri="{FF2B5EF4-FFF2-40B4-BE49-F238E27FC236}">
                <a16:creationId xmlns:a16="http://schemas.microsoft.com/office/drawing/2014/main" id="{471CCD03-210B-41E5-96F1-CCBCB807E093}"/>
              </a:ext>
            </a:extLst>
          </p:cNvPr>
          <p:cNvSpPr txBox="1"/>
          <p:nvPr/>
        </p:nvSpPr>
        <p:spPr>
          <a:xfrm>
            <a:off x="7804089" y="3594226"/>
            <a:ext cx="2381060" cy="646331"/>
          </a:xfrm>
          <a:prstGeom prst="rect">
            <a:avLst/>
          </a:prstGeom>
          <a:noFill/>
        </p:spPr>
        <p:txBody>
          <a:bodyPr wrap="square" rtlCol="0">
            <a:spAutoFit/>
          </a:bodyPr>
          <a:lstStyle/>
          <a:p>
            <a:r>
              <a:rPr lang="de-DE" dirty="0"/>
              <a:t>Generelle Arbeitslosen-quote 2020: 5,9%</a:t>
            </a:r>
          </a:p>
        </p:txBody>
      </p:sp>
      <p:sp>
        <p:nvSpPr>
          <p:cNvPr id="8" name="Textfeld 7">
            <a:extLst>
              <a:ext uri="{FF2B5EF4-FFF2-40B4-BE49-F238E27FC236}">
                <a16:creationId xmlns:a16="http://schemas.microsoft.com/office/drawing/2014/main" id="{B9BF98B3-33FA-4BA2-A1D6-9C33E4A6F749}"/>
              </a:ext>
            </a:extLst>
          </p:cNvPr>
          <p:cNvSpPr txBox="1"/>
          <p:nvPr/>
        </p:nvSpPr>
        <p:spPr>
          <a:xfrm>
            <a:off x="4906978" y="6521576"/>
            <a:ext cx="1656785" cy="276999"/>
          </a:xfrm>
          <a:prstGeom prst="rect">
            <a:avLst/>
          </a:prstGeom>
          <a:noFill/>
        </p:spPr>
        <p:txBody>
          <a:bodyPr wrap="square" rtlCol="0">
            <a:spAutoFit/>
          </a:bodyPr>
          <a:lstStyle/>
          <a:p>
            <a:r>
              <a:rPr lang="de-DE" sz="1200" dirty="0"/>
              <a:t>Quelle: </a:t>
            </a:r>
            <a:r>
              <a:rPr lang="de-DE" sz="1200" dirty="0">
                <a:hlinkClick r:id="rId4"/>
              </a:rPr>
              <a:t>Arbeitsagentur</a:t>
            </a:r>
            <a:endParaRPr lang="de-DE" sz="1200" dirty="0"/>
          </a:p>
        </p:txBody>
      </p:sp>
      <p:sp>
        <p:nvSpPr>
          <p:cNvPr id="9" name="Fußzeilenplatzhalter 8">
            <a:extLst>
              <a:ext uri="{FF2B5EF4-FFF2-40B4-BE49-F238E27FC236}">
                <a16:creationId xmlns:a16="http://schemas.microsoft.com/office/drawing/2014/main" id="{A1AA200E-3901-4EE1-9B83-77F34CA5D3C3}"/>
              </a:ext>
            </a:extLst>
          </p:cNvPr>
          <p:cNvSpPr>
            <a:spLocks noGrp="1"/>
          </p:cNvSpPr>
          <p:nvPr>
            <p:ph type="ftr" sz="quarter" idx="11"/>
          </p:nvPr>
        </p:nvSpPr>
        <p:spPr/>
        <p:txBody>
          <a:bodyPr/>
          <a:lstStyle/>
          <a:p>
            <a:r>
              <a:rPr lang="de-DE"/>
              <a:t>© Anselm Dohle-Beltinger 2021</a:t>
            </a:r>
          </a:p>
        </p:txBody>
      </p:sp>
      <p:sp>
        <p:nvSpPr>
          <p:cNvPr id="10" name="Foliennummernplatzhalter 9">
            <a:extLst>
              <a:ext uri="{FF2B5EF4-FFF2-40B4-BE49-F238E27FC236}">
                <a16:creationId xmlns:a16="http://schemas.microsoft.com/office/drawing/2014/main" id="{C7300DBB-8446-4093-9570-EDF8734EB628}"/>
              </a:ext>
            </a:extLst>
          </p:cNvPr>
          <p:cNvSpPr>
            <a:spLocks noGrp="1"/>
          </p:cNvSpPr>
          <p:nvPr>
            <p:ph type="sldNum" sz="quarter" idx="12"/>
          </p:nvPr>
        </p:nvSpPr>
        <p:spPr/>
        <p:txBody>
          <a:bodyPr/>
          <a:lstStyle/>
          <a:p>
            <a:fld id="{4C29D198-19C0-4ABD-9456-62D7334388C4}" type="slidenum">
              <a:rPr lang="de-DE" smtClean="0"/>
              <a:t>60</a:t>
            </a:fld>
            <a:endParaRPr lang="de-DE"/>
          </a:p>
        </p:txBody>
      </p:sp>
    </p:spTree>
    <p:extLst>
      <p:ext uri="{BB962C8B-B14F-4D97-AF65-F5344CB8AC3E}">
        <p14:creationId xmlns:p14="http://schemas.microsoft.com/office/powerpoint/2010/main" val="3321910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2BF2B4-6EF9-489C-B127-9FA0C03C8AB3}"/>
              </a:ext>
            </a:extLst>
          </p:cNvPr>
          <p:cNvSpPr>
            <a:spLocks noGrp="1"/>
          </p:cNvSpPr>
          <p:nvPr>
            <p:ph type="title"/>
          </p:nvPr>
        </p:nvSpPr>
        <p:spPr/>
        <p:txBody>
          <a:bodyPr/>
          <a:lstStyle/>
          <a:p>
            <a:r>
              <a:rPr lang="de-DE" dirty="0"/>
              <a:t>Auswirkungen von Automatisation und KI</a:t>
            </a:r>
          </a:p>
        </p:txBody>
      </p:sp>
      <p:sp>
        <p:nvSpPr>
          <p:cNvPr id="3" name="Inhaltsplatzhalter 2">
            <a:extLst>
              <a:ext uri="{FF2B5EF4-FFF2-40B4-BE49-F238E27FC236}">
                <a16:creationId xmlns:a16="http://schemas.microsoft.com/office/drawing/2014/main" id="{B2107A22-C29E-4958-99CF-07FAED34AF75}"/>
              </a:ext>
            </a:extLst>
          </p:cNvPr>
          <p:cNvSpPr>
            <a:spLocks noGrp="1"/>
          </p:cNvSpPr>
          <p:nvPr>
            <p:ph idx="1"/>
          </p:nvPr>
        </p:nvSpPr>
        <p:spPr>
          <a:xfrm>
            <a:off x="838200" y="1825625"/>
            <a:ext cx="10515600" cy="2339515"/>
          </a:xfrm>
        </p:spPr>
        <p:txBody>
          <a:bodyPr>
            <a:normAutofit fontScale="92500"/>
          </a:bodyPr>
          <a:lstStyle/>
          <a:p>
            <a:r>
              <a:rPr lang="de-DE" dirty="0"/>
              <a:t>Sehr strittiger Umfang</a:t>
            </a:r>
          </a:p>
          <a:p>
            <a:r>
              <a:rPr lang="de-DE" dirty="0"/>
              <a:t>Unstrittig: Großer Schub durch Corona, die Wirtschaft unabhängiger vom Menschen zu machen</a:t>
            </a:r>
          </a:p>
          <a:p>
            <a:r>
              <a:rPr lang="de-DE" dirty="0"/>
              <a:t>Z.T. Unterstützung des „bedingungslosen Grundeinkommens“ (universal </a:t>
            </a:r>
            <a:r>
              <a:rPr lang="de-DE" dirty="0" err="1"/>
              <a:t>basic</a:t>
            </a:r>
            <a:r>
              <a:rPr lang="de-DE" dirty="0"/>
              <a:t> </a:t>
            </a:r>
            <a:r>
              <a:rPr lang="de-DE" dirty="0" err="1"/>
              <a:t>income</a:t>
            </a:r>
            <a:r>
              <a:rPr lang="de-DE" dirty="0"/>
              <a:t>) für arbeitslose Menschen durch Technologieunternehmen</a:t>
            </a:r>
          </a:p>
        </p:txBody>
      </p:sp>
      <p:sp>
        <p:nvSpPr>
          <p:cNvPr id="7" name="Textfeld 6">
            <a:extLst>
              <a:ext uri="{FF2B5EF4-FFF2-40B4-BE49-F238E27FC236}">
                <a16:creationId xmlns:a16="http://schemas.microsoft.com/office/drawing/2014/main" id="{0538D716-37F6-4BD9-AA05-EA96D89F75AB}"/>
              </a:ext>
            </a:extLst>
          </p:cNvPr>
          <p:cNvSpPr txBox="1"/>
          <p:nvPr/>
        </p:nvSpPr>
        <p:spPr>
          <a:xfrm rot="21290321">
            <a:off x="419151" y="4235376"/>
            <a:ext cx="3621386" cy="2554545"/>
          </a:xfrm>
          <a:prstGeom prst="rect">
            <a:avLst/>
          </a:prstGeom>
          <a:solidFill>
            <a:schemeClr val="accent2">
              <a:lumMod val="20000"/>
              <a:lumOff val="80000"/>
            </a:schemeClr>
          </a:solidFill>
          <a:ln>
            <a:solidFill>
              <a:schemeClr val="accent2">
                <a:lumMod val="75000"/>
              </a:schemeClr>
            </a:solidFill>
          </a:ln>
        </p:spPr>
        <p:txBody>
          <a:bodyPr wrap="square" rtlCol="0">
            <a:spAutoFit/>
          </a:bodyPr>
          <a:lstStyle/>
          <a:p>
            <a:pPr lvl="0" eaLnBrk="0" fontAlgn="base" hangingPunct="0">
              <a:spcBef>
                <a:spcPct val="0"/>
              </a:spcBef>
              <a:spcAft>
                <a:spcPct val="0"/>
              </a:spcAft>
            </a:pPr>
            <a:r>
              <a:rPr lang="de-DE" altLang="de-DE" sz="800" b="1" dirty="0">
                <a:latin typeface="Arial" panose="020B0604020202020204" pitchFamily="34" charset="0"/>
              </a:rPr>
              <a:t>Musk: Ein Grundeinkommen ist unausweichlich</a:t>
            </a:r>
          </a:p>
          <a:p>
            <a:pPr lvl="0" eaLnBrk="0" fontAlgn="base" hangingPunct="0">
              <a:spcBef>
                <a:spcPct val="0"/>
              </a:spcBef>
              <a:spcAft>
                <a:spcPct val="0"/>
              </a:spcAft>
            </a:pPr>
            <a:r>
              <a:rPr lang="de-DE" altLang="de-DE" sz="800" dirty="0">
                <a:latin typeface="Arial" panose="020B0604020202020204" pitchFamily="34" charset="0"/>
              </a:rPr>
              <a:t>Musk … geht davon aus, dass Maschinen in Zukunft immer mehr die Arbeitswelt dominieren werden. Aus diesem Grund bliebe gar keine andere Möglichkeit, als den Menschen ein bedingungsloses Grundeinkommen auszuzahlen. Diese könnten sich dann auf interessantere, komplexere Themen konzentrieren, so der Unternehmer gegenüber CNBC.</a:t>
            </a:r>
          </a:p>
          <a:p>
            <a:pPr lvl="0" eaLnBrk="0" fontAlgn="base" hangingPunct="0">
              <a:spcBef>
                <a:spcPct val="0"/>
              </a:spcBef>
              <a:spcAft>
                <a:spcPct val="0"/>
              </a:spcAft>
            </a:pPr>
            <a:endParaRPr lang="de-DE" altLang="de-DE" sz="800" dirty="0">
              <a:latin typeface="Arial" panose="020B0604020202020204" pitchFamily="34" charset="0"/>
            </a:endParaRPr>
          </a:p>
          <a:p>
            <a:pPr lvl="0" eaLnBrk="0" fontAlgn="base" hangingPunct="0">
              <a:spcBef>
                <a:spcPct val="0"/>
              </a:spcBef>
              <a:spcAft>
                <a:spcPct val="0"/>
              </a:spcAft>
            </a:pPr>
            <a:r>
              <a:rPr lang="de-DE" altLang="de-DE" sz="800" dirty="0">
                <a:latin typeface="Arial" panose="020B0604020202020204" pitchFamily="34" charset="0"/>
              </a:rPr>
              <a:t>Als Beispiel zog Musk selbstfahrende Trucks heran, die in Zukunft menschliche Fahrer unnötig machen würden. Zwar besteht in den USA bereits seit Jahren ein Mangel an Truck-Fahrern, aber bei der weitreichenden Implementierung selbstfahrender Trucks würden dennoch zahlreiche Jobs wegfallen. In Zukunft wäre die Steuerung und Überwachung einer ganzen Flotte selbstfahrender Trucks dann eine Aufgabe, die von Menschen übernommen würde, was laut Musk viel interessanter wäre als das Fahren des Trucks. Natürlich haben viele Truckfahrer keine Qualifikation dieser Aufgabe, und außerdem würden natürlich dennoch viele Jobs wegfallen. Musks Lösung wird schon seit Jahren von Befürwortern des bedingungslosen Grundeinkommens propagiert: Mehr Freizeit, während die Fixausgaben dank der staatlichen Zahlung gedeckt werden können.</a:t>
            </a:r>
          </a:p>
        </p:txBody>
      </p:sp>
      <p:sp>
        <p:nvSpPr>
          <p:cNvPr id="8" name="Textfeld 7">
            <a:extLst>
              <a:ext uri="{FF2B5EF4-FFF2-40B4-BE49-F238E27FC236}">
                <a16:creationId xmlns:a16="http://schemas.microsoft.com/office/drawing/2014/main" id="{93D820C9-0404-4F1F-AD7C-9B9121117882}"/>
              </a:ext>
            </a:extLst>
          </p:cNvPr>
          <p:cNvSpPr txBox="1"/>
          <p:nvPr/>
        </p:nvSpPr>
        <p:spPr>
          <a:xfrm>
            <a:off x="3712869" y="5832661"/>
            <a:ext cx="3295461" cy="1077218"/>
          </a:xfrm>
          <a:prstGeom prst="rect">
            <a:avLst/>
          </a:prstGeom>
          <a:solidFill>
            <a:schemeClr val="accent2">
              <a:lumMod val="20000"/>
              <a:lumOff val="80000"/>
            </a:schemeClr>
          </a:solidFill>
          <a:ln>
            <a:solidFill>
              <a:schemeClr val="accent2">
                <a:lumMod val="75000"/>
              </a:schemeClr>
            </a:solidFill>
          </a:ln>
        </p:spPr>
        <p:txBody>
          <a:bodyPr wrap="square" rtlCol="0">
            <a:spAutoFit/>
          </a:bodyPr>
          <a:lstStyle/>
          <a:p>
            <a:r>
              <a:rPr lang="de-DE" sz="800" dirty="0"/>
              <a:t>So warnte vor Kurzem … Produktchef </a:t>
            </a:r>
            <a:r>
              <a:rPr lang="de-DE" sz="800" dirty="0" err="1"/>
              <a:t>Leukert</a:t>
            </a:r>
            <a:r>
              <a:rPr lang="de-DE" sz="800" dirty="0"/>
              <a:t> vor den weitreichenden Folgen der Digitalisierung für die gesamte deutsche Wirtschaft und machte sich für ein bedingungsloses Grundeinkommen stark: „Wenn wir an dieser Stelle nichts tun, droht die Gesellschaft auseinanderzubrechen.“ </a:t>
            </a:r>
          </a:p>
          <a:p>
            <a:endParaRPr lang="de-DE" sz="800" dirty="0"/>
          </a:p>
          <a:p>
            <a:r>
              <a:rPr lang="de-DE" sz="800" dirty="0"/>
              <a:t>Für </a:t>
            </a:r>
            <a:r>
              <a:rPr lang="de-DE" sz="800" b="1" dirty="0"/>
              <a:t>SAP</a:t>
            </a:r>
            <a:r>
              <a:rPr lang="de-DE" sz="800" dirty="0"/>
              <a:t> sind solche politischen Stellungnahmen ein Novum, allenfalls Co-Gründer Plattner ließ sich manchmal dazu hinreißen, etwa, als er öffentlich gegen eine Wiederauflage der Vermögensteuer grantelte. </a:t>
            </a:r>
          </a:p>
        </p:txBody>
      </p:sp>
      <p:sp>
        <p:nvSpPr>
          <p:cNvPr id="9" name="Textfeld 8">
            <a:extLst>
              <a:ext uri="{FF2B5EF4-FFF2-40B4-BE49-F238E27FC236}">
                <a16:creationId xmlns:a16="http://schemas.microsoft.com/office/drawing/2014/main" id="{847FB389-D377-475C-9D83-EEDB19DB6E4F}"/>
              </a:ext>
            </a:extLst>
          </p:cNvPr>
          <p:cNvSpPr txBox="1"/>
          <p:nvPr/>
        </p:nvSpPr>
        <p:spPr>
          <a:xfrm rot="887259">
            <a:off x="4039126" y="4265796"/>
            <a:ext cx="3078178" cy="954107"/>
          </a:xfrm>
          <a:prstGeom prst="rect">
            <a:avLst/>
          </a:prstGeom>
          <a:solidFill>
            <a:schemeClr val="accent2">
              <a:lumMod val="20000"/>
              <a:lumOff val="80000"/>
            </a:schemeClr>
          </a:solidFill>
          <a:ln>
            <a:solidFill>
              <a:schemeClr val="accent2">
                <a:lumMod val="75000"/>
              </a:schemeClr>
            </a:solidFill>
          </a:ln>
        </p:spPr>
        <p:txBody>
          <a:bodyPr wrap="square" rtlCol="0">
            <a:spAutoFit/>
          </a:bodyPr>
          <a:lstStyle/>
          <a:p>
            <a:r>
              <a:rPr lang="en-US" sz="800" dirty="0"/>
              <a:t>The idea of “just giving people money” has been in and out of the news since becoming a favored cause for many high-profile Silicon Valley entrepreneurs, including </a:t>
            </a:r>
            <a:r>
              <a:rPr lang="en-US" sz="800" b="1" dirty="0"/>
              <a:t>Twitter</a:t>
            </a:r>
            <a:r>
              <a:rPr lang="en-US" sz="800" dirty="0"/>
              <a:t>’s Jack Dorsey, </a:t>
            </a:r>
            <a:r>
              <a:rPr lang="en-US" sz="800" b="1" dirty="0"/>
              <a:t>Facebook</a:t>
            </a:r>
            <a:r>
              <a:rPr lang="en-US" sz="800" dirty="0"/>
              <a:t> cofounders Mark Zuckerberg and (separately) Chris Hughes, ... They proposed a </a:t>
            </a:r>
            <a:r>
              <a:rPr lang="en-US" sz="800" b="1" u="sng" dirty="0"/>
              <a:t>universal basic income</a:t>
            </a:r>
            <a:r>
              <a:rPr lang="en-US" sz="800" dirty="0"/>
              <a:t> as a solution to the job losses and social conflict that would be wrought by automation and artificial intelligence—the very technologies their own companies create. </a:t>
            </a:r>
            <a:endParaRPr lang="de-DE" sz="800" dirty="0"/>
          </a:p>
        </p:txBody>
      </p:sp>
      <p:sp>
        <p:nvSpPr>
          <p:cNvPr id="10" name="Textfeld 9">
            <a:extLst>
              <a:ext uri="{FF2B5EF4-FFF2-40B4-BE49-F238E27FC236}">
                <a16:creationId xmlns:a16="http://schemas.microsoft.com/office/drawing/2014/main" id="{38835D46-9740-4503-9118-4F4E6553998F}"/>
              </a:ext>
            </a:extLst>
          </p:cNvPr>
          <p:cNvSpPr txBox="1"/>
          <p:nvPr/>
        </p:nvSpPr>
        <p:spPr>
          <a:xfrm>
            <a:off x="4522205" y="5042316"/>
            <a:ext cx="1946495" cy="830997"/>
          </a:xfrm>
          <a:prstGeom prst="rect">
            <a:avLst/>
          </a:prstGeom>
          <a:noFill/>
        </p:spPr>
        <p:txBody>
          <a:bodyPr wrap="square" rtlCol="0">
            <a:spAutoFit/>
          </a:bodyPr>
          <a:lstStyle/>
          <a:p>
            <a:r>
              <a:rPr lang="de-DE" sz="1200" dirty="0"/>
              <a:t>Quellen: </a:t>
            </a:r>
            <a:r>
              <a:rPr lang="de-DE" sz="1200" dirty="0">
                <a:hlinkClick r:id="rId2"/>
              </a:rPr>
              <a:t>trendsderzukunft.de</a:t>
            </a:r>
            <a:r>
              <a:rPr lang="de-DE" sz="1200" dirty="0"/>
              <a:t>, </a:t>
            </a:r>
            <a:r>
              <a:rPr lang="de-DE" sz="1200" dirty="0" err="1">
                <a:hlinkClick r:id="rId3"/>
              </a:rPr>
              <a:t>Wirtschaftswoche</a:t>
            </a:r>
            <a:r>
              <a:rPr lang="de-DE" sz="1200" dirty="0"/>
              <a:t>,  </a:t>
            </a:r>
            <a:r>
              <a:rPr lang="de-DE" sz="1200" dirty="0">
                <a:hlinkClick r:id="rId4"/>
              </a:rPr>
              <a:t>technologyreview.com</a:t>
            </a:r>
            <a:endParaRPr lang="de-DE" sz="1200" dirty="0"/>
          </a:p>
        </p:txBody>
      </p:sp>
      <p:sp>
        <p:nvSpPr>
          <p:cNvPr id="11" name="Textfeld 10">
            <a:extLst>
              <a:ext uri="{FF2B5EF4-FFF2-40B4-BE49-F238E27FC236}">
                <a16:creationId xmlns:a16="http://schemas.microsoft.com/office/drawing/2014/main" id="{A47FD42B-9128-455C-A818-F209581E72B0}"/>
              </a:ext>
            </a:extLst>
          </p:cNvPr>
          <p:cNvSpPr txBox="1"/>
          <p:nvPr/>
        </p:nvSpPr>
        <p:spPr>
          <a:xfrm>
            <a:off x="7484165" y="4016779"/>
            <a:ext cx="4495399" cy="2462213"/>
          </a:xfrm>
          <a:prstGeom prst="rect">
            <a:avLst/>
          </a:prstGeom>
          <a:noFill/>
        </p:spPr>
        <p:txBody>
          <a:bodyPr wrap="square" rtlCol="0">
            <a:spAutoFit/>
          </a:bodyPr>
          <a:lstStyle/>
          <a:p>
            <a:r>
              <a:rPr lang="de-DE" sz="1400" dirty="0"/>
              <a:t>Was schon geht: </a:t>
            </a:r>
            <a:r>
              <a:rPr lang="de-DE" sz="1400" dirty="0">
                <a:hlinkClick r:id="rId5"/>
              </a:rPr>
              <a:t>bbvaopenmind.com</a:t>
            </a:r>
            <a:endParaRPr lang="de-DE" sz="1400" dirty="0"/>
          </a:p>
          <a:p>
            <a:r>
              <a:rPr lang="de-DE" sz="1400" dirty="0"/>
              <a:t>Welche Berufsfelder wie stark betroffen sein werden: </a:t>
            </a:r>
            <a:br>
              <a:rPr lang="de-DE" sz="1400" dirty="0"/>
            </a:br>
            <a:r>
              <a:rPr lang="de-DE" sz="1400" dirty="0">
                <a:hlinkClick r:id="rId6"/>
              </a:rPr>
              <a:t>oxfordmartin.ox.ac.uk</a:t>
            </a:r>
            <a:r>
              <a:rPr lang="de-DE" sz="1400" dirty="0"/>
              <a:t>; Beispiel: Volkswirte 43% Wahrscheinlichkeit, dass sie durch KI ersetzt werden können; Marktforschung und Marketingspezialisten: 61%; Logistikmanager 60%</a:t>
            </a:r>
            <a:br>
              <a:rPr lang="de-DE" sz="1400" dirty="0"/>
            </a:br>
            <a:r>
              <a:rPr lang="de-DE" sz="1400" dirty="0"/>
              <a:t>Fortschreibung: </a:t>
            </a:r>
            <a:r>
              <a:rPr lang="de-DE" sz="1400" dirty="0">
                <a:hlinkClick r:id="rId7"/>
              </a:rPr>
              <a:t>World </a:t>
            </a:r>
            <a:r>
              <a:rPr lang="de-DE" sz="1400" dirty="0" err="1">
                <a:hlinkClick r:id="rId7"/>
              </a:rPr>
              <a:t>Economic</a:t>
            </a:r>
            <a:r>
              <a:rPr lang="de-DE" sz="1400" dirty="0">
                <a:hlinkClick r:id="rId7"/>
              </a:rPr>
              <a:t> Forum</a:t>
            </a:r>
            <a:br>
              <a:rPr lang="de-DE" sz="1400" dirty="0"/>
            </a:br>
            <a:r>
              <a:rPr lang="de-DE" sz="1400" dirty="0"/>
              <a:t>Pro und Contra: </a:t>
            </a:r>
            <a:r>
              <a:rPr lang="de-DE" sz="1400" dirty="0">
                <a:hlinkClick r:id="rId8"/>
              </a:rPr>
              <a:t>McKinsey</a:t>
            </a:r>
            <a:br>
              <a:rPr lang="de-DE" sz="1400" dirty="0"/>
            </a:br>
            <a:r>
              <a:rPr lang="de-DE" sz="1400" dirty="0"/>
              <a:t>Alternative Zukunftsszenarien: </a:t>
            </a:r>
            <a:r>
              <a:rPr lang="de-DE" sz="1400" dirty="0">
                <a:hlinkClick r:id="rId9"/>
              </a:rPr>
              <a:t>denkfabrik-bmas.de</a:t>
            </a:r>
            <a:r>
              <a:rPr lang="de-DE" sz="1400" dirty="0"/>
              <a:t> und </a:t>
            </a:r>
            <a:r>
              <a:rPr lang="de-DE" sz="1400" dirty="0" err="1">
                <a:hlinkClick r:id="rId10"/>
              </a:rPr>
              <a:t>pwc</a:t>
            </a:r>
            <a:br>
              <a:rPr lang="de-DE" sz="1400" dirty="0"/>
            </a:br>
            <a:r>
              <a:rPr lang="de-DE" sz="1400" dirty="0"/>
              <a:t>Neue Jobs: </a:t>
            </a:r>
            <a:r>
              <a:rPr lang="de-DE" sz="1400" dirty="0">
                <a:hlinkClick r:id="rId11"/>
              </a:rPr>
              <a:t>LinkedIn</a:t>
            </a:r>
            <a:endParaRPr lang="de-DE" sz="1400" dirty="0"/>
          </a:p>
        </p:txBody>
      </p:sp>
      <p:sp>
        <p:nvSpPr>
          <p:cNvPr id="6" name="Fußzeilenplatzhalter 5">
            <a:extLst>
              <a:ext uri="{FF2B5EF4-FFF2-40B4-BE49-F238E27FC236}">
                <a16:creationId xmlns:a16="http://schemas.microsoft.com/office/drawing/2014/main" id="{B58F3579-AA0B-494A-9A4C-52E5ADFDA126}"/>
              </a:ext>
            </a:extLst>
          </p:cNvPr>
          <p:cNvSpPr>
            <a:spLocks noGrp="1"/>
          </p:cNvSpPr>
          <p:nvPr>
            <p:ph type="ftr" sz="quarter" idx="11"/>
          </p:nvPr>
        </p:nvSpPr>
        <p:spPr/>
        <p:txBody>
          <a:bodyPr/>
          <a:lstStyle/>
          <a:p>
            <a:r>
              <a:rPr lang="de-DE"/>
              <a:t>© Anselm Dohle-Beltinger 2021</a:t>
            </a:r>
          </a:p>
        </p:txBody>
      </p:sp>
      <p:sp>
        <p:nvSpPr>
          <p:cNvPr id="12" name="Foliennummernplatzhalter 11">
            <a:extLst>
              <a:ext uri="{FF2B5EF4-FFF2-40B4-BE49-F238E27FC236}">
                <a16:creationId xmlns:a16="http://schemas.microsoft.com/office/drawing/2014/main" id="{E2BEF8ED-D39C-417E-9A75-D25E4FE889BA}"/>
              </a:ext>
            </a:extLst>
          </p:cNvPr>
          <p:cNvSpPr>
            <a:spLocks noGrp="1"/>
          </p:cNvSpPr>
          <p:nvPr>
            <p:ph type="sldNum" sz="quarter" idx="12"/>
          </p:nvPr>
        </p:nvSpPr>
        <p:spPr/>
        <p:txBody>
          <a:bodyPr/>
          <a:lstStyle/>
          <a:p>
            <a:fld id="{4C29D198-19C0-4ABD-9456-62D7334388C4}" type="slidenum">
              <a:rPr lang="de-DE" smtClean="0"/>
              <a:t>61</a:t>
            </a:fld>
            <a:endParaRPr lang="de-DE"/>
          </a:p>
        </p:txBody>
      </p:sp>
    </p:spTree>
    <p:extLst>
      <p:ext uri="{BB962C8B-B14F-4D97-AF65-F5344CB8AC3E}">
        <p14:creationId xmlns:p14="http://schemas.microsoft.com/office/powerpoint/2010/main" val="8385197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1DAFA69-C9C6-4071-98AC-DDDF8FA1D2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841" y="1379486"/>
            <a:ext cx="9875195" cy="5478514"/>
          </a:xfrm>
          <a:prstGeom prst="rect">
            <a:avLst/>
          </a:prstGeom>
        </p:spPr>
      </p:pic>
      <p:sp>
        <p:nvSpPr>
          <p:cNvPr id="5" name="Textfeld 4">
            <a:extLst>
              <a:ext uri="{FF2B5EF4-FFF2-40B4-BE49-F238E27FC236}">
                <a16:creationId xmlns:a16="http://schemas.microsoft.com/office/drawing/2014/main" id="{C2D2F709-6FE8-4A11-8341-E8E7D1D501AC}"/>
              </a:ext>
            </a:extLst>
          </p:cNvPr>
          <p:cNvSpPr txBox="1"/>
          <p:nvPr/>
        </p:nvSpPr>
        <p:spPr>
          <a:xfrm>
            <a:off x="8030423" y="5930020"/>
            <a:ext cx="2145671" cy="276999"/>
          </a:xfrm>
          <a:prstGeom prst="rect">
            <a:avLst/>
          </a:prstGeom>
          <a:noFill/>
        </p:spPr>
        <p:txBody>
          <a:bodyPr wrap="square" rtlCol="0">
            <a:spAutoFit/>
          </a:bodyPr>
          <a:lstStyle/>
          <a:p>
            <a:r>
              <a:rPr lang="de-DE" sz="1200" dirty="0"/>
              <a:t>Quelle: </a:t>
            </a:r>
            <a:r>
              <a:rPr lang="de-DE" sz="1200" dirty="0">
                <a:hlinkClick r:id="rId3"/>
              </a:rPr>
              <a:t>World </a:t>
            </a:r>
            <a:r>
              <a:rPr lang="de-DE" sz="1200" dirty="0" err="1">
                <a:hlinkClick r:id="rId3"/>
              </a:rPr>
              <a:t>Economic</a:t>
            </a:r>
            <a:r>
              <a:rPr lang="de-DE" sz="1200" dirty="0">
                <a:hlinkClick r:id="rId3"/>
              </a:rPr>
              <a:t> Forum</a:t>
            </a:r>
            <a:endParaRPr lang="de-DE" sz="1200" dirty="0"/>
          </a:p>
        </p:txBody>
      </p:sp>
      <p:sp>
        <p:nvSpPr>
          <p:cNvPr id="6" name="Fußzeilenplatzhalter 5">
            <a:extLst>
              <a:ext uri="{FF2B5EF4-FFF2-40B4-BE49-F238E27FC236}">
                <a16:creationId xmlns:a16="http://schemas.microsoft.com/office/drawing/2014/main" id="{6BE460A9-F30D-4FF2-BA11-63A89F4944CA}"/>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B93E16CE-3CE8-4772-8948-60824E2B8B8E}"/>
              </a:ext>
            </a:extLst>
          </p:cNvPr>
          <p:cNvSpPr>
            <a:spLocks noGrp="1"/>
          </p:cNvSpPr>
          <p:nvPr>
            <p:ph type="sldNum" sz="quarter" idx="12"/>
          </p:nvPr>
        </p:nvSpPr>
        <p:spPr/>
        <p:txBody>
          <a:bodyPr/>
          <a:lstStyle/>
          <a:p>
            <a:fld id="{4C29D198-19C0-4ABD-9456-62D7334388C4}" type="slidenum">
              <a:rPr lang="de-DE" smtClean="0"/>
              <a:t>62</a:t>
            </a:fld>
            <a:endParaRPr lang="de-DE"/>
          </a:p>
        </p:txBody>
      </p:sp>
    </p:spTree>
    <p:extLst>
      <p:ext uri="{BB962C8B-B14F-4D97-AF65-F5344CB8AC3E}">
        <p14:creationId xmlns:p14="http://schemas.microsoft.com/office/powerpoint/2010/main" val="41944365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A3D23359-8334-41C9-B2CD-042F9DC94379}"/>
              </a:ext>
            </a:extLst>
          </p:cNvPr>
          <p:cNvSpPr>
            <a:spLocks noGrp="1"/>
          </p:cNvSpPr>
          <p:nvPr>
            <p:ph type="title"/>
          </p:nvPr>
        </p:nvSpPr>
        <p:spPr/>
        <p:txBody>
          <a:bodyPr/>
          <a:lstStyle/>
          <a:p>
            <a:r>
              <a:rPr lang="de-DE" dirty="0" err="1"/>
              <a:t>What‘s</a:t>
            </a:r>
            <a:r>
              <a:rPr lang="de-DE" dirty="0"/>
              <a:t> </a:t>
            </a:r>
            <a:r>
              <a:rPr lang="de-DE" dirty="0" err="1"/>
              <a:t>new</a:t>
            </a:r>
            <a:r>
              <a:rPr lang="de-DE" dirty="0"/>
              <a:t>?</a:t>
            </a:r>
          </a:p>
        </p:txBody>
      </p:sp>
      <p:sp>
        <p:nvSpPr>
          <p:cNvPr id="9" name="Inhaltsplatzhalter 8">
            <a:extLst>
              <a:ext uri="{FF2B5EF4-FFF2-40B4-BE49-F238E27FC236}">
                <a16:creationId xmlns:a16="http://schemas.microsoft.com/office/drawing/2014/main" id="{EF2DE5EB-D30F-4653-A6D0-82D76FC3A534}"/>
              </a:ext>
            </a:extLst>
          </p:cNvPr>
          <p:cNvSpPr>
            <a:spLocks noGrp="1"/>
          </p:cNvSpPr>
          <p:nvPr>
            <p:ph idx="1"/>
          </p:nvPr>
        </p:nvSpPr>
        <p:spPr>
          <a:xfrm>
            <a:off x="7361382" y="1825625"/>
            <a:ext cx="3992418" cy="4667250"/>
          </a:xfrm>
        </p:spPr>
        <p:txBody>
          <a:bodyPr>
            <a:normAutofit fontScale="70000" lnSpcReduction="20000"/>
          </a:bodyPr>
          <a:lstStyle/>
          <a:p>
            <a:r>
              <a:rPr lang="de-DE" dirty="0"/>
              <a:t>Transformationen der Arbeitswelt sind nichts Neues</a:t>
            </a:r>
          </a:p>
          <a:p>
            <a:r>
              <a:rPr lang="de-DE" dirty="0"/>
              <a:t>Bislang meist Nachfrage- &amp;  Arbeitszuwachs durch billigere Produktion</a:t>
            </a:r>
          </a:p>
          <a:p>
            <a:r>
              <a:rPr lang="de-DE" dirty="0"/>
              <a:t>Jetzt drei Faktoren kombiniert:</a:t>
            </a:r>
          </a:p>
          <a:p>
            <a:pPr lvl="1"/>
            <a:r>
              <a:rPr lang="de-DE" dirty="0"/>
              <a:t>komplexere physische Abläufe können von nicht mehr ortsgebundenen Robotern erledigt werden </a:t>
            </a:r>
          </a:p>
          <a:p>
            <a:pPr lvl="1"/>
            <a:r>
              <a:rPr lang="de-DE" dirty="0"/>
              <a:t>Teile der intellektuellen </a:t>
            </a:r>
            <a:r>
              <a:rPr lang="de-DE" dirty="0" err="1"/>
              <a:t>Routinenkonzeption</a:t>
            </a:r>
            <a:r>
              <a:rPr lang="de-DE" dirty="0"/>
              <a:t> sowie die situationsbezogene Anwendung intellektueller Routine werden durch KI erfolgen</a:t>
            </a:r>
          </a:p>
          <a:p>
            <a:pPr lvl="1"/>
            <a:r>
              <a:rPr lang="de-DE" dirty="0"/>
              <a:t>die Expansion der Produktion wird voraussichtlich mit dem Umweltschutz kollidieren;</a:t>
            </a:r>
            <a:br>
              <a:rPr lang="de-DE" dirty="0"/>
            </a:br>
            <a:r>
              <a:rPr lang="de-DE" dirty="0">
                <a:sym typeface="Symbol" panose="05050102010706020507" pitchFamily="18" charset="2"/>
              </a:rPr>
              <a:t> Doughnut-Ökonomie</a:t>
            </a:r>
            <a:br>
              <a:rPr lang="de-DE" dirty="0"/>
            </a:br>
            <a:r>
              <a:rPr lang="de-DE" dirty="0"/>
              <a:t>Auflösung des Konfliktes unklar</a:t>
            </a:r>
          </a:p>
        </p:txBody>
      </p:sp>
      <p:pic>
        <p:nvPicPr>
          <p:cNvPr id="5" name="Grafik 4">
            <a:extLst>
              <a:ext uri="{FF2B5EF4-FFF2-40B4-BE49-F238E27FC236}">
                <a16:creationId xmlns:a16="http://schemas.microsoft.com/office/drawing/2014/main" id="{30ACAA51-621B-45AF-B708-209458633B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560" y="1771650"/>
            <a:ext cx="7048500" cy="5086350"/>
          </a:xfrm>
          <a:prstGeom prst="rect">
            <a:avLst/>
          </a:prstGeom>
        </p:spPr>
      </p:pic>
      <p:sp>
        <p:nvSpPr>
          <p:cNvPr id="6" name="Textfeld 5">
            <a:extLst>
              <a:ext uri="{FF2B5EF4-FFF2-40B4-BE49-F238E27FC236}">
                <a16:creationId xmlns:a16="http://schemas.microsoft.com/office/drawing/2014/main" id="{D66C58A9-4C8F-4C11-A4D2-8E1ACBC3735B}"/>
              </a:ext>
            </a:extLst>
          </p:cNvPr>
          <p:cNvSpPr txBox="1"/>
          <p:nvPr/>
        </p:nvSpPr>
        <p:spPr>
          <a:xfrm>
            <a:off x="5403273" y="6354375"/>
            <a:ext cx="1717963" cy="276999"/>
          </a:xfrm>
          <a:prstGeom prst="rect">
            <a:avLst/>
          </a:prstGeom>
          <a:noFill/>
        </p:spPr>
        <p:txBody>
          <a:bodyPr wrap="square" rtlCol="0">
            <a:spAutoFit/>
          </a:bodyPr>
          <a:lstStyle/>
          <a:p>
            <a:r>
              <a:rPr lang="de-DE" sz="1200" dirty="0"/>
              <a:t>Hierzu detaillierter: </a:t>
            </a:r>
            <a:r>
              <a:rPr lang="de-DE" sz="1200" dirty="0">
                <a:hlinkClick r:id="rId4"/>
              </a:rPr>
              <a:t>MIT</a:t>
            </a:r>
            <a:endParaRPr lang="de-DE" sz="1200" dirty="0"/>
          </a:p>
        </p:txBody>
      </p:sp>
      <p:sp>
        <p:nvSpPr>
          <p:cNvPr id="7" name="Textfeld 6">
            <a:extLst>
              <a:ext uri="{FF2B5EF4-FFF2-40B4-BE49-F238E27FC236}">
                <a16:creationId xmlns:a16="http://schemas.microsoft.com/office/drawing/2014/main" id="{69182461-70EF-455E-AC35-CC29C22D1EA9}"/>
              </a:ext>
            </a:extLst>
          </p:cNvPr>
          <p:cNvSpPr txBox="1"/>
          <p:nvPr/>
        </p:nvSpPr>
        <p:spPr>
          <a:xfrm>
            <a:off x="2124364" y="6437744"/>
            <a:ext cx="1283854" cy="276999"/>
          </a:xfrm>
          <a:prstGeom prst="rect">
            <a:avLst/>
          </a:prstGeom>
          <a:noFill/>
        </p:spPr>
        <p:txBody>
          <a:bodyPr wrap="square" rtlCol="0">
            <a:spAutoFit/>
          </a:bodyPr>
          <a:lstStyle/>
          <a:p>
            <a:r>
              <a:rPr lang="de-DE" sz="1200" dirty="0"/>
              <a:t>Quelle: </a:t>
            </a:r>
            <a:r>
              <a:rPr lang="de-DE" sz="1200" dirty="0">
                <a:hlinkClick r:id="rId5"/>
              </a:rPr>
              <a:t>McKinsey</a:t>
            </a:r>
            <a:endParaRPr lang="de-DE" sz="1200" dirty="0"/>
          </a:p>
        </p:txBody>
      </p:sp>
      <p:sp>
        <p:nvSpPr>
          <p:cNvPr id="4" name="Fußzeilenplatzhalter 3">
            <a:extLst>
              <a:ext uri="{FF2B5EF4-FFF2-40B4-BE49-F238E27FC236}">
                <a16:creationId xmlns:a16="http://schemas.microsoft.com/office/drawing/2014/main" id="{89A4FD4B-9A87-46FA-AF33-371A46223174}"/>
              </a:ext>
            </a:extLst>
          </p:cNvPr>
          <p:cNvSpPr>
            <a:spLocks noGrp="1"/>
          </p:cNvSpPr>
          <p:nvPr>
            <p:ph type="ftr" sz="quarter" idx="11"/>
          </p:nvPr>
        </p:nvSpPr>
        <p:spPr/>
        <p:txBody>
          <a:bodyPr/>
          <a:lstStyle/>
          <a:p>
            <a:r>
              <a:rPr lang="de-DE"/>
              <a:t>© Anselm Dohle-Beltinger 2021</a:t>
            </a:r>
          </a:p>
        </p:txBody>
      </p:sp>
      <p:sp>
        <p:nvSpPr>
          <p:cNvPr id="10" name="Foliennummernplatzhalter 9">
            <a:extLst>
              <a:ext uri="{FF2B5EF4-FFF2-40B4-BE49-F238E27FC236}">
                <a16:creationId xmlns:a16="http://schemas.microsoft.com/office/drawing/2014/main" id="{BEAFEE27-4F29-410F-B614-BC78A7B2E657}"/>
              </a:ext>
            </a:extLst>
          </p:cNvPr>
          <p:cNvSpPr>
            <a:spLocks noGrp="1"/>
          </p:cNvSpPr>
          <p:nvPr>
            <p:ph type="sldNum" sz="quarter" idx="12"/>
          </p:nvPr>
        </p:nvSpPr>
        <p:spPr/>
        <p:txBody>
          <a:bodyPr/>
          <a:lstStyle/>
          <a:p>
            <a:fld id="{4C29D198-19C0-4ABD-9456-62D7334388C4}" type="slidenum">
              <a:rPr lang="de-DE" smtClean="0"/>
              <a:t>63</a:t>
            </a:fld>
            <a:endParaRPr lang="de-DE"/>
          </a:p>
        </p:txBody>
      </p:sp>
    </p:spTree>
    <p:extLst>
      <p:ext uri="{BB962C8B-B14F-4D97-AF65-F5344CB8AC3E}">
        <p14:creationId xmlns:p14="http://schemas.microsoft.com/office/powerpoint/2010/main" val="37846270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8459A8B-2C06-40FE-90F2-2360BCBE126A}"/>
              </a:ext>
            </a:extLst>
          </p:cNvPr>
          <p:cNvSpPr>
            <a:spLocks noGrp="1"/>
          </p:cNvSpPr>
          <p:nvPr>
            <p:ph type="title"/>
          </p:nvPr>
        </p:nvSpPr>
        <p:spPr/>
        <p:txBody>
          <a:bodyPr/>
          <a:lstStyle/>
          <a:p>
            <a:r>
              <a:rPr lang="de-DE" dirty="0"/>
              <a:t>Externe Migration und Arbeitsmarkt</a:t>
            </a:r>
          </a:p>
        </p:txBody>
      </p:sp>
      <p:sp>
        <p:nvSpPr>
          <p:cNvPr id="6" name="Textplatzhalter 5">
            <a:extLst>
              <a:ext uri="{FF2B5EF4-FFF2-40B4-BE49-F238E27FC236}">
                <a16:creationId xmlns:a16="http://schemas.microsoft.com/office/drawing/2014/main" id="{FBE2A654-643A-4C97-9A32-D705618B713A}"/>
              </a:ext>
            </a:extLst>
          </p:cNvPr>
          <p:cNvSpPr>
            <a:spLocks noGrp="1"/>
          </p:cNvSpPr>
          <p:nvPr>
            <p:ph type="body" idx="1"/>
          </p:nvPr>
        </p:nvSpPr>
        <p:spPr/>
        <p:txBody>
          <a:bodyPr/>
          <a:lstStyle/>
          <a:p>
            <a:r>
              <a:rPr lang="de-DE" dirty="0"/>
              <a:t>Interaktive Karten: </a:t>
            </a:r>
            <a:r>
              <a:rPr lang="de-DE" dirty="0">
                <a:hlinkClick r:id="rId2"/>
              </a:rPr>
              <a:t>destatis.de</a:t>
            </a:r>
            <a:endParaRPr lang="de-DE" dirty="0"/>
          </a:p>
        </p:txBody>
      </p:sp>
      <p:sp>
        <p:nvSpPr>
          <p:cNvPr id="3" name="Fußzeilenplatzhalter 2">
            <a:extLst>
              <a:ext uri="{FF2B5EF4-FFF2-40B4-BE49-F238E27FC236}">
                <a16:creationId xmlns:a16="http://schemas.microsoft.com/office/drawing/2014/main" id="{2725AC40-44CB-4091-9E44-F703BEE79BB6}"/>
              </a:ext>
            </a:extLst>
          </p:cNvPr>
          <p:cNvSpPr>
            <a:spLocks noGrp="1"/>
          </p:cNvSpPr>
          <p:nvPr>
            <p:ph type="ftr" sz="quarter" idx="11"/>
          </p:nvPr>
        </p:nvSpPr>
        <p:spPr/>
        <p:txBody>
          <a:bodyPr/>
          <a:lstStyle/>
          <a:p>
            <a:r>
              <a:rPr lang="de-DE"/>
              <a:t>© Anselm Dohle-Beltinger 2021</a:t>
            </a:r>
          </a:p>
        </p:txBody>
      </p:sp>
      <p:sp>
        <p:nvSpPr>
          <p:cNvPr id="4" name="Foliennummernplatzhalter 3">
            <a:extLst>
              <a:ext uri="{FF2B5EF4-FFF2-40B4-BE49-F238E27FC236}">
                <a16:creationId xmlns:a16="http://schemas.microsoft.com/office/drawing/2014/main" id="{E57A301D-DE07-4940-91CC-53D69A0E9923}"/>
              </a:ext>
            </a:extLst>
          </p:cNvPr>
          <p:cNvSpPr>
            <a:spLocks noGrp="1"/>
          </p:cNvSpPr>
          <p:nvPr>
            <p:ph type="sldNum" sz="quarter" idx="12"/>
          </p:nvPr>
        </p:nvSpPr>
        <p:spPr/>
        <p:txBody>
          <a:bodyPr/>
          <a:lstStyle/>
          <a:p>
            <a:fld id="{4C29D198-19C0-4ABD-9456-62D7334388C4}" type="slidenum">
              <a:rPr lang="de-DE" smtClean="0"/>
              <a:t>64</a:t>
            </a:fld>
            <a:endParaRPr lang="de-DE"/>
          </a:p>
        </p:txBody>
      </p:sp>
    </p:spTree>
    <p:extLst>
      <p:ext uri="{BB962C8B-B14F-4D97-AF65-F5344CB8AC3E}">
        <p14:creationId xmlns:p14="http://schemas.microsoft.com/office/powerpoint/2010/main" val="22572799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BCBEF2-9F6A-4EB1-A2FE-6F626CA0D653}"/>
              </a:ext>
            </a:extLst>
          </p:cNvPr>
          <p:cNvSpPr>
            <a:spLocks noGrp="1"/>
          </p:cNvSpPr>
          <p:nvPr>
            <p:ph type="title"/>
          </p:nvPr>
        </p:nvSpPr>
        <p:spPr>
          <a:xfrm>
            <a:off x="2063998" y="20291"/>
            <a:ext cx="8207375" cy="1060450"/>
          </a:xfrm>
        </p:spPr>
        <p:txBody>
          <a:bodyPr/>
          <a:lstStyle/>
          <a:p>
            <a:r>
              <a:rPr lang="de-DE" dirty="0"/>
              <a:t>Migration und Arbeitsmarkt</a:t>
            </a:r>
          </a:p>
        </p:txBody>
      </p:sp>
      <p:pic>
        <p:nvPicPr>
          <p:cNvPr id="5" name="Grafik 4">
            <a:extLst>
              <a:ext uri="{FF2B5EF4-FFF2-40B4-BE49-F238E27FC236}">
                <a16:creationId xmlns:a16="http://schemas.microsoft.com/office/drawing/2014/main" id="{56DA13D4-64C9-4C2D-9C13-679B87C5D1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157" y="1291429"/>
            <a:ext cx="8675687" cy="5371038"/>
          </a:xfrm>
          <a:prstGeom prst="rect">
            <a:avLst/>
          </a:prstGeom>
        </p:spPr>
      </p:pic>
      <p:sp>
        <p:nvSpPr>
          <p:cNvPr id="6" name="Textfeld 5">
            <a:extLst>
              <a:ext uri="{FF2B5EF4-FFF2-40B4-BE49-F238E27FC236}">
                <a16:creationId xmlns:a16="http://schemas.microsoft.com/office/drawing/2014/main" id="{C76F6F69-ECF2-4313-BD81-E9077E9AFC72}"/>
              </a:ext>
            </a:extLst>
          </p:cNvPr>
          <p:cNvSpPr txBox="1"/>
          <p:nvPr/>
        </p:nvSpPr>
        <p:spPr>
          <a:xfrm>
            <a:off x="3359696" y="849909"/>
            <a:ext cx="5832648" cy="461665"/>
          </a:xfrm>
          <a:prstGeom prst="rect">
            <a:avLst/>
          </a:prstGeom>
          <a:noFill/>
        </p:spPr>
        <p:txBody>
          <a:bodyPr wrap="square" rtlCol="0">
            <a:spAutoFit/>
          </a:bodyPr>
          <a:lstStyle/>
          <a:p>
            <a:r>
              <a:rPr lang="de-DE" sz="1200" dirty="0"/>
              <a:t>Quelle: Bundesagentur für Arbeit: </a:t>
            </a:r>
            <a:r>
              <a:rPr lang="de-DE" sz="1200" dirty="0">
                <a:hlinkClick r:id="rId3"/>
              </a:rPr>
              <a:t>Auswirkungen der Migration auf den deutschen Arbeitsmarkt – September 2020</a:t>
            </a:r>
            <a:endParaRPr lang="de-DE" sz="1200" dirty="0"/>
          </a:p>
        </p:txBody>
      </p:sp>
      <p:sp>
        <p:nvSpPr>
          <p:cNvPr id="3" name="Fußzeilenplatzhalter 2">
            <a:extLst>
              <a:ext uri="{FF2B5EF4-FFF2-40B4-BE49-F238E27FC236}">
                <a16:creationId xmlns:a16="http://schemas.microsoft.com/office/drawing/2014/main" id="{61B53AB1-ABDC-422E-A5C0-C5D1DBA8DE24}"/>
              </a:ext>
            </a:extLst>
          </p:cNvPr>
          <p:cNvSpPr>
            <a:spLocks noGrp="1"/>
          </p:cNvSpPr>
          <p:nvPr>
            <p:ph type="ftr" sz="quarter" idx="11"/>
          </p:nvPr>
        </p:nvSpPr>
        <p:spPr/>
        <p:txBody>
          <a:bodyPr/>
          <a:lstStyle/>
          <a:p>
            <a:r>
              <a:rPr lang="de-DE"/>
              <a:t>© Anselm Dohle-Beltinger 2021</a:t>
            </a:r>
          </a:p>
        </p:txBody>
      </p:sp>
      <p:sp>
        <p:nvSpPr>
          <p:cNvPr id="4" name="Foliennummernplatzhalter 3">
            <a:extLst>
              <a:ext uri="{FF2B5EF4-FFF2-40B4-BE49-F238E27FC236}">
                <a16:creationId xmlns:a16="http://schemas.microsoft.com/office/drawing/2014/main" id="{37235B62-EB5E-4074-A3D2-BD5C473A120D}"/>
              </a:ext>
            </a:extLst>
          </p:cNvPr>
          <p:cNvSpPr>
            <a:spLocks noGrp="1"/>
          </p:cNvSpPr>
          <p:nvPr>
            <p:ph type="sldNum" sz="quarter" idx="12"/>
          </p:nvPr>
        </p:nvSpPr>
        <p:spPr/>
        <p:txBody>
          <a:bodyPr/>
          <a:lstStyle/>
          <a:p>
            <a:fld id="{4C29D198-19C0-4ABD-9456-62D7334388C4}" type="slidenum">
              <a:rPr lang="de-DE" smtClean="0"/>
              <a:t>65</a:t>
            </a:fld>
            <a:endParaRPr lang="de-DE"/>
          </a:p>
        </p:txBody>
      </p:sp>
    </p:spTree>
    <p:extLst>
      <p:ext uri="{BB962C8B-B14F-4D97-AF65-F5344CB8AC3E}">
        <p14:creationId xmlns:p14="http://schemas.microsoft.com/office/powerpoint/2010/main" val="35293031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3C1760B-1208-4FF2-9234-AE1C6564B5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275" y="404665"/>
            <a:ext cx="8064895" cy="5200177"/>
          </a:xfrm>
          <a:prstGeom prst="rect">
            <a:avLst/>
          </a:prstGeom>
        </p:spPr>
      </p:pic>
      <p:sp>
        <p:nvSpPr>
          <p:cNvPr id="6" name="Textfeld 5">
            <a:extLst>
              <a:ext uri="{FF2B5EF4-FFF2-40B4-BE49-F238E27FC236}">
                <a16:creationId xmlns:a16="http://schemas.microsoft.com/office/drawing/2014/main" id="{03D3348E-C3F2-4430-8195-A9FFCCEA4860}"/>
              </a:ext>
            </a:extLst>
          </p:cNvPr>
          <p:cNvSpPr txBox="1"/>
          <p:nvPr/>
        </p:nvSpPr>
        <p:spPr>
          <a:xfrm>
            <a:off x="2063552" y="5805264"/>
            <a:ext cx="8064896" cy="707886"/>
          </a:xfrm>
          <a:prstGeom prst="rect">
            <a:avLst/>
          </a:prstGeom>
          <a:noFill/>
        </p:spPr>
        <p:txBody>
          <a:bodyPr wrap="square" rtlCol="0">
            <a:spAutoFit/>
          </a:bodyPr>
          <a:lstStyle/>
          <a:p>
            <a:r>
              <a:rPr lang="de-DE" sz="2000" dirty="0"/>
              <a:t>Die vier Freizügigkeiten für Personen, Waren, Dienstleistungen und Kapital gehören zum Kernbestandteil der EU</a:t>
            </a:r>
          </a:p>
        </p:txBody>
      </p:sp>
      <p:grpSp>
        <p:nvGrpSpPr>
          <p:cNvPr id="8" name="Gruppieren 7">
            <a:extLst>
              <a:ext uri="{FF2B5EF4-FFF2-40B4-BE49-F238E27FC236}">
                <a16:creationId xmlns:a16="http://schemas.microsoft.com/office/drawing/2014/main" id="{9B0378C2-A2E6-4248-B9DF-85FEFCFDFD22}"/>
              </a:ext>
            </a:extLst>
          </p:cNvPr>
          <p:cNvGrpSpPr/>
          <p:nvPr/>
        </p:nvGrpSpPr>
        <p:grpSpPr>
          <a:xfrm>
            <a:off x="2024977" y="404664"/>
            <a:ext cx="8136136" cy="5254588"/>
            <a:chOff x="500977" y="404664"/>
            <a:chExt cx="8136136" cy="5254588"/>
          </a:xfrm>
        </p:grpSpPr>
        <p:pic>
          <p:nvPicPr>
            <p:cNvPr id="5" name="Grafik 4">
              <a:extLst>
                <a:ext uri="{FF2B5EF4-FFF2-40B4-BE49-F238E27FC236}">
                  <a16:creationId xmlns:a16="http://schemas.microsoft.com/office/drawing/2014/main" id="{37B454D0-ADDA-4EC6-B59E-3B4D8909A5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977" y="404664"/>
              <a:ext cx="8136136" cy="5254588"/>
            </a:xfrm>
            <a:prstGeom prst="rect">
              <a:avLst/>
            </a:prstGeom>
          </p:spPr>
        </p:pic>
        <p:sp>
          <p:nvSpPr>
            <p:cNvPr id="7" name="Textfeld 6">
              <a:extLst>
                <a:ext uri="{FF2B5EF4-FFF2-40B4-BE49-F238E27FC236}">
                  <a16:creationId xmlns:a16="http://schemas.microsoft.com/office/drawing/2014/main" id="{FBFFA863-EE18-4DBC-8A49-EF01A2879D68}"/>
                </a:ext>
              </a:extLst>
            </p:cNvPr>
            <p:cNvSpPr txBox="1"/>
            <p:nvPr/>
          </p:nvSpPr>
          <p:spPr>
            <a:xfrm>
              <a:off x="971600" y="2132856"/>
              <a:ext cx="3888432" cy="1200329"/>
            </a:xfrm>
            <a:prstGeom prst="rect">
              <a:avLst/>
            </a:prstGeom>
            <a:noFill/>
          </p:spPr>
          <p:txBody>
            <a:bodyPr wrap="square" rtlCol="0">
              <a:spAutoFit/>
            </a:bodyPr>
            <a:lstStyle/>
            <a:p>
              <a:r>
                <a:rPr lang="de-DE" sz="1200" dirty="0"/>
                <a:t>2011: Freizügigkeit für Estland, Lettland, Litauen, Malta, Polen, Slowenien, Slowakei, Tschechische Republik, Ungarn, Zypern (alle Beitritt 2004)</a:t>
              </a:r>
            </a:p>
            <a:p>
              <a:r>
                <a:rPr lang="de-DE" sz="1200" dirty="0"/>
                <a:t>2013: Freizügigkeit für Bulgarien und Rumänien (Beitritt 2007)</a:t>
              </a:r>
            </a:p>
            <a:p>
              <a:r>
                <a:rPr lang="de-DE" sz="1200" dirty="0"/>
                <a:t>2015: Freizügigkeit für Kroatien (Beitritt 2013)</a:t>
              </a:r>
            </a:p>
          </p:txBody>
        </p:sp>
      </p:grpSp>
      <p:sp>
        <p:nvSpPr>
          <p:cNvPr id="3" name="Fußzeilenplatzhalter 2">
            <a:extLst>
              <a:ext uri="{FF2B5EF4-FFF2-40B4-BE49-F238E27FC236}">
                <a16:creationId xmlns:a16="http://schemas.microsoft.com/office/drawing/2014/main" id="{598D485F-932B-465A-AF57-EDB9BD13E2B9}"/>
              </a:ext>
            </a:extLst>
          </p:cNvPr>
          <p:cNvSpPr>
            <a:spLocks noGrp="1"/>
          </p:cNvSpPr>
          <p:nvPr>
            <p:ph type="ftr" sz="quarter" idx="11"/>
          </p:nvPr>
        </p:nvSpPr>
        <p:spPr/>
        <p:txBody>
          <a:bodyPr/>
          <a:lstStyle/>
          <a:p>
            <a:r>
              <a:rPr lang="de-DE"/>
              <a:t>© Anselm Dohle-Beltinger 2021</a:t>
            </a:r>
          </a:p>
        </p:txBody>
      </p:sp>
      <p:sp>
        <p:nvSpPr>
          <p:cNvPr id="4" name="Foliennummernplatzhalter 3">
            <a:extLst>
              <a:ext uri="{FF2B5EF4-FFF2-40B4-BE49-F238E27FC236}">
                <a16:creationId xmlns:a16="http://schemas.microsoft.com/office/drawing/2014/main" id="{5BA98D7D-EC7B-4B2B-A5F6-106E41ED4211}"/>
              </a:ext>
            </a:extLst>
          </p:cNvPr>
          <p:cNvSpPr>
            <a:spLocks noGrp="1"/>
          </p:cNvSpPr>
          <p:nvPr>
            <p:ph type="sldNum" sz="quarter" idx="12"/>
          </p:nvPr>
        </p:nvSpPr>
        <p:spPr/>
        <p:txBody>
          <a:bodyPr/>
          <a:lstStyle/>
          <a:p>
            <a:fld id="{4C29D198-19C0-4ABD-9456-62D7334388C4}" type="slidenum">
              <a:rPr lang="de-DE" smtClean="0"/>
              <a:t>66</a:t>
            </a:fld>
            <a:endParaRPr lang="de-DE"/>
          </a:p>
        </p:txBody>
      </p:sp>
    </p:spTree>
    <p:extLst>
      <p:ext uri="{BB962C8B-B14F-4D97-AF65-F5344CB8AC3E}">
        <p14:creationId xmlns:p14="http://schemas.microsoft.com/office/powerpoint/2010/main" val="42877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B625131-15F2-48E3-BDBD-333B512D8E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625" y="471487"/>
            <a:ext cx="9158748" cy="5915025"/>
          </a:xfrm>
          <a:prstGeom prst="rect">
            <a:avLst/>
          </a:prstGeom>
        </p:spPr>
      </p:pic>
      <p:grpSp>
        <p:nvGrpSpPr>
          <p:cNvPr id="7" name="Gruppieren 6">
            <a:extLst>
              <a:ext uri="{FF2B5EF4-FFF2-40B4-BE49-F238E27FC236}">
                <a16:creationId xmlns:a16="http://schemas.microsoft.com/office/drawing/2014/main" id="{7BBCB568-1FCC-4DA6-9D10-755F5BAFEB24}"/>
              </a:ext>
            </a:extLst>
          </p:cNvPr>
          <p:cNvGrpSpPr/>
          <p:nvPr/>
        </p:nvGrpSpPr>
        <p:grpSpPr>
          <a:xfrm>
            <a:off x="1524000" y="471488"/>
            <a:ext cx="9144000" cy="5915025"/>
            <a:chOff x="0" y="471487"/>
            <a:chExt cx="9144000" cy="5915025"/>
          </a:xfrm>
        </p:grpSpPr>
        <p:pic>
          <p:nvPicPr>
            <p:cNvPr id="5" name="Grafik 4">
              <a:extLst>
                <a:ext uri="{FF2B5EF4-FFF2-40B4-BE49-F238E27FC236}">
                  <a16:creationId xmlns:a16="http://schemas.microsoft.com/office/drawing/2014/main" id="{F7FE8479-75BE-4BE9-B1E0-C70C6F8B3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1487"/>
              <a:ext cx="9144000" cy="5915025"/>
            </a:xfrm>
            <a:prstGeom prst="rect">
              <a:avLst/>
            </a:prstGeom>
          </p:spPr>
        </p:pic>
        <p:sp>
          <p:nvSpPr>
            <p:cNvPr id="6" name="Textfeld 5">
              <a:extLst>
                <a:ext uri="{FF2B5EF4-FFF2-40B4-BE49-F238E27FC236}">
                  <a16:creationId xmlns:a16="http://schemas.microsoft.com/office/drawing/2014/main" id="{734A180F-9567-4E4A-96B3-6C139A99B8AE}"/>
                </a:ext>
              </a:extLst>
            </p:cNvPr>
            <p:cNvSpPr txBox="1"/>
            <p:nvPr/>
          </p:nvSpPr>
          <p:spPr>
            <a:xfrm>
              <a:off x="3779912" y="3121918"/>
              <a:ext cx="4896544" cy="830997"/>
            </a:xfrm>
            <a:prstGeom prst="rect">
              <a:avLst/>
            </a:prstGeom>
            <a:noFill/>
          </p:spPr>
          <p:txBody>
            <a:bodyPr wrap="square" rtlCol="0">
              <a:spAutoFit/>
            </a:bodyPr>
            <a:lstStyle/>
            <a:p>
              <a:r>
                <a:rPr lang="de-DE" sz="1600" dirty="0"/>
                <a:t>Die hohe Arbeitslosigkeit in den Heimatländern nach der Aufeinanderfolge von Weltfinanzkrise und Eurokrise hat die Migration nach Zentraleuropa belebt.</a:t>
              </a:r>
            </a:p>
          </p:txBody>
        </p:sp>
      </p:grpSp>
      <p:sp>
        <p:nvSpPr>
          <p:cNvPr id="3" name="Fußzeilenplatzhalter 2">
            <a:extLst>
              <a:ext uri="{FF2B5EF4-FFF2-40B4-BE49-F238E27FC236}">
                <a16:creationId xmlns:a16="http://schemas.microsoft.com/office/drawing/2014/main" id="{251FCEA7-6A3D-46E7-BF06-D61AFC6AD4A4}"/>
              </a:ext>
            </a:extLst>
          </p:cNvPr>
          <p:cNvSpPr>
            <a:spLocks noGrp="1"/>
          </p:cNvSpPr>
          <p:nvPr>
            <p:ph type="ftr" sz="quarter" idx="11"/>
          </p:nvPr>
        </p:nvSpPr>
        <p:spPr/>
        <p:txBody>
          <a:bodyPr/>
          <a:lstStyle/>
          <a:p>
            <a:r>
              <a:rPr lang="de-DE"/>
              <a:t>© Anselm Dohle-Beltinger 2021</a:t>
            </a:r>
          </a:p>
        </p:txBody>
      </p:sp>
      <p:sp>
        <p:nvSpPr>
          <p:cNvPr id="4" name="Foliennummernplatzhalter 3">
            <a:extLst>
              <a:ext uri="{FF2B5EF4-FFF2-40B4-BE49-F238E27FC236}">
                <a16:creationId xmlns:a16="http://schemas.microsoft.com/office/drawing/2014/main" id="{EDE71057-DB51-470B-9DB8-D7D87FAEE310}"/>
              </a:ext>
            </a:extLst>
          </p:cNvPr>
          <p:cNvSpPr>
            <a:spLocks noGrp="1"/>
          </p:cNvSpPr>
          <p:nvPr>
            <p:ph type="sldNum" sz="quarter" idx="12"/>
          </p:nvPr>
        </p:nvSpPr>
        <p:spPr/>
        <p:txBody>
          <a:bodyPr/>
          <a:lstStyle/>
          <a:p>
            <a:fld id="{4C29D198-19C0-4ABD-9456-62D7334388C4}" type="slidenum">
              <a:rPr lang="de-DE" smtClean="0"/>
              <a:t>67</a:t>
            </a:fld>
            <a:endParaRPr lang="de-DE"/>
          </a:p>
        </p:txBody>
      </p:sp>
    </p:spTree>
    <p:extLst>
      <p:ext uri="{BB962C8B-B14F-4D97-AF65-F5344CB8AC3E}">
        <p14:creationId xmlns:p14="http://schemas.microsoft.com/office/powerpoint/2010/main" val="10768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2C7C4609-614A-4027-A683-FE9AA99FD6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871" y="459114"/>
            <a:ext cx="9182256" cy="5939772"/>
          </a:xfrm>
          <a:prstGeom prst="rect">
            <a:avLst/>
          </a:prstGeom>
        </p:spPr>
      </p:pic>
      <p:grpSp>
        <p:nvGrpSpPr>
          <p:cNvPr id="7" name="Gruppieren 6">
            <a:extLst>
              <a:ext uri="{FF2B5EF4-FFF2-40B4-BE49-F238E27FC236}">
                <a16:creationId xmlns:a16="http://schemas.microsoft.com/office/drawing/2014/main" id="{A5B5B320-6CA2-429C-9468-C2881F01E0E1}"/>
              </a:ext>
            </a:extLst>
          </p:cNvPr>
          <p:cNvGrpSpPr/>
          <p:nvPr/>
        </p:nvGrpSpPr>
        <p:grpSpPr>
          <a:xfrm>
            <a:off x="1524000" y="459114"/>
            <a:ext cx="9144000" cy="5939773"/>
            <a:chOff x="0" y="459113"/>
            <a:chExt cx="9144000" cy="5939773"/>
          </a:xfrm>
        </p:grpSpPr>
        <p:pic>
          <p:nvPicPr>
            <p:cNvPr id="5" name="Grafik 4">
              <a:extLst>
                <a:ext uri="{FF2B5EF4-FFF2-40B4-BE49-F238E27FC236}">
                  <a16:creationId xmlns:a16="http://schemas.microsoft.com/office/drawing/2014/main" id="{133516D2-ECF5-4944-9307-5E74E95B8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9113"/>
              <a:ext cx="9144000" cy="5939773"/>
            </a:xfrm>
            <a:prstGeom prst="rect">
              <a:avLst/>
            </a:prstGeom>
          </p:spPr>
        </p:pic>
        <p:sp>
          <p:nvSpPr>
            <p:cNvPr id="6" name="Textfeld 5">
              <a:extLst>
                <a:ext uri="{FF2B5EF4-FFF2-40B4-BE49-F238E27FC236}">
                  <a16:creationId xmlns:a16="http://schemas.microsoft.com/office/drawing/2014/main" id="{B82023ED-625C-4C13-9DAD-157E6D3A71ED}"/>
                </a:ext>
              </a:extLst>
            </p:cNvPr>
            <p:cNvSpPr txBox="1"/>
            <p:nvPr/>
          </p:nvSpPr>
          <p:spPr>
            <a:xfrm>
              <a:off x="899592" y="2272680"/>
              <a:ext cx="4320480" cy="1169551"/>
            </a:xfrm>
            <a:prstGeom prst="rect">
              <a:avLst/>
            </a:prstGeom>
            <a:noFill/>
          </p:spPr>
          <p:txBody>
            <a:bodyPr wrap="square" rtlCol="0">
              <a:spAutoFit/>
            </a:bodyPr>
            <a:lstStyle/>
            <a:p>
              <a:r>
                <a:rPr lang="de-DE" sz="1400" dirty="0"/>
                <a:t>Derzeit gibt es kein europäisches Land, dessen Bürger mit regelmäßiger  Aussicht auf Erfolg ein Asylverfahren beantragen könnten. Gleichwohl gibt es in den Wintermonaten regelmäßig etwas mehr Anträge aus dem Balkanbereich.</a:t>
              </a:r>
            </a:p>
          </p:txBody>
        </p:sp>
      </p:grpSp>
      <p:sp>
        <p:nvSpPr>
          <p:cNvPr id="3" name="Fußzeilenplatzhalter 2">
            <a:extLst>
              <a:ext uri="{FF2B5EF4-FFF2-40B4-BE49-F238E27FC236}">
                <a16:creationId xmlns:a16="http://schemas.microsoft.com/office/drawing/2014/main" id="{B6AAE431-1E76-49E3-A906-C262B829A4E6}"/>
              </a:ext>
            </a:extLst>
          </p:cNvPr>
          <p:cNvSpPr>
            <a:spLocks noGrp="1"/>
          </p:cNvSpPr>
          <p:nvPr>
            <p:ph type="ftr" sz="quarter" idx="11"/>
          </p:nvPr>
        </p:nvSpPr>
        <p:spPr/>
        <p:txBody>
          <a:bodyPr/>
          <a:lstStyle/>
          <a:p>
            <a:r>
              <a:rPr lang="de-DE"/>
              <a:t>© Anselm Dohle-Beltinger 2021</a:t>
            </a:r>
          </a:p>
        </p:txBody>
      </p:sp>
      <p:sp>
        <p:nvSpPr>
          <p:cNvPr id="4" name="Foliennummernplatzhalter 3">
            <a:extLst>
              <a:ext uri="{FF2B5EF4-FFF2-40B4-BE49-F238E27FC236}">
                <a16:creationId xmlns:a16="http://schemas.microsoft.com/office/drawing/2014/main" id="{D8041891-C3EE-4915-AF78-C467C495814B}"/>
              </a:ext>
            </a:extLst>
          </p:cNvPr>
          <p:cNvSpPr>
            <a:spLocks noGrp="1"/>
          </p:cNvSpPr>
          <p:nvPr>
            <p:ph type="sldNum" sz="quarter" idx="12"/>
          </p:nvPr>
        </p:nvSpPr>
        <p:spPr/>
        <p:txBody>
          <a:bodyPr/>
          <a:lstStyle/>
          <a:p>
            <a:fld id="{4C29D198-19C0-4ABD-9456-62D7334388C4}" type="slidenum">
              <a:rPr lang="de-DE" smtClean="0"/>
              <a:t>68</a:t>
            </a:fld>
            <a:endParaRPr lang="de-DE"/>
          </a:p>
        </p:txBody>
      </p:sp>
    </p:spTree>
    <p:extLst>
      <p:ext uri="{BB962C8B-B14F-4D97-AF65-F5344CB8AC3E}">
        <p14:creationId xmlns:p14="http://schemas.microsoft.com/office/powerpoint/2010/main" val="110626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A43D53-8906-4AB0-9A0F-C6F2BDC9C97D}"/>
              </a:ext>
            </a:extLst>
          </p:cNvPr>
          <p:cNvSpPr>
            <a:spLocks noGrp="1"/>
          </p:cNvSpPr>
          <p:nvPr>
            <p:ph type="title"/>
          </p:nvPr>
        </p:nvSpPr>
        <p:spPr/>
        <p:txBody>
          <a:bodyPr/>
          <a:lstStyle/>
          <a:p>
            <a:r>
              <a:rPr lang="de-DE" dirty="0"/>
              <a:t>Struktur der Arbeitslosigkeit </a:t>
            </a:r>
            <a:br>
              <a:rPr lang="de-DE" dirty="0"/>
            </a:br>
            <a:r>
              <a:rPr lang="de-DE" dirty="0"/>
              <a:t>in Europa</a:t>
            </a:r>
          </a:p>
        </p:txBody>
      </p:sp>
      <p:sp>
        <p:nvSpPr>
          <p:cNvPr id="3" name="Textplatzhalter 2">
            <a:extLst>
              <a:ext uri="{FF2B5EF4-FFF2-40B4-BE49-F238E27FC236}">
                <a16:creationId xmlns:a16="http://schemas.microsoft.com/office/drawing/2014/main" id="{0159D78A-7A55-430C-9FA6-BFBB6B218882}"/>
              </a:ext>
            </a:extLst>
          </p:cNvPr>
          <p:cNvSpPr>
            <a:spLocks noGrp="1"/>
          </p:cNvSpPr>
          <p:nvPr>
            <p:ph type="body" idx="1"/>
          </p:nvPr>
        </p:nvSpPr>
        <p:spPr/>
        <p:txBody>
          <a:bodyPr/>
          <a:lstStyle/>
          <a:p>
            <a:endParaRPr lang="de-DE"/>
          </a:p>
        </p:txBody>
      </p:sp>
      <p:sp>
        <p:nvSpPr>
          <p:cNvPr id="6" name="Fußzeilenplatzhalter 5">
            <a:extLst>
              <a:ext uri="{FF2B5EF4-FFF2-40B4-BE49-F238E27FC236}">
                <a16:creationId xmlns:a16="http://schemas.microsoft.com/office/drawing/2014/main" id="{6E96F760-2D7E-4E68-AB66-D4E011FF7CBA}"/>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EE94273A-B508-4811-BC13-B636B9797913}"/>
              </a:ext>
            </a:extLst>
          </p:cNvPr>
          <p:cNvSpPr>
            <a:spLocks noGrp="1"/>
          </p:cNvSpPr>
          <p:nvPr>
            <p:ph type="sldNum" sz="quarter" idx="12"/>
          </p:nvPr>
        </p:nvSpPr>
        <p:spPr/>
        <p:txBody>
          <a:bodyPr/>
          <a:lstStyle/>
          <a:p>
            <a:fld id="{4C29D198-19C0-4ABD-9456-62D7334388C4}" type="slidenum">
              <a:rPr lang="de-DE" smtClean="0"/>
              <a:t>69</a:t>
            </a:fld>
            <a:endParaRPr lang="de-DE"/>
          </a:p>
        </p:txBody>
      </p:sp>
    </p:spTree>
    <p:extLst>
      <p:ext uri="{BB962C8B-B14F-4D97-AF65-F5344CB8AC3E}">
        <p14:creationId xmlns:p14="http://schemas.microsoft.com/office/powerpoint/2010/main" val="3224153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F248D2-DE7D-467D-963F-5795ABD37646}"/>
              </a:ext>
            </a:extLst>
          </p:cNvPr>
          <p:cNvSpPr>
            <a:spLocks noGrp="1"/>
          </p:cNvSpPr>
          <p:nvPr>
            <p:ph type="title"/>
          </p:nvPr>
        </p:nvSpPr>
        <p:spPr/>
        <p:txBody>
          <a:bodyPr/>
          <a:lstStyle/>
          <a:p>
            <a:r>
              <a:rPr lang="de-DE" dirty="0">
                <a:solidFill>
                  <a:srgbClr val="FF0000"/>
                </a:solidFill>
              </a:rPr>
              <a:t>Erwerbsfähige</a:t>
            </a:r>
            <a:r>
              <a:rPr lang="de-DE" dirty="0"/>
              <a:t> </a:t>
            </a:r>
            <a:r>
              <a:rPr lang="de-DE" sz="2400" dirty="0"/>
              <a:t>(deutsche Definition)</a:t>
            </a:r>
          </a:p>
        </p:txBody>
      </p:sp>
      <p:sp>
        <p:nvSpPr>
          <p:cNvPr id="3" name="Inhaltsplatzhalter 2">
            <a:extLst>
              <a:ext uri="{FF2B5EF4-FFF2-40B4-BE49-F238E27FC236}">
                <a16:creationId xmlns:a16="http://schemas.microsoft.com/office/drawing/2014/main" id="{082CA92D-60BD-40F2-8EBD-C64736EA656B}"/>
              </a:ext>
            </a:extLst>
          </p:cNvPr>
          <p:cNvSpPr>
            <a:spLocks noGrp="1"/>
          </p:cNvSpPr>
          <p:nvPr>
            <p:ph idx="1"/>
          </p:nvPr>
        </p:nvSpPr>
        <p:spPr/>
        <p:txBody>
          <a:bodyPr/>
          <a:lstStyle/>
          <a:p>
            <a:r>
              <a:rPr lang="de-DE" dirty="0"/>
              <a:t>Alle Personen, die einer Erwerbstätigkeit nachgehen oder binnen sechs Monaten körperlich und geistig in der Lage sein werden, mindestens 3 Stunden am Tag unter arbeitsmarktüblichen Bedingungen zu arbeiten.</a:t>
            </a:r>
          </a:p>
          <a:p>
            <a:endParaRPr lang="de-DE" dirty="0"/>
          </a:p>
          <a:p>
            <a:pPr lvl="1"/>
            <a:r>
              <a:rPr lang="de-DE" dirty="0"/>
              <a:t>U.a. Voraussetzung für den Empfang von Hartz IV (künftig wohl Bürgergeld)</a:t>
            </a:r>
          </a:p>
          <a:p>
            <a:pPr lvl="2"/>
            <a:r>
              <a:rPr lang="de-DE" dirty="0"/>
              <a:t>zahlt der Bund aus Steuermitteln, nicht die Arbeitslosenversicherung aus Beitragsmitteln</a:t>
            </a:r>
          </a:p>
          <a:p>
            <a:pPr lvl="1"/>
            <a:r>
              <a:rPr lang="de-DE" dirty="0"/>
              <a:t>Bei erwerbsunfähigen Bedürftigen besteht Recht auf Sozialhilfe</a:t>
            </a:r>
          </a:p>
          <a:p>
            <a:pPr lvl="2"/>
            <a:r>
              <a:rPr lang="de-DE" dirty="0"/>
              <a:t>zahlt die Wohnsitzkommune aus ihrem Haushalt</a:t>
            </a:r>
          </a:p>
          <a:p>
            <a:pPr lvl="1"/>
            <a:r>
              <a:rPr lang="de-DE" dirty="0"/>
              <a:t>Ausländer werden nur bei bestehender Arbeitserlaubnis einbezogen</a:t>
            </a:r>
          </a:p>
        </p:txBody>
      </p:sp>
      <p:sp>
        <p:nvSpPr>
          <p:cNvPr id="6" name="Fußzeilenplatzhalter 5">
            <a:extLst>
              <a:ext uri="{FF2B5EF4-FFF2-40B4-BE49-F238E27FC236}">
                <a16:creationId xmlns:a16="http://schemas.microsoft.com/office/drawing/2014/main" id="{E570E770-E9FE-47DC-80F6-5ACA6AD9F551}"/>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5DBAA058-C95B-42C0-9D6B-CFBB8A6F3AAA}"/>
              </a:ext>
            </a:extLst>
          </p:cNvPr>
          <p:cNvSpPr>
            <a:spLocks noGrp="1"/>
          </p:cNvSpPr>
          <p:nvPr>
            <p:ph type="sldNum" sz="quarter" idx="12"/>
          </p:nvPr>
        </p:nvSpPr>
        <p:spPr/>
        <p:txBody>
          <a:bodyPr/>
          <a:lstStyle/>
          <a:p>
            <a:fld id="{4C29D198-19C0-4ABD-9456-62D7334388C4}" type="slidenum">
              <a:rPr lang="de-DE" smtClean="0"/>
              <a:t>7</a:t>
            </a:fld>
            <a:endParaRPr lang="de-DE"/>
          </a:p>
        </p:txBody>
      </p:sp>
    </p:spTree>
    <p:extLst>
      <p:ext uri="{BB962C8B-B14F-4D97-AF65-F5344CB8AC3E}">
        <p14:creationId xmlns:p14="http://schemas.microsoft.com/office/powerpoint/2010/main" val="9021767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5B35351-5929-458D-B1E7-F5C07111198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426" y="1267486"/>
            <a:ext cx="12181574" cy="5115207"/>
          </a:xfrm>
          <a:prstGeom prst="rect">
            <a:avLst/>
          </a:prstGeom>
        </p:spPr>
      </p:pic>
      <p:sp>
        <p:nvSpPr>
          <p:cNvPr id="3" name="Textfeld 2">
            <a:extLst>
              <a:ext uri="{FF2B5EF4-FFF2-40B4-BE49-F238E27FC236}">
                <a16:creationId xmlns:a16="http://schemas.microsoft.com/office/drawing/2014/main" id="{B5A4D7B0-3C68-4AA9-BF95-B97BD011E612}"/>
              </a:ext>
            </a:extLst>
          </p:cNvPr>
          <p:cNvSpPr txBox="1"/>
          <p:nvPr/>
        </p:nvSpPr>
        <p:spPr>
          <a:xfrm>
            <a:off x="2869949" y="6310265"/>
            <a:ext cx="1937441" cy="276999"/>
          </a:xfrm>
          <a:prstGeom prst="rect">
            <a:avLst/>
          </a:prstGeom>
          <a:noFill/>
        </p:spPr>
        <p:txBody>
          <a:bodyPr wrap="square" rtlCol="0">
            <a:spAutoFit/>
          </a:bodyPr>
          <a:lstStyle/>
          <a:p>
            <a:r>
              <a:rPr lang="de-DE" sz="1200" dirty="0"/>
              <a:t>Quelle: </a:t>
            </a:r>
            <a:r>
              <a:rPr lang="de-DE" sz="1200" dirty="0">
                <a:hlinkClick r:id="rId3"/>
              </a:rPr>
              <a:t>Eurostat</a:t>
            </a:r>
            <a:endParaRPr lang="de-DE" sz="1200" dirty="0"/>
          </a:p>
        </p:txBody>
      </p:sp>
      <p:sp>
        <p:nvSpPr>
          <p:cNvPr id="4" name="Titel 3">
            <a:extLst>
              <a:ext uri="{FF2B5EF4-FFF2-40B4-BE49-F238E27FC236}">
                <a16:creationId xmlns:a16="http://schemas.microsoft.com/office/drawing/2014/main" id="{4D07AF7D-7ED2-408E-9E50-84730622E2F2}"/>
              </a:ext>
            </a:extLst>
          </p:cNvPr>
          <p:cNvSpPr>
            <a:spLocks noGrp="1"/>
          </p:cNvSpPr>
          <p:nvPr>
            <p:ph type="title"/>
          </p:nvPr>
        </p:nvSpPr>
        <p:spPr/>
        <p:txBody>
          <a:bodyPr/>
          <a:lstStyle/>
          <a:p>
            <a:r>
              <a:rPr lang="de-DE" dirty="0"/>
              <a:t>Erwerbslosigkeit insgesamt</a:t>
            </a:r>
          </a:p>
        </p:txBody>
      </p:sp>
      <p:sp>
        <p:nvSpPr>
          <p:cNvPr id="7" name="Fußzeilenplatzhalter 6">
            <a:extLst>
              <a:ext uri="{FF2B5EF4-FFF2-40B4-BE49-F238E27FC236}">
                <a16:creationId xmlns:a16="http://schemas.microsoft.com/office/drawing/2014/main" id="{00A7FE7E-A50B-436B-9D51-4754F6BA29FC}"/>
              </a:ext>
            </a:extLst>
          </p:cNvPr>
          <p:cNvSpPr>
            <a:spLocks noGrp="1"/>
          </p:cNvSpPr>
          <p:nvPr>
            <p:ph type="ftr" sz="quarter" idx="11"/>
          </p:nvPr>
        </p:nvSpPr>
        <p:spPr/>
        <p:txBody>
          <a:bodyPr/>
          <a:lstStyle/>
          <a:p>
            <a:r>
              <a:rPr lang="de-DE"/>
              <a:t>© Anselm Dohle-Beltinger 2021</a:t>
            </a:r>
          </a:p>
        </p:txBody>
      </p:sp>
      <p:sp>
        <p:nvSpPr>
          <p:cNvPr id="8" name="Foliennummernplatzhalter 7">
            <a:extLst>
              <a:ext uri="{FF2B5EF4-FFF2-40B4-BE49-F238E27FC236}">
                <a16:creationId xmlns:a16="http://schemas.microsoft.com/office/drawing/2014/main" id="{B05DEBDF-71AC-49FB-911E-10C0F8C3E006}"/>
              </a:ext>
            </a:extLst>
          </p:cNvPr>
          <p:cNvSpPr>
            <a:spLocks noGrp="1"/>
          </p:cNvSpPr>
          <p:nvPr>
            <p:ph type="sldNum" sz="quarter" idx="12"/>
          </p:nvPr>
        </p:nvSpPr>
        <p:spPr/>
        <p:txBody>
          <a:bodyPr/>
          <a:lstStyle/>
          <a:p>
            <a:fld id="{4C29D198-19C0-4ABD-9456-62D7334388C4}" type="slidenum">
              <a:rPr lang="de-DE" smtClean="0"/>
              <a:t>70</a:t>
            </a:fld>
            <a:endParaRPr lang="de-DE"/>
          </a:p>
        </p:txBody>
      </p:sp>
    </p:spTree>
    <p:extLst>
      <p:ext uri="{BB962C8B-B14F-4D97-AF65-F5344CB8AC3E}">
        <p14:creationId xmlns:p14="http://schemas.microsoft.com/office/powerpoint/2010/main" val="35616126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FE6A796-B679-4BA0-BD1C-94B0FC81E9C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089" y="1391477"/>
            <a:ext cx="12176911" cy="4764880"/>
          </a:xfrm>
          <a:prstGeom prst="rect">
            <a:avLst/>
          </a:prstGeom>
        </p:spPr>
      </p:pic>
      <p:sp>
        <p:nvSpPr>
          <p:cNvPr id="3" name="Textfeld 2">
            <a:extLst>
              <a:ext uri="{FF2B5EF4-FFF2-40B4-BE49-F238E27FC236}">
                <a16:creationId xmlns:a16="http://schemas.microsoft.com/office/drawing/2014/main" id="{E5152E41-19B9-4F6D-9180-865D2B39AC8B}"/>
              </a:ext>
            </a:extLst>
          </p:cNvPr>
          <p:cNvSpPr txBox="1"/>
          <p:nvPr/>
        </p:nvSpPr>
        <p:spPr>
          <a:xfrm>
            <a:off x="2869949" y="6310265"/>
            <a:ext cx="1937441" cy="276999"/>
          </a:xfrm>
          <a:prstGeom prst="rect">
            <a:avLst/>
          </a:prstGeom>
          <a:noFill/>
        </p:spPr>
        <p:txBody>
          <a:bodyPr wrap="square" rtlCol="0">
            <a:spAutoFit/>
          </a:bodyPr>
          <a:lstStyle/>
          <a:p>
            <a:r>
              <a:rPr lang="de-DE" sz="1200" dirty="0"/>
              <a:t>Quelle: </a:t>
            </a:r>
            <a:r>
              <a:rPr lang="de-DE" sz="1200" dirty="0">
                <a:hlinkClick r:id="rId3"/>
              </a:rPr>
              <a:t>Eurostat</a:t>
            </a:r>
            <a:endParaRPr lang="de-DE" sz="1200" dirty="0"/>
          </a:p>
        </p:txBody>
      </p:sp>
      <p:sp>
        <p:nvSpPr>
          <p:cNvPr id="4" name="Titel 3">
            <a:extLst>
              <a:ext uri="{FF2B5EF4-FFF2-40B4-BE49-F238E27FC236}">
                <a16:creationId xmlns:a16="http://schemas.microsoft.com/office/drawing/2014/main" id="{8B9BEB81-1241-44FA-875E-CB0AA6F8160E}"/>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Langzeit-Erwerbslosigkeit</a:t>
            </a:r>
          </a:p>
        </p:txBody>
      </p:sp>
      <p:sp>
        <p:nvSpPr>
          <p:cNvPr id="7" name="Fußzeilenplatzhalter 6">
            <a:extLst>
              <a:ext uri="{FF2B5EF4-FFF2-40B4-BE49-F238E27FC236}">
                <a16:creationId xmlns:a16="http://schemas.microsoft.com/office/drawing/2014/main" id="{79EEF321-14D6-4555-A6F2-960C0F2BD315}"/>
              </a:ext>
            </a:extLst>
          </p:cNvPr>
          <p:cNvSpPr>
            <a:spLocks noGrp="1"/>
          </p:cNvSpPr>
          <p:nvPr>
            <p:ph type="ftr" sz="quarter" idx="11"/>
          </p:nvPr>
        </p:nvSpPr>
        <p:spPr/>
        <p:txBody>
          <a:bodyPr/>
          <a:lstStyle/>
          <a:p>
            <a:r>
              <a:rPr lang="de-DE"/>
              <a:t>© Anselm Dohle-Beltinger 2021</a:t>
            </a:r>
          </a:p>
        </p:txBody>
      </p:sp>
      <p:sp>
        <p:nvSpPr>
          <p:cNvPr id="8" name="Foliennummernplatzhalter 7">
            <a:extLst>
              <a:ext uri="{FF2B5EF4-FFF2-40B4-BE49-F238E27FC236}">
                <a16:creationId xmlns:a16="http://schemas.microsoft.com/office/drawing/2014/main" id="{11B0C85D-530C-4B01-97CC-EB005E7615F3}"/>
              </a:ext>
            </a:extLst>
          </p:cNvPr>
          <p:cNvSpPr>
            <a:spLocks noGrp="1"/>
          </p:cNvSpPr>
          <p:nvPr>
            <p:ph type="sldNum" sz="quarter" idx="12"/>
          </p:nvPr>
        </p:nvSpPr>
        <p:spPr/>
        <p:txBody>
          <a:bodyPr/>
          <a:lstStyle/>
          <a:p>
            <a:fld id="{4C29D198-19C0-4ABD-9456-62D7334388C4}" type="slidenum">
              <a:rPr lang="de-DE" smtClean="0"/>
              <a:t>71</a:t>
            </a:fld>
            <a:endParaRPr lang="de-DE"/>
          </a:p>
        </p:txBody>
      </p:sp>
    </p:spTree>
    <p:extLst>
      <p:ext uri="{BB962C8B-B14F-4D97-AF65-F5344CB8AC3E}">
        <p14:creationId xmlns:p14="http://schemas.microsoft.com/office/powerpoint/2010/main" val="41588590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759A55C-7855-4E2D-9570-352DB4565CB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918" y="1484768"/>
            <a:ext cx="12190082" cy="4736211"/>
          </a:xfrm>
          <a:prstGeom prst="rect">
            <a:avLst/>
          </a:prstGeom>
        </p:spPr>
      </p:pic>
      <p:sp>
        <p:nvSpPr>
          <p:cNvPr id="3" name="Textfeld 2">
            <a:extLst>
              <a:ext uri="{FF2B5EF4-FFF2-40B4-BE49-F238E27FC236}">
                <a16:creationId xmlns:a16="http://schemas.microsoft.com/office/drawing/2014/main" id="{BF24289D-774B-469F-944F-EABCF5A0DF22}"/>
              </a:ext>
            </a:extLst>
          </p:cNvPr>
          <p:cNvSpPr txBox="1"/>
          <p:nvPr/>
        </p:nvSpPr>
        <p:spPr>
          <a:xfrm>
            <a:off x="2869949" y="6310265"/>
            <a:ext cx="1937441" cy="276999"/>
          </a:xfrm>
          <a:prstGeom prst="rect">
            <a:avLst/>
          </a:prstGeom>
          <a:noFill/>
        </p:spPr>
        <p:txBody>
          <a:bodyPr wrap="square" rtlCol="0">
            <a:spAutoFit/>
          </a:bodyPr>
          <a:lstStyle/>
          <a:p>
            <a:r>
              <a:rPr lang="de-DE" sz="1200" dirty="0"/>
              <a:t>Quelle: </a:t>
            </a:r>
            <a:r>
              <a:rPr lang="de-DE" sz="1200" dirty="0">
                <a:hlinkClick r:id="rId3"/>
              </a:rPr>
              <a:t>Eurostat</a:t>
            </a:r>
            <a:endParaRPr lang="de-DE" sz="1200" dirty="0"/>
          </a:p>
        </p:txBody>
      </p:sp>
      <p:sp>
        <p:nvSpPr>
          <p:cNvPr id="4" name="Titel 3">
            <a:extLst>
              <a:ext uri="{FF2B5EF4-FFF2-40B4-BE49-F238E27FC236}">
                <a16:creationId xmlns:a16="http://schemas.microsoft.com/office/drawing/2014/main" id="{304F14B0-C7D8-4439-A59F-13655E64EC97}"/>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Jugend-Erwerbslosigkeit (Alter 15-24)</a:t>
            </a:r>
          </a:p>
        </p:txBody>
      </p:sp>
      <p:sp>
        <p:nvSpPr>
          <p:cNvPr id="7" name="Fußzeilenplatzhalter 6">
            <a:extLst>
              <a:ext uri="{FF2B5EF4-FFF2-40B4-BE49-F238E27FC236}">
                <a16:creationId xmlns:a16="http://schemas.microsoft.com/office/drawing/2014/main" id="{E54B7C7C-90DF-41CD-A70F-36CC920ACED5}"/>
              </a:ext>
            </a:extLst>
          </p:cNvPr>
          <p:cNvSpPr>
            <a:spLocks noGrp="1"/>
          </p:cNvSpPr>
          <p:nvPr>
            <p:ph type="ftr" sz="quarter" idx="11"/>
          </p:nvPr>
        </p:nvSpPr>
        <p:spPr/>
        <p:txBody>
          <a:bodyPr/>
          <a:lstStyle/>
          <a:p>
            <a:r>
              <a:rPr lang="de-DE"/>
              <a:t>© Anselm Dohle-Beltinger 2021</a:t>
            </a:r>
          </a:p>
        </p:txBody>
      </p:sp>
      <p:sp>
        <p:nvSpPr>
          <p:cNvPr id="8" name="Foliennummernplatzhalter 7">
            <a:extLst>
              <a:ext uri="{FF2B5EF4-FFF2-40B4-BE49-F238E27FC236}">
                <a16:creationId xmlns:a16="http://schemas.microsoft.com/office/drawing/2014/main" id="{F7C07D80-A107-4A0E-8098-75FC85AD4747}"/>
              </a:ext>
            </a:extLst>
          </p:cNvPr>
          <p:cNvSpPr>
            <a:spLocks noGrp="1"/>
          </p:cNvSpPr>
          <p:nvPr>
            <p:ph type="sldNum" sz="quarter" idx="12"/>
          </p:nvPr>
        </p:nvSpPr>
        <p:spPr/>
        <p:txBody>
          <a:bodyPr/>
          <a:lstStyle/>
          <a:p>
            <a:fld id="{4C29D198-19C0-4ABD-9456-62D7334388C4}" type="slidenum">
              <a:rPr lang="de-DE" smtClean="0"/>
              <a:t>72</a:t>
            </a:fld>
            <a:endParaRPr lang="de-DE"/>
          </a:p>
        </p:txBody>
      </p:sp>
    </p:spTree>
    <p:extLst>
      <p:ext uri="{BB962C8B-B14F-4D97-AF65-F5344CB8AC3E}">
        <p14:creationId xmlns:p14="http://schemas.microsoft.com/office/powerpoint/2010/main" val="21800579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5"/>
          <p:cNvSpPr>
            <a:spLocks noGrp="1" noChangeArrowheads="1"/>
          </p:cNvSpPr>
          <p:nvPr>
            <p:ph type="title"/>
          </p:nvPr>
        </p:nvSpPr>
        <p:spPr>
          <a:solidFill>
            <a:srgbClr val="FFFF00"/>
          </a:solidFill>
        </p:spPr>
        <p:txBody>
          <a:bodyPr/>
          <a:lstStyle/>
          <a:p>
            <a:r>
              <a:rPr lang="de-DE" altLang="de-DE"/>
              <a:t>Zweck und Grenzen </a:t>
            </a:r>
            <a:br>
              <a:rPr lang="de-DE" altLang="de-DE"/>
            </a:br>
            <a:r>
              <a:rPr lang="de-DE" altLang="de-DE"/>
              <a:t>der Vollbeschäftigung</a:t>
            </a:r>
          </a:p>
        </p:txBody>
      </p:sp>
      <p:sp>
        <p:nvSpPr>
          <p:cNvPr id="2" name="Textplatzhalter 1">
            <a:extLst>
              <a:ext uri="{FF2B5EF4-FFF2-40B4-BE49-F238E27FC236}">
                <a16:creationId xmlns:a16="http://schemas.microsoft.com/office/drawing/2014/main" id="{4F637008-21E3-4AF8-B038-E62D8425C741}"/>
              </a:ext>
            </a:extLst>
          </p:cNvPr>
          <p:cNvSpPr>
            <a:spLocks noGrp="1"/>
          </p:cNvSpPr>
          <p:nvPr>
            <p:ph type="body" idx="1"/>
          </p:nvPr>
        </p:nvSpPr>
        <p:spPr/>
        <p:txBody>
          <a:bodyPr/>
          <a:lstStyle/>
          <a:p>
            <a:endParaRPr lang="de-DE"/>
          </a:p>
        </p:txBody>
      </p:sp>
      <p:sp>
        <p:nvSpPr>
          <p:cNvPr id="7" name="Foliennummernplatzhalter 3">
            <a:extLst>
              <a:ext uri="{FF2B5EF4-FFF2-40B4-BE49-F238E27FC236}">
                <a16:creationId xmlns:a16="http://schemas.microsoft.com/office/drawing/2014/main" id="{DE50540F-3CB5-463D-9205-AC341A6BA6FD}"/>
              </a:ext>
            </a:extLst>
          </p:cNvPr>
          <p:cNvSpPr txBox="1">
            <a:spLocks/>
          </p:cNvSpPr>
          <p:nvPr/>
        </p:nvSpPr>
        <p:spPr bwMode="auto">
          <a:xfrm>
            <a:off x="9798242" y="6544816"/>
            <a:ext cx="1013774" cy="304800"/>
          </a:xfrm>
          <a:prstGeom prst="rect">
            <a:avLst/>
          </a:prstGeom>
          <a:noFill/>
          <a:ln w="9525">
            <a:noFill/>
            <a:miter lim="800000"/>
            <a:headEnd/>
            <a:tailEnd/>
          </a:ln>
          <a:effectLst/>
        </p:spPr>
        <p:txBody>
          <a:bodyPr vert="horz" wrap="none" lIns="92064" tIns="46032" rIns="92064" bIns="46032" numCol="1" anchor="ctr" anchorCtr="0" compatLnSpc="1">
            <a:prstTxWarp prst="textNoShape">
              <a:avLst/>
            </a:prstTxWarp>
          </a:bodyPr>
          <a:lstStyle>
            <a:defPPr>
              <a:defRPr lang="de-DE"/>
            </a:defPPr>
            <a:lvl1pPr algn="l" rtl="0" eaLnBrk="0" fontAlgn="base" hangingPunct="0">
              <a:spcBef>
                <a:spcPct val="0"/>
              </a:spcBef>
              <a:spcAft>
                <a:spcPct val="0"/>
              </a:spcAft>
              <a:defRPr sz="1200" kern="1200">
                <a:solidFill>
                  <a:schemeClr val="bg1">
                    <a:lumMod val="50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a:lstStyle>
          <a:p>
            <a:pPr>
              <a:defRPr/>
            </a:pPr>
            <a:fld id="{90D83866-B434-4A9F-AB89-AC2BFC837CD8}" type="slidenum">
              <a:rPr lang="de-DE" altLang="de-DE"/>
              <a:pPr>
                <a:defRPr/>
              </a:pPr>
              <a:t>73</a:t>
            </a:fld>
            <a:endParaRPr lang="de-DE" altLang="de-DE"/>
          </a:p>
        </p:txBody>
      </p:sp>
      <p:sp>
        <p:nvSpPr>
          <p:cNvPr id="5" name="Fußzeilenplatzhalter 4">
            <a:extLst>
              <a:ext uri="{FF2B5EF4-FFF2-40B4-BE49-F238E27FC236}">
                <a16:creationId xmlns:a16="http://schemas.microsoft.com/office/drawing/2014/main" id="{C26872B6-FF5D-42B9-AA2F-31CC47B8CC38}"/>
              </a:ext>
            </a:extLst>
          </p:cNvPr>
          <p:cNvSpPr>
            <a:spLocks noGrp="1"/>
          </p:cNvSpPr>
          <p:nvPr>
            <p:ph type="ftr" sz="quarter" idx="11"/>
          </p:nvPr>
        </p:nvSpPr>
        <p:spPr/>
        <p:txBody>
          <a:bodyPr/>
          <a:lstStyle/>
          <a:p>
            <a:r>
              <a:rPr lang="de-DE" dirty="0"/>
              <a:t>© Anselm Dohle-Beltinger 2021</a:t>
            </a:r>
          </a:p>
        </p:txBody>
      </p:sp>
      <p:sp>
        <p:nvSpPr>
          <p:cNvPr id="8" name="Foliennummernplatzhalter 7">
            <a:extLst>
              <a:ext uri="{FF2B5EF4-FFF2-40B4-BE49-F238E27FC236}">
                <a16:creationId xmlns:a16="http://schemas.microsoft.com/office/drawing/2014/main" id="{3F291C26-8CB1-4AE2-833E-D3905D3113AF}"/>
              </a:ext>
            </a:extLst>
          </p:cNvPr>
          <p:cNvSpPr>
            <a:spLocks noGrp="1"/>
          </p:cNvSpPr>
          <p:nvPr>
            <p:ph type="sldNum" sz="quarter" idx="12"/>
          </p:nvPr>
        </p:nvSpPr>
        <p:spPr/>
        <p:txBody>
          <a:bodyPr/>
          <a:lstStyle/>
          <a:p>
            <a:fld id="{4C29D198-19C0-4ABD-9456-62D7334388C4}" type="slidenum">
              <a:rPr lang="de-DE" smtClean="0"/>
              <a:t>73</a:t>
            </a:fld>
            <a:endParaRPr lang="de-DE"/>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ChangeArrowheads="1"/>
          </p:cNvSpPr>
          <p:nvPr>
            <p:ph type="title"/>
          </p:nvPr>
        </p:nvSpPr>
        <p:spPr/>
        <p:txBody>
          <a:bodyPr/>
          <a:lstStyle/>
          <a:p>
            <a:r>
              <a:rPr lang="de-DE" altLang="de-DE"/>
              <a:t>Innere Stabilität von Staat und Wirtschaftsordnung</a:t>
            </a:r>
          </a:p>
        </p:txBody>
      </p:sp>
      <p:sp>
        <p:nvSpPr>
          <p:cNvPr id="32773" name="Rectangle 3"/>
          <p:cNvSpPr>
            <a:spLocks noGrp="1" noChangeArrowheads="1"/>
          </p:cNvSpPr>
          <p:nvPr>
            <p:ph type="body" sz="half" idx="1"/>
          </p:nvPr>
        </p:nvSpPr>
        <p:spPr>
          <a:xfrm>
            <a:off x="1990725" y="1989138"/>
            <a:ext cx="6108700" cy="4114800"/>
          </a:xfrm>
        </p:spPr>
        <p:txBody>
          <a:bodyPr/>
          <a:lstStyle/>
          <a:p>
            <a:r>
              <a:rPr lang="de-DE" altLang="de-DE" sz="2400" dirty="0"/>
              <a:t>Für die Gesellschaft ist dies wichtig, weil sie sich so vor der Selbstzerstörung durch Radikalisierung schützt.</a:t>
            </a:r>
          </a:p>
          <a:p>
            <a:r>
              <a:rPr lang="de-DE" altLang="de-DE" sz="2400" dirty="0"/>
              <a:t>Basis der nachfolgenden Betrachtungen ist, dass sich die Gesellschaft auf eine Vorstellung von Verteilungs-“</a:t>
            </a:r>
            <a:r>
              <a:rPr lang="de-DE" altLang="de-DE" sz="2400" dirty="0" err="1"/>
              <a:t>gerechtigkeit</a:t>
            </a:r>
            <a:r>
              <a:rPr lang="de-DE" altLang="de-DE" sz="2400" dirty="0"/>
              <a:t>“ verständigt hat, die Verarmung und eine extrem starke Einkommensballung  bei wenigen ablehnt. </a:t>
            </a:r>
          </a:p>
          <a:p>
            <a:pPr lvl="1"/>
            <a:r>
              <a:rPr lang="de-DE" altLang="de-DE" sz="2000" dirty="0"/>
              <a:t>Dies war zumindest für die Vergangenheit in der Bundesrepublik der Fall.</a:t>
            </a:r>
          </a:p>
        </p:txBody>
      </p:sp>
      <p:sp>
        <p:nvSpPr>
          <p:cNvPr id="32774" name="Rectangle 4"/>
          <p:cNvSpPr>
            <a:spLocks noGrp="1" noChangeArrowheads="1"/>
          </p:cNvSpPr>
          <p:nvPr>
            <p:ph type="body" sz="half" idx="2"/>
          </p:nvPr>
        </p:nvSpPr>
        <p:spPr>
          <a:xfrm>
            <a:off x="8328026" y="1989139"/>
            <a:ext cx="1871663" cy="4319587"/>
          </a:xfrm>
        </p:spPr>
        <p:txBody>
          <a:bodyPr/>
          <a:lstStyle/>
          <a:p>
            <a:pPr marL="0" indent="0">
              <a:buNone/>
            </a:pPr>
            <a:r>
              <a:rPr lang="de-DE" altLang="de-DE" sz="1600" dirty="0">
                <a:solidFill>
                  <a:srgbClr val="FF0000"/>
                </a:solidFill>
              </a:rPr>
              <a:t>Soziale Spannungen fördern Radikalität</a:t>
            </a:r>
          </a:p>
          <a:p>
            <a:pPr marL="0" indent="0">
              <a:buNone/>
            </a:pPr>
            <a:endParaRPr lang="de-DE" altLang="de-DE" sz="1600" dirty="0">
              <a:solidFill>
                <a:srgbClr val="FF0000"/>
              </a:solidFill>
            </a:endParaRPr>
          </a:p>
          <a:p>
            <a:pPr marL="0" indent="0">
              <a:buNone/>
            </a:pPr>
            <a:endParaRPr lang="de-DE" altLang="de-DE" sz="1600" dirty="0">
              <a:solidFill>
                <a:srgbClr val="FF0000"/>
              </a:solidFill>
            </a:endParaRPr>
          </a:p>
          <a:p>
            <a:pPr marL="0" indent="0">
              <a:buNone/>
            </a:pPr>
            <a:endParaRPr lang="de-DE" altLang="de-DE" sz="1600" dirty="0">
              <a:solidFill>
                <a:srgbClr val="FF0000"/>
              </a:solidFill>
            </a:endParaRPr>
          </a:p>
          <a:p>
            <a:pPr marL="0" indent="0">
              <a:buNone/>
            </a:pPr>
            <a:endParaRPr lang="de-DE" altLang="de-DE" sz="1600" dirty="0">
              <a:solidFill>
                <a:srgbClr val="FF0000"/>
              </a:solidFill>
            </a:endParaRPr>
          </a:p>
          <a:p>
            <a:pPr marL="0" indent="0">
              <a:buNone/>
            </a:pPr>
            <a:endParaRPr lang="de-DE" altLang="de-DE" sz="1600" dirty="0">
              <a:solidFill>
                <a:srgbClr val="FF0000"/>
              </a:solidFill>
            </a:endParaRPr>
          </a:p>
          <a:p>
            <a:pPr marL="0" indent="0">
              <a:buNone/>
            </a:pPr>
            <a:endParaRPr lang="de-DE" altLang="de-DE" sz="1600" dirty="0">
              <a:solidFill>
                <a:srgbClr val="FF0000"/>
              </a:solidFill>
            </a:endParaRPr>
          </a:p>
          <a:p>
            <a:pPr marL="0" indent="0">
              <a:buNone/>
            </a:pPr>
            <a:r>
              <a:rPr lang="de-DE" altLang="de-DE" sz="1600" dirty="0">
                <a:solidFill>
                  <a:srgbClr val="FF0000"/>
                </a:solidFill>
              </a:rPr>
              <a:t>„Gerechtigkeit“ ist subjektiv und daher wandelbar sowie letztlich Ergebnis eines gesellschaftlichen Minimalkonsenses</a:t>
            </a:r>
          </a:p>
        </p:txBody>
      </p:sp>
      <p:sp>
        <p:nvSpPr>
          <p:cNvPr id="8" name="Foliennummernplatzhalter 3">
            <a:extLst>
              <a:ext uri="{FF2B5EF4-FFF2-40B4-BE49-F238E27FC236}">
                <a16:creationId xmlns:a16="http://schemas.microsoft.com/office/drawing/2014/main" id="{1F0D8A5E-F0ED-4AAB-AA8D-C00733C93870}"/>
              </a:ext>
            </a:extLst>
          </p:cNvPr>
          <p:cNvSpPr txBox="1">
            <a:spLocks/>
          </p:cNvSpPr>
          <p:nvPr/>
        </p:nvSpPr>
        <p:spPr bwMode="auto">
          <a:xfrm>
            <a:off x="9798242" y="6544816"/>
            <a:ext cx="1013774" cy="304800"/>
          </a:xfrm>
          <a:prstGeom prst="rect">
            <a:avLst/>
          </a:prstGeom>
          <a:noFill/>
          <a:ln w="9525">
            <a:noFill/>
            <a:miter lim="800000"/>
            <a:headEnd/>
            <a:tailEnd/>
          </a:ln>
          <a:effectLst/>
        </p:spPr>
        <p:txBody>
          <a:bodyPr vert="horz" wrap="none" lIns="92064" tIns="46032" rIns="92064" bIns="46032" numCol="1" anchor="ctr" anchorCtr="0" compatLnSpc="1">
            <a:prstTxWarp prst="textNoShape">
              <a:avLst/>
            </a:prstTxWarp>
          </a:bodyPr>
          <a:lstStyle>
            <a:defPPr>
              <a:defRPr lang="de-DE"/>
            </a:defPPr>
            <a:lvl1pPr algn="l" rtl="0" eaLnBrk="0" fontAlgn="base" hangingPunct="0">
              <a:spcBef>
                <a:spcPct val="0"/>
              </a:spcBef>
              <a:spcAft>
                <a:spcPct val="0"/>
              </a:spcAft>
              <a:defRPr sz="1200" kern="1200">
                <a:solidFill>
                  <a:schemeClr val="bg1">
                    <a:lumMod val="50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a:lstStyle>
          <a:p>
            <a:pPr>
              <a:defRPr/>
            </a:pPr>
            <a:fld id="{90D83866-B434-4A9F-AB89-AC2BFC837CD8}" type="slidenum">
              <a:rPr lang="de-DE" altLang="de-DE"/>
              <a:pPr>
                <a:defRPr/>
              </a:pPr>
              <a:t>74</a:t>
            </a:fld>
            <a:endParaRPr lang="de-DE" altLang="de-DE"/>
          </a:p>
        </p:txBody>
      </p:sp>
      <p:sp>
        <p:nvSpPr>
          <p:cNvPr id="4" name="Fußzeilenplatzhalter 3">
            <a:extLst>
              <a:ext uri="{FF2B5EF4-FFF2-40B4-BE49-F238E27FC236}">
                <a16:creationId xmlns:a16="http://schemas.microsoft.com/office/drawing/2014/main" id="{CDD78181-B990-4DB5-AE6A-E9C65979C6F5}"/>
              </a:ext>
            </a:extLst>
          </p:cNvPr>
          <p:cNvSpPr>
            <a:spLocks noGrp="1"/>
          </p:cNvSpPr>
          <p:nvPr>
            <p:ph type="ftr" sz="quarter" idx="11"/>
          </p:nvPr>
        </p:nvSpPr>
        <p:spPr/>
        <p:txBody>
          <a:bodyPr/>
          <a:lstStyle/>
          <a:p>
            <a:r>
              <a:rPr lang="de-DE"/>
              <a:t>© Anselm Dohle-Beltinger 2021</a:t>
            </a:r>
          </a:p>
        </p:txBody>
      </p:sp>
      <p:sp>
        <p:nvSpPr>
          <p:cNvPr id="5" name="Foliennummernplatzhalter 4">
            <a:extLst>
              <a:ext uri="{FF2B5EF4-FFF2-40B4-BE49-F238E27FC236}">
                <a16:creationId xmlns:a16="http://schemas.microsoft.com/office/drawing/2014/main" id="{B4DC99B5-04BA-4434-8CB3-012346D6E9F0}"/>
              </a:ext>
            </a:extLst>
          </p:cNvPr>
          <p:cNvSpPr>
            <a:spLocks noGrp="1"/>
          </p:cNvSpPr>
          <p:nvPr>
            <p:ph type="sldNum" sz="quarter" idx="12"/>
          </p:nvPr>
        </p:nvSpPr>
        <p:spPr/>
        <p:txBody>
          <a:bodyPr/>
          <a:lstStyle/>
          <a:p>
            <a:fld id="{4C29D198-19C0-4ABD-9456-62D7334388C4}" type="slidenum">
              <a:rPr lang="de-DE" smtClean="0"/>
              <a:t>74</a:t>
            </a:fld>
            <a:endParaRPr lang="de-DE"/>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2"/>
          <p:cNvSpPr>
            <a:spLocks noGrp="1" noChangeArrowheads="1"/>
          </p:cNvSpPr>
          <p:nvPr>
            <p:ph type="title"/>
          </p:nvPr>
        </p:nvSpPr>
        <p:spPr/>
        <p:txBody>
          <a:bodyPr/>
          <a:lstStyle/>
          <a:p>
            <a:r>
              <a:rPr lang="de-DE" altLang="de-DE"/>
              <a:t>Distribution</a:t>
            </a:r>
          </a:p>
        </p:txBody>
      </p:sp>
      <p:sp>
        <p:nvSpPr>
          <p:cNvPr id="33797" name="Rectangle 3"/>
          <p:cNvSpPr>
            <a:spLocks noGrp="1" noChangeArrowheads="1"/>
          </p:cNvSpPr>
          <p:nvPr>
            <p:ph type="body" sz="half" idx="1"/>
          </p:nvPr>
        </p:nvSpPr>
        <p:spPr>
          <a:xfrm>
            <a:off x="1990725" y="1989138"/>
            <a:ext cx="8207374" cy="4114800"/>
          </a:xfrm>
        </p:spPr>
        <p:txBody>
          <a:bodyPr/>
          <a:lstStyle/>
          <a:p>
            <a:r>
              <a:rPr lang="de-DE" altLang="de-DE" sz="2400" dirty="0"/>
              <a:t>Für die meisten Deutschen ist ihr Faktoreinkommen bestimmt von Lohn oder Gehalt und weniger vom Kapital.</a:t>
            </a:r>
          </a:p>
          <a:p>
            <a:pPr lvl="1"/>
            <a:r>
              <a:rPr lang="de-DE" altLang="de-DE" sz="2000" dirty="0"/>
              <a:t>Alle, die nicht am Produktionsprozess teilnehmen, erzielen kein Faktoreinkommen.</a:t>
            </a:r>
          </a:p>
          <a:p>
            <a:pPr lvl="1"/>
            <a:r>
              <a:rPr lang="de-DE" altLang="de-DE" sz="2000" dirty="0"/>
              <a:t>Arbeitslose drohen also in die Armut abzudriften und sind potenzielle Zielgruppe einer gesellschaftlichen Radikalisierung.</a:t>
            </a:r>
          </a:p>
          <a:p>
            <a:r>
              <a:rPr lang="de-DE" altLang="de-DE" sz="2400" dirty="0"/>
              <a:t>Die Einkommensstruktur der Bevölkerung driftet bei hoher Arbeitslosigkeit merklich auseinander</a:t>
            </a:r>
          </a:p>
        </p:txBody>
      </p:sp>
      <p:sp>
        <p:nvSpPr>
          <p:cNvPr id="8" name="Foliennummernplatzhalter 3">
            <a:extLst>
              <a:ext uri="{FF2B5EF4-FFF2-40B4-BE49-F238E27FC236}">
                <a16:creationId xmlns:a16="http://schemas.microsoft.com/office/drawing/2014/main" id="{104E791D-6281-4E97-87E7-213677E3158B}"/>
              </a:ext>
            </a:extLst>
          </p:cNvPr>
          <p:cNvSpPr txBox="1">
            <a:spLocks/>
          </p:cNvSpPr>
          <p:nvPr/>
        </p:nvSpPr>
        <p:spPr bwMode="auto">
          <a:xfrm>
            <a:off x="9798242" y="6544816"/>
            <a:ext cx="1013774" cy="304800"/>
          </a:xfrm>
          <a:prstGeom prst="rect">
            <a:avLst/>
          </a:prstGeom>
          <a:noFill/>
          <a:ln w="9525">
            <a:noFill/>
            <a:miter lim="800000"/>
            <a:headEnd/>
            <a:tailEnd/>
          </a:ln>
          <a:effectLst/>
        </p:spPr>
        <p:txBody>
          <a:bodyPr vert="horz" wrap="none" lIns="92064" tIns="46032" rIns="92064" bIns="46032" numCol="1" anchor="ctr" anchorCtr="0" compatLnSpc="1">
            <a:prstTxWarp prst="textNoShape">
              <a:avLst/>
            </a:prstTxWarp>
          </a:bodyPr>
          <a:lstStyle>
            <a:defPPr>
              <a:defRPr lang="de-DE"/>
            </a:defPPr>
            <a:lvl1pPr algn="l" rtl="0" eaLnBrk="0" fontAlgn="base" hangingPunct="0">
              <a:spcBef>
                <a:spcPct val="0"/>
              </a:spcBef>
              <a:spcAft>
                <a:spcPct val="0"/>
              </a:spcAft>
              <a:defRPr sz="1200" kern="1200">
                <a:solidFill>
                  <a:schemeClr val="bg1">
                    <a:lumMod val="50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a:lstStyle>
          <a:p>
            <a:pPr>
              <a:defRPr/>
            </a:pPr>
            <a:fld id="{90D83866-B434-4A9F-AB89-AC2BFC837CD8}" type="slidenum">
              <a:rPr lang="de-DE" altLang="de-DE"/>
              <a:pPr>
                <a:defRPr/>
              </a:pPr>
              <a:t>75</a:t>
            </a:fld>
            <a:endParaRPr lang="de-DE" altLang="de-DE"/>
          </a:p>
        </p:txBody>
      </p:sp>
      <p:sp>
        <p:nvSpPr>
          <p:cNvPr id="4" name="Fußzeilenplatzhalter 3">
            <a:extLst>
              <a:ext uri="{FF2B5EF4-FFF2-40B4-BE49-F238E27FC236}">
                <a16:creationId xmlns:a16="http://schemas.microsoft.com/office/drawing/2014/main" id="{7CDF4EF7-00E4-477B-9740-D014826D1754}"/>
              </a:ext>
            </a:extLst>
          </p:cNvPr>
          <p:cNvSpPr>
            <a:spLocks noGrp="1"/>
          </p:cNvSpPr>
          <p:nvPr>
            <p:ph type="ftr" sz="quarter" idx="11"/>
          </p:nvPr>
        </p:nvSpPr>
        <p:spPr/>
        <p:txBody>
          <a:bodyPr/>
          <a:lstStyle/>
          <a:p>
            <a:r>
              <a:rPr lang="de-DE"/>
              <a:t>© Anselm Dohle-Beltinger 2021</a:t>
            </a:r>
          </a:p>
        </p:txBody>
      </p:sp>
      <p:sp>
        <p:nvSpPr>
          <p:cNvPr id="5" name="Foliennummernplatzhalter 4">
            <a:extLst>
              <a:ext uri="{FF2B5EF4-FFF2-40B4-BE49-F238E27FC236}">
                <a16:creationId xmlns:a16="http://schemas.microsoft.com/office/drawing/2014/main" id="{D8E88635-FEA9-4596-9EE8-2838BE53021F}"/>
              </a:ext>
            </a:extLst>
          </p:cNvPr>
          <p:cNvSpPr>
            <a:spLocks noGrp="1"/>
          </p:cNvSpPr>
          <p:nvPr>
            <p:ph type="sldNum" sz="quarter" idx="12"/>
          </p:nvPr>
        </p:nvSpPr>
        <p:spPr/>
        <p:txBody>
          <a:bodyPr/>
          <a:lstStyle/>
          <a:p>
            <a:fld id="{4C29D198-19C0-4ABD-9456-62D7334388C4}" type="slidenum">
              <a:rPr lang="de-DE" smtClean="0"/>
              <a:t>75</a:t>
            </a:fld>
            <a:endParaRPr lang="de-DE"/>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title"/>
          </p:nvPr>
        </p:nvSpPr>
        <p:spPr/>
        <p:txBody>
          <a:bodyPr/>
          <a:lstStyle/>
          <a:p>
            <a:r>
              <a:rPr lang="de-DE" altLang="de-DE"/>
              <a:t>Finanzierung der Redistribution</a:t>
            </a:r>
          </a:p>
        </p:txBody>
      </p:sp>
      <p:sp>
        <p:nvSpPr>
          <p:cNvPr id="34821" name="Rectangle 3"/>
          <p:cNvSpPr>
            <a:spLocks noGrp="1" noChangeArrowheads="1"/>
          </p:cNvSpPr>
          <p:nvPr>
            <p:ph type="body" sz="half" idx="1"/>
          </p:nvPr>
        </p:nvSpPr>
        <p:spPr>
          <a:xfrm>
            <a:off x="1990725" y="1989138"/>
            <a:ext cx="6108700" cy="4564062"/>
          </a:xfrm>
        </p:spPr>
        <p:txBody>
          <a:bodyPr/>
          <a:lstStyle/>
          <a:p>
            <a:r>
              <a:rPr lang="de-DE" altLang="de-DE" sz="2400" dirty="0"/>
              <a:t>Die Umverteilung des Markt- bzw. Primäreinkommens durch den Staat (=Redistribution) nach dem Kriterium der Bedürftigkeit bremst die Leistungs-bereitschaft der Arbeitenden.</a:t>
            </a:r>
          </a:p>
          <a:p>
            <a:r>
              <a:rPr lang="de-DE" altLang="de-DE" sz="2400" dirty="0"/>
              <a:t>Je mehr Lasten bei zunehmender Arbeitslosigkeit von den Empfängern auf die Leistungsträger überwälzt werden müssen, desto mehr sinkt deren Motivation zur Leistungserstellung = Arbeit als Unternehmer oder Arbeitnehmer.</a:t>
            </a:r>
          </a:p>
        </p:txBody>
      </p:sp>
      <p:sp>
        <p:nvSpPr>
          <p:cNvPr id="34822" name="Rectangle 4"/>
          <p:cNvSpPr>
            <a:spLocks noGrp="1" noChangeArrowheads="1"/>
          </p:cNvSpPr>
          <p:nvPr>
            <p:ph type="body" sz="half" idx="2"/>
          </p:nvPr>
        </p:nvSpPr>
        <p:spPr>
          <a:xfrm>
            <a:off x="8328026" y="1989138"/>
            <a:ext cx="1871663" cy="4248150"/>
          </a:xfrm>
        </p:spPr>
        <p:txBody>
          <a:bodyPr/>
          <a:lstStyle/>
          <a:p>
            <a:pPr marL="0" indent="0">
              <a:buNone/>
            </a:pPr>
            <a:endParaRPr lang="de-DE" altLang="de-DE" sz="1600" dirty="0">
              <a:solidFill>
                <a:srgbClr val="FF0000"/>
              </a:solidFill>
            </a:endParaRPr>
          </a:p>
          <a:p>
            <a:pPr marL="0" indent="0">
              <a:buNone/>
            </a:pPr>
            <a:endParaRPr lang="de-DE" altLang="de-DE" sz="1600" dirty="0">
              <a:solidFill>
                <a:srgbClr val="FF0000"/>
              </a:solidFill>
            </a:endParaRPr>
          </a:p>
          <a:p>
            <a:pPr marL="0" indent="0">
              <a:buNone/>
            </a:pPr>
            <a:endParaRPr lang="de-DE" altLang="de-DE" sz="1600" dirty="0">
              <a:solidFill>
                <a:srgbClr val="FF0000"/>
              </a:solidFill>
            </a:endParaRPr>
          </a:p>
          <a:p>
            <a:pPr marL="0" indent="0">
              <a:buNone/>
            </a:pPr>
            <a:endParaRPr lang="de-DE" altLang="de-DE" sz="1600" dirty="0">
              <a:solidFill>
                <a:srgbClr val="FF0000"/>
              </a:solidFill>
            </a:endParaRPr>
          </a:p>
          <a:p>
            <a:pPr marL="0" indent="0">
              <a:buNone/>
            </a:pPr>
            <a:endParaRPr lang="de-DE" altLang="de-DE" sz="1600" dirty="0">
              <a:solidFill>
                <a:srgbClr val="FF0000"/>
              </a:solidFill>
            </a:endParaRPr>
          </a:p>
          <a:p>
            <a:pPr marL="0" indent="0">
              <a:buNone/>
            </a:pPr>
            <a:endParaRPr lang="de-DE" altLang="de-DE" sz="1600" dirty="0">
              <a:solidFill>
                <a:srgbClr val="FF0000"/>
              </a:solidFill>
            </a:endParaRPr>
          </a:p>
          <a:p>
            <a:pPr marL="0" indent="0">
              <a:buNone/>
            </a:pPr>
            <a:endParaRPr lang="de-DE" altLang="de-DE" sz="1600" dirty="0">
              <a:solidFill>
                <a:srgbClr val="FF0000"/>
              </a:solidFill>
            </a:endParaRPr>
          </a:p>
          <a:p>
            <a:pPr marL="0" indent="0">
              <a:buNone/>
            </a:pPr>
            <a:endParaRPr lang="de-DE" altLang="de-DE" sz="1600" dirty="0">
              <a:solidFill>
                <a:srgbClr val="FF0000"/>
              </a:solidFill>
            </a:endParaRPr>
          </a:p>
          <a:p>
            <a:pPr marL="0" indent="0">
              <a:buNone/>
            </a:pPr>
            <a:endParaRPr lang="de-DE" altLang="de-DE" sz="1600" dirty="0">
              <a:solidFill>
                <a:srgbClr val="FF0000"/>
              </a:solidFill>
            </a:endParaRPr>
          </a:p>
          <a:p>
            <a:pPr marL="0" indent="0">
              <a:buNone/>
            </a:pPr>
            <a:r>
              <a:rPr lang="de-DE" altLang="de-DE" sz="1600" dirty="0">
                <a:solidFill>
                  <a:srgbClr val="FF0000"/>
                </a:solidFill>
              </a:rPr>
              <a:t>Investitionszurück-haltung</a:t>
            </a:r>
          </a:p>
        </p:txBody>
      </p:sp>
      <p:sp>
        <p:nvSpPr>
          <p:cNvPr id="8" name="Foliennummernplatzhalter 3">
            <a:extLst>
              <a:ext uri="{FF2B5EF4-FFF2-40B4-BE49-F238E27FC236}">
                <a16:creationId xmlns:a16="http://schemas.microsoft.com/office/drawing/2014/main" id="{09CE6FE4-D03C-4167-A6CF-FDD329509025}"/>
              </a:ext>
            </a:extLst>
          </p:cNvPr>
          <p:cNvSpPr txBox="1">
            <a:spLocks/>
          </p:cNvSpPr>
          <p:nvPr/>
        </p:nvSpPr>
        <p:spPr bwMode="auto">
          <a:xfrm>
            <a:off x="9798242" y="6544816"/>
            <a:ext cx="1013774" cy="304800"/>
          </a:xfrm>
          <a:prstGeom prst="rect">
            <a:avLst/>
          </a:prstGeom>
          <a:noFill/>
          <a:ln w="9525">
            <a:noFill/>
            <a:miter lim="800000"/>
            <a:headEnd/>
            <a:tailEnd/>
          </a:ln>
          <a:effectLst/>
        </p:spPr>
        <p:txBody>
          <a:bodyPr vert="horz" wrap="none" lIns="92064" tIns="46032" rIns="92064" bIns="46032" numCol="1" anchor="ctr" anchorCtr="0" compatLnSpc="1">
            <a:prstTxWarp prst="textNoShape">
              <a:avLst/>
            </a:prstTxWarp>
          </a:bodyPr>
          <a:lstStyle>
            <a:defPPr>
              <a:defRPr lang="de-DE"/>
            </a:defPPr>
            <a:lvl1pPr algn="l" rtl="0" eaLnBrk="0" fontAlgn="base" hangingPunct="0">
              <a:spcBef>
                <a:spcPct val="0"/>
              </a:spcBef>
              <a:spcAft>
                <a:spcPct val="0"/>
              </a:spcAft>
              <a:defRPr sz="1200" kern="1200">
                <a:solidFill>
                  <a:schemeClr val="bg1">
                    <a:lumMod val="50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a:lstStyle>
          <a:p>
            <a:pPr>
              <a:defRPr/>
            </a:pPr>
            <a:fld id="{90D83866-B434-4A9F-AB89-AC2BFC837CD8}" type="slidenum">
              <a:rPr lang="de-DE" altLang="de-DE"/>
              <a:pPr>
                <a:defRPr/>
              </a:pPr>
              <a:t>76</a:t>
            </a:fld>
            <a:endParaRPr lang="de-DE" altLang="de-DE"/>
          </a:p>
        </p:txBody>
      </p:sp>
      <p:sp>
        <p:nvSpPr>
          <p:cNvPr id="4" name="Fußzeilenplatzhalter 3">
            <a:extLst>
              <a:ext uri="{FF2B5EF4-FFF2-40B4-BE49-F238E27FC236}">
                <a16:creationId xmlns:a16="http://schemas.microsoft.com/office/drawing/2014/main" id="{4FBEFEA8-96C5-4FF0-B005-A77F7404C385}"/>
              </a:ext>
            </a:extLst>
          </p:cNvPr>
          <p:cNvSpPr>
            <a:spLocks noGrp="1"/>
          </p:cNvSpPr>
          <p:nvPr>
            <p:ph type="ftr" sz="quarter" idx="11"/>
          </p:nvPr>
        </p:nvSpPr>
        <p:spPr/>
        <p:txBody>
          <a:bodyPr/>
          <a:lstStyle/>
          <a:p>
            <a:r>
              <a:rPr lang="de-DE"/>
              <a:t>© Anselm Dohle-Beltinger 2021</a:t>
            </a:r>
          </a:p>
        </p:txBody>
      </p:sp>
      <p:sp>
        <p:nvSpPr>
          <p:cNvPr id="5" name="Foliennummernplatzhalter 4">
            <a:extLst>
              <a:ext uri="{FF2B5EF4-FFF2-40B4-BE49-F238E27FC236}">
                <a16:creationId xmlns:a16="http://schemas.microsoft.com/office/drawing/2014/main" id="{D905FF4B-DB47-4EC7-877C-1E6D187B2341}"/>
              </a:ext>
            </a:extLst>
          </p:cNvPr>
          <p:cNvSpPr>
            <a:spLocks noGrp="1"/>
          </p:cNvSpPr>
          <p:nvPr>
            <p:ph type="sldNum" sz="quarter" idx="12"/>
          </p:nvPr>
        </p:nvSpPr>
        <p:spPr/>
        <p:txBody>
          <a:bodyPr/>
          <a:lstStyle/>
          <a:p>
            <a:fld id="{4C29D198-19C0-4ABD-9456-62D7334388C4}" type="slidenum">
              <a:rPr lang="de-DE" smtClean="0"/>
              <a:t>76</a:t>
            </a:fld>
            <a:endParaRPr lang="de-DE"/>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p:cNvSpPr>
            <a:spLocks noGrp="1" noChangeArrowheads="1"/>
          </p:cNvSpPr>
          <p:nvPr>
            <p:ph type="title"/>
          </p:nvPr>
        </p:nvSpPr>
        <p:spPr>
          <a:xfrm>
            <a:off x="1992314" y="692150"/>
            <a:ext cx="8207375" cy="649288"/>
          </a:xfrm>
        </p:spPr>
        <p:txBody>
          <a:bodyPr>
            <a:normAutofit fontScale="90000"/>
          </a:bodyPr>
          <a:lstStyle/>
          <a:p>
            <a:r>
              <a:rPr lang="de-DE" altLang="de-DE"/>
              <a:t>Fazit</a:t>
            </a:r>
          </a:p>
        </p:txBody>
      </p:sp>
      <p:sp>
        <p:nvSpPr>
          <p:cNvPr id="35845" name="Rectangle 3"/>
          <p:cNvSpPr>
            <a:spLocks noGrp="1" noChangeArrowheads="1"/>
          </p:cNvSpPr>
          <p:nvPr>
            <p:ph type="body" sz="half" idx="1"/>
          </p:nvPr>
        </p:nvSpPr>
        <p:spPr>
          <a:xfrm>
            <a:off x="1774825" y="1341439"/>
            <a:ext cx="6769100" cy="4751387"/>
          </a:xfrm>
          <a:solidFill>
            <a:schemeClr val="bg1">
              <a:alpha val="74901"/>
            </a:schemeClr>
          </a:solidFill>
        </p:spPr>
        <p:txBody>
          <a:bodyPr/>
          <a:lstStyle/>
          <a:p>
            <a:pPr>
              <a:lnSpc>
                <a:spcPct val="80000"/>
              </a:lnSpc>
            </a:pPr>
            <a:r>
              <a:rPr lang="de-DE" altLang="de-DE" sz="2400" dirty="0"/>
              <a:t>Eine Gesellschaft kann sich deutliche Einkommenskorrekturen nur leisten, wenn sie nicht bei zu vielen Personen erforderlich sind, also entweder die Armutstoleranz hoch oder die Zahl der Bedürftigen gering ist.</a:t>
            </a:r>
          </a:p>
          <a:p>
            <a:pPr>
              <a:lnSpc>
                <a:spcPct val="80000"/>
              </a:lnSpc>
            </a:pPr>
            <a:r>
              <a:rPr lang="de-DE" altLang="de-DE" sz="2400" dirty="0"/>
              <a:t>Für den Interessensausgleich ist also Vollbeschäftigung und eine schon vom Markt her nicht zu inhomogene Einkommensstruktur erforderlich. </a:t>
            </a:r>
          </a:p>
          <a:p>
            <a:pPr>
              <a:lnSpc>
                <a:spcPct val="80000"/>
              </a:lnSpc>
            </a:pPr>
            <a:r>
              <a:rPr lang="de-DE" altLang="de-DE" sz="2400" dirty="0"/>
              <a:t>Letzteres kann mit durchaus im Widerspruch zu ersterem stehen, z.B. wenn unqualifizierte Arbeit durch überdurchschnittliche Anhebung der Vergütung für die unteren Lohngruppen zu teuer wird und damit der Übergang zum Unterstützungsempfänger sich beschleunigt.</a:t>
            </a:r>
          </a:p>
        </p:txBody>
      </p:sp>
      <p:sp>
        <p:nvSpPr>
          <p:cNvPr id="35846" name="Rectangle 4"/>
          <p:cNvSpPr>
            <a:spLocks noGrp="1" noChangeArrowheads="1"/>
          </p:cNvSpPr>
          <p:nvPr>
            <p:ph type="body" sz="half" idx="2"/>
          </p:nvPr>
        </p:nvSpPr>
        <p:spPr>
          <a:xfrm>
            <a:off x="8328025" y="1989138"/>
            <a:ext cx="2160588" cy="4114800"/>
          </a:xfrm>
        </p:spPr>
        <p:txBody>
          <a:bodyPr>
            <a:normAutofit lnSpcReduction="10000"/>
          </a:bodyPr>
          <a:lstStyle/>
          <a:p>
            <a:pPr marL="0" indent="0">
              <a:buNone/>
            </a:pPr>
            <a:endParaRPr lang="de-DE" altLang="de-DE" sz="1600">
              <a:solidFill>
                <a:srgbClr val="FF0000"/>
              </a:solidFill>
            </a:endParaRPr>
          </a:p>
          <a:p>
            <a:pPr marL="0" indent="0">
              <a:buNone/>
            </a:pPr>
            <a:endParaRPr lang="de-DE" altLang="de-DE" sz="1600">
              <a:solidFill>
                <a:srgbClr val="FF0000"/>
              </a:solidFill>
            </a:endParaRPr>
          </a:p>
          <a:p>
            <a:pPr marL="0" indent="0">
              <a:buNone/>
            </a:pPr>
            <a:endParaRPr lang="de-DE" altLang="de-DE" sz="1600">
              <a:solidFill>
                <a:srgbClr val="FF0000"/>
              </a:solidFill>
            </a:endParaRPr>
          </a:p>
          <a:p>
            <a:pPr marL="0" indent="0">
              <a:buNone/>
            </a:pPr>
            <a:endParaRPr lang="de-DE" altLang="de-DE" sz="1600">
              <a:solidFill>
                <a:srgbClr val="FF0000"/>
              </a:solidFill>
            </a:endParaRPr>
          </a:p>
          <a:p>
            <a:pPr marL="0" indent="0">
              <a:buNone/>
            </a:pPr>
            <a:endParaRPr lang="de-DE" altLang="de-DE" sz="1600">
              <a:solidFill>
                <a:srgbClr val="FF0000"/>
              </a:solidFill>
            </a:endParaRPr>
          </a:p>
          <a:p>
            <a:pPr marL="0" indent="0">
              <a:buNone/>
            </a:pPr>
            <a:endParaRPr lang="de-DE" altLang="de-DE" sz="1600">
              <a:solidFill>
                <a:srgbClr val="FF0000"/>
              </a:solidFill>
            </a:endParaRPr>
          </a:p>
          <a:p>
            <a:pPr marL="0" indent="0">
              <a:buNone/>
            </a:pPr>
            <a:endParaRPr lang="de-DE" altLang="de-DE" sz="1600">
              <a:solidFill>
                <a:srgbClr val="FF0000"/>
              </a:solidFill>
            </a:endParaRPr>
          </a:p>
          <a:p>
            <a:pPr marL="0" indent="0">
              <a:buNone/>
            </a:pPr>
            <a:endParaRPr lang="de-DE" altLang="de-DE" sz="1600">
              <a:solidFill>
                <a:srgbClr val="FF0000"/>
              </a:solidFill>
            </a:endParaRPr>
          </a:p>
          <a:p>
            <a:pPr marL="0" indent="0">
              <a:buNone/>
            </a:pPr>
            <a:r>
              <a:rPr lang="de-DE" altLang="de-DE" sz="1600">
                <a:solidFill>
                  <a:srgbClr val="FF0000"/>
                </a:solidFill>
              </a:rPr>
              <a:t>Widerspruch von Beschäftigungs- </a:t>
            </a:r>
            <a:br>
              <a:rPr lang="de-DE" altLang="de-DE" sz="1600">
                <a:solidFill>
                  <a:srgbClr val="FF0000"/>
                </a:solidFill>
              </a:rPr>
            </a:br>
            <a:r>
              <a:rPr lang="de-DE" altLang="de-DE" sz="1600">
                <a:solidFill>
                  <a:srgbClr val="FF0000"/>
                </a:solidFill>
              </a:rPr>
              <a:t>(billig sichert den Job) und Lohnpolitik </a:t>
            </a:r>
            <a:br>
              <a:rPr lang="de-DE" altLang="de-DE" sz="1600">
                <a:solidFill>
                  <a:srgbClr val="FF0000"/>
                </a:solidFill>
              </a:rPr>
            </a:br>
            <a:r>
              <a:rPr lang="de-DE" altLang="de-DE" sz="1600">
                <a:solidFill>
                  <a:srgbClr val="FF0000"/>
                </a:solidFill>
              </a:rPr>
              <a:t>(mehr Kaufkraft für alle)</a:t>
            </a:r>
          </a:p>
        </p:txBody>
      </p:sp>
      <p:sp>
        <p:nvSpPr>
          <p:cNvPr id="8" name="Foliennummernplatzhalter 3">
            <a:extLst>
              <a:ext uri="{FF2B5EF4-FFF2-40B4-BE49-F238E27FC236}">
                <a16:creationId xmlns:a16="http://schemas.microsoft.com/office/drawing/2014/main" id="{532F3891-207C-4323-B630-BD97D98DE650}"/>
              </a:ext>
            </a:extLst>
          </p:cNvPr>
          <p:cNvSpPr txBox="1">
            <a:spLocks/>
          </p:cNvSpPr>
          <p:nvPr/>
        </p:nvSpPr>
        <p:spPr bwMode="auto">
          <a:xfrm>
            <a:off x="9798242" y="6544816"/>
            <a:ext cx="1013774" cy="304800"/>
          </a:xfrm>
          <a:prstGeom prst="rect">
            <a:avLst/>
          </a:prstGeom>
          <a:noFill/>
          <a:ln w="9525">
            <a:noFill/>
            <a:miter lim="800000"/>
            <a:headEnd/>
            <a:tailEnd/>
          </a:ln>
          <a:effectLst/>
        </p:spPr>
        <p:txBody>
          <a:bodyPr vert="horz" wrap="none" lIns="92064" tIns="46032" rIns="92064" bIns="46032" numCol="1" anchor="ctr" anchorCtr="0" compatLnSpc="1">
            <a:prstTxWarp prst="textNoShape">
              <a:avLst/>
            </a:prstTxWarp>
          </a:bodyPr>
          <a:lstStyle>
            <a:defPPr>
              <a:defRPr lang="de-DE"/>
            </a:defPPr>
            <a:lvl1pPr algn="l" rtl="0" eaLnBrk="0" fontAlgn="base" hangingPunct="0">
              <a:spcBef>
                <a:spcPct val="0"/>
              </a:spcBef>
              <a:spcAft>
                <a:spcPct val="0"/>
              </a:spcAft>
              <a:defRPr sz="1200" kern="1200">
                <a:solidFill>
                  <a:schemeClr val="bg1">
                    <a:lumMod val="50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a:lstStyle>
          <a:p>
            <a:pPr>
              <a:defRPr/>
            </a:pPr>
            <a:fld id="{90D83866-B434-4A9F-AB89-AC2BFC837CD8}" type="slidenum">
              <a:rPr lang="de-DE" altLang="de-DE"/>
              <a:pPr>
                <a:defRPr/>
              </a:pPr>
              <a:t>77</a:t>
            </a:fld>
            <a:endParaRPr lang="de-DE" altLang="de-DE"/>
          </a:p>
        </p:txBody>
      </p:sp>
      <p:sp>
        <p:nvSpPr>
          <p:cNvPr id="4" name="Fußzeilenplatzhalter 3">
            <a:extLst>
              <a:ext uri="{FF2B5EF4-FFF2-40B4-BE49-F238E27FC236}">
                <a16:creationId xmlns:a16="http://schemas.microsoft.com/office/drawing/2014/main" id="{FBB67541-718A-4F2A-B2BD-85A3B3332611}"/>
              </a:ext>
            </a:extLst>
          </p:cNvPr>
          <p:cNvSpPr>
            <a:spLocks noGrp="1"/>
          </p:cNvSpPr>
          <p:nvPr>
            <p:ph type="ftr" sz="quarter" idx="11"/>
          </p:nvPr>
        </p:nvSpPr>
        <p:spPr/>
        <p:txBody>
          <a:bodyPr/>
          <a:lstStyle/>
          <a:p>
            <a:r>
              <a:rPr lang="de-DE"/>
              <a:t>© Anselm Dohle-Beltinger 2021</a:t>
            </a:r>
          </a:p>
        </p:txBody>
      </p:sp>
      <p:sp>
        <p:nvSpPr>
          <p:cNvPr id="5" name="Foliennummernplatzhalter 4">
            <a:extLst>
              <a:ext uri="{FF2B5EF4-FFF2-40B4-BE49-F238E27FC236}">
                <a16:creationId xmlns:a16="http://schemas.microsoft.com/office/drawing/2014/main" id="{3FABC7C0-F741-4689-A2BB-711ECA00A1E6}"/>
              </a:ext>
            </a:extLst>
          </p:cNvPr>
          <p:cNvSpPr>
            <a:spLocks noGrp="1"/>
          </p:cNvSpPr>
          <p:nvPr>
            <p:ph type="sldNum" sz="quarter" idx="12"/>
          </p:nvPr>
        </p:nvSpPr>
        <p:spPr/>
        <p:txBody>
          <a:bodyPr/>
          <a:lstStyle/>
          <a:p>
            <a:fld id="{4C29D198-19C0-4ABD-9456-62D7334388C4}" type="slidenum">
              <a:rPr lang="de-DE" smtClean="0"/>
              <a:t>77</a:t>
            </a:fld>
            <a:endParaRPr lang="de-DE"/>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ChangeArrowheads="1"/>
          </p:cNvSpPr>
          <p:nvPr>
            <p:ph type="title"/>
          </p:nvPr>
        </p:nvSpPr>
        <p:spPr/>
        <p:txBody>
          <a:bodyPr/>
          <a:lstStyle/>
          <a:p>
            <a:r>
              <a:rPr lang="de-DE" altLang="de-DE"/>
              <a:t>Grenzen der Vollbeschäftigung</a:t>
            </a:r>
          </a:p>
        </p:txBody>
      </p:sp>
      <p:sp>
        <p:nvSpPr>
          <p:cNvPr id="36869" name="Rectangle 3"/>
          <p:cNvSpPr>
            <a:spLocks noGrp="1" noChangeArrowheads="1"/>
          </p:cNvSpPr>
          <p:nvPr>
            <p:ph type="body" idx="1"/>
          </p:nvPr>
        </p:nvSpPr>
        <p:spPr>
          <a:xfrm>
            <a:off x="1992313" y="1484784"/>
            <a:ext cx="8064500" cy="4184650"/>
          </a:xfrm>
        </p:spPr>
        <p:txBody>
          <a:bodyPr>
            <a:normAutofit lnSpcReduction="10000"/>
          </a:bodyPr>
          <a:lstStyle/>
          <a:p>
            <a:r>
              <a:rPr lang="de-DE" altLang="de-DE" sz="2400" dirty="0"/>
              <a:t>Eine Gesellschaft wird nie 100% Beschäftigung aufweisen. Stets gibt es eine „natürliche Arbeitslosigkeit“.</a:t>
            </a:r>
          </a:p>
          <a:p>
            <a:r>
              <a:rPr lang="de-DE" altLang="de-DE" sz="2400" dirty="0"/>
              <a:t>Die Höhe der </a:t>
            </a:r>
            <a:r>
              <a:rPr lang="de-DE" altLang="de-DE" sz="2400" dirty="0">
                <a:highlight>
                  <a:srgbClr val="FFFF00"/>
                </a:highlight>
              </a:rPr>
              <a:t>natürlichen AL</a:t>
            </a:r>
            <a:r>
              <a:rPr lang="de-DE" altLang="de-DE" sz="2400" dirty="0"/>
              <a:t> ist von den Gebräuchen des jeweiligen Marktes, insbesondere </a:t>
            </a:r>
          </a:p>
          <a:p>
            <a:pPr lvl="1"/>
            <a:r>
              <a:rPr lang="de-DE" altLang="de-DE" sz="2000" dirty="0"/>
              <a:t>der Risikobereitschaft der Arbeitnehmer (Sucharbeitslosigkeit)</a:t>
            </a:r>
          </a:p>
          <a:p>
            <a:pPr lvl="1"/>
            <a:r>
              <a:rPr lang="de-DE" altLang="de-DE" sz="2000" dirty="0"/>
              <a:t>und der saisonalen AL abhängig.</a:t>
            </a:r>
          </a:p>
          <a:p>
            <a:r>
              <a:rPr lang="de-DE" altLang="de-DE" sz="2400" dirty="0"/>
              <a:t>Die Unterschiede von Land zu Land speisen sich vor allem aus der Sucharbeitslosigkeit, bei der z.B. nach einer Ausbildung oder einer Kündigung seitens des Arbeitnehmers noch kein Anschlussjob vorhanden ist.</a:t>
            </a:r>
          </a:p>
          <a:p>
            <a:r>
              <a:rPr lang="de-DE" altLang="de-DE" sz="2400" dirty="0"/>
              <a:t>Annahme D: max. 3-3,5%; USA: etwa 4-4,5% </a:t>
            </a:r>
            <a:br>
              <a:rPr lang="de-DE" altLang="de-DE" sz="2400" dirty="0"/>
            </a:br>
            <a:r>
              <a:rPr lang="de-DE" altLang="de-DE" sz="2400" dirty="0"/>
              <a:t>(D: Unterbeschäftigungsquote)</a:t>
            </a:r>
          </a:p>
        </p:txBody>
      </p:sp>
      <p:sp>
        <p:nvSpPr>
          <p:cNvPr id="7" name="Foliennummernplatzhalter 3">
            <a:extLst>
              <a:ext uri="{FF2B5EF4-FFF2-40B4-BE49-F238E27FC236}">
                <a16:creationId xmlns:a16="http://schemas.microsoft.com/office/drawing/2014/main" id="{06E29F56-FC6C-4CA6-BE6B-F55B68DDA715}"/>
              </a:ext>
            </a:extLst>
          </p:cNvPr>
          <p:cNvSpPr txBox="1">
            <a:spLocks/>
          </p:cNvSpPr>
          <p:nvPr/>
        </p:nvSpPr>
        <p:spPr bwMode="auto">
          <a:xfrm>
            <a:off x="9798242" y="6544816"/>
            <a:ext cx="1013774" cy="304800"/>
          </a:xfrm>
          <a:prstGeom prst="rect">
            <a:avLst/>
          </a:prstGeom>
          <a:noFill/>
          <a:ln w="9525">
            <a:noFill/>
            <a:miter lim="800000"/>
            <a:headEnd/>
            <a:tailEnd/>
          </a:ln>
          <a:effectLst/>
        </p:spPr>
        <p:txBody>
          <a:bodyPr vert="horz" wrap="none" lIns="92064" tIns="46032" rIns="92064" bIns="46032" numCol="1" anchor="ctr" anchorCtr="0" compatLnSpc="1">
            <a:prstTxWarp prst="textNoShape">
              <a:avLst/>
            </a:prstTxWarp>
          </a:bodyPr>
          <a:lstStyle>
            <a:defPPr>
              <a:defRPr lang="de-DE"/>
            </a:defPPr>
            <a:lvl1pPr algn="l" rtl="0" eaLnBrk="0" fontAlgn="base" hangingPunct="0">
              <a:spcBef>
                <a:spcPct val="0"/>
              </a:spcBef>
              <a:spcAft>
                <a:spcPct val="0"/>
              </a:spcAft>
              <a:defRPr sz="1200" kern="1200">
                <a:solidFill>
                  <a:schemeClr val="bg1">
                    <a:lumMod val="50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a:lstStyle>
          <a:p>
            <a:pPr>
              <a:defRPr/>
            </a:pPr>
            <a:fld id="{90D83866-B434-4A9F-AB89-AC2BFC837CD8}" type="slidenum">
              <a:rPr lang="de-DE" altLang="de-DE"/>
              <a:pPr>
                <a:defRPr/>
              </a:pPr>
              <a:t>78</a:t>
            </a:fld>
            <a:endParaRPr lang="de-DE" altLang="de-DE"/>
          </a:p>
        </p:txBody>
      </p:sp>
      <p:sp>
        <p:nvSpPr>
          <p:cNvPr id="4" name="Fußzeilenplatzhalter 3">
            <a:extLst>
              <a:ext uri="{FF2B5EF4-FFF2-40B4-BE49-F238E27FC236}">
                <a16:creationId xmlns:a16="http://schemas.microsoft.com/office/drawing/2014/main" id="{AFD03493-2038-4E45-9087-F6797B184B59}"/>
              </a:ext>
            </a:extLst>
          </p:cNvPr>
          <p:cNvSpPr>
            <a:spLocks noGrp="1"/>
          </p:cNvSpPr>
          <p:nvPr>
            <p:ph type="ftr" sz="quarter" idx="11"/>
          </p:nvPr>
        </p:nvSpPr>
        <p:spPr/>
        <p:txBody>
          <a:bodyPr/>
          <a:lstStyle/>
          <a:p>
            <a:r>
              <a:rPr lang="de-DE"/>
              <a:t>© Anselm Dohle-Beltinger 2021</a:t>
            </a:r>
          </a:p>
        </p:txBody>
      </p:sp>
      <p:sp>
        <p:nvSpPr>
          <p:cNvPr id="5" name="Foliennummernplatzhalter 4">
            <a:extLst>
              <a:ext uri="{FF2B5EF4-FFF2-40B4-BE49-F238E27FC236}">
                <a16:creationId xmlns:a16="http://schemas.microsoft.com/office/drawing/2014/main" id="{6DE00544-F808-43E0-9A1E-343C53F8012B}"/>
              </a:ext>
            </a:extLst>
          </p:cNvPr>
          <p:cNvSpPr>
            <a:spLocks noGrp="1"/>
          </p:cNvSpPr>
          <p:nvPr>
            <p:ph type="sldNum" sz="quarter" idx="12"/>
          </p:nvPr>
        </p:nvSpPr>
        <p:spPr/>
        <p:txBody>
          <a:bodyPr/>
          <a:lstStyle/>
          <a:p>
            <a:fld id="{4C29D198-19C0-4ABD-9456-62D7334388C4}" type="slidenum">
              <a:rPr lang="de-DE" smtClean="0"/>
              <a:t>78</a:t>
            </a:fld>
            <a:endParaRPr lang="de-DE"/>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524000" y="-26988"/>
            <a:ext cx="9144000" cy="5900018"/>
          </a:xfrm>
          <a:prstGeom prst="rect">
            <a:avLst/>
          </a:prstGeom>
        </p:spPr>
      </p:pic>
      <p:sp>
        <p:nvSpPr>
          <p:cNvPr id="15" name="Ellipse 14"/>
          <p:cNvSpPr/>
          <p:nvPr/>
        </p:nvSpPr>
        <p:spPr>
          <a:xfrm>
            <a:off x="3009893" y="5367297"/>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p:cNvSpPr/>
          <p:nvPr/>
        </p:nvSpPr>
        <p:spPr>
          <a:xfrm>
            <a:off x="4295800" y="5367297"/>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p:cNvSpPr/>
          <p:nvPr/>
        </p:nvSpPr>
        <p:spPr>
          <a:xfrm>
            <a:off x="5612567" y="5367297"/>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p:cNvSpPr/>
          <p:nvPr/>
        </p:nvSpPr>
        <p:spPr>
          <a:xfrm>
            <a:off x="6584750" y="5355399"/>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p:nvSpPr>
        <p:spPr>
          <a:xfrm>
            <a:off x="7901517" y="5367297"/>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p:cNvSpPr/>
          <p:nvPr/>
        </p:nvSpPr>
        <p:spPr>
          <a:xfrm>
            <a:off x="9218284" y="5367297"/>
            <a:ext cx="28803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6" name="Gruppieren 25"/>
          <p:cNvGrpSpPr/>
          <p:nvPr/>
        </p:nvGrpSpPr>
        <p:grpSpPr>
          <a:xfrm>
            <a:off x="5284268" y="6006291"/>
            <a:ext cx="1320953" cy="523220"/>
            <a:chOff x="107504" y="5316017"/>
            <a:chExt cx="1320953" cy="523220"/>
          </a:xfrm>
        </p:grpSpPr>
        <p:sp>
          <p:nvSpPr>
            <p:cNvPr id="21" name="Ellipse 20"/>
            <p:cNvSpPr/>
            <p:nvPr/>
          </p:nvSpPr>
          <p:spPr>
            <a:xfrm>
              <a:off x="107504" y="5373216"/>
              <a:ext cx="144016"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p:cNvSpPr txBox="1"/>
            <p:nvPr/>
          </p:nvSpPr>
          <p:spPr>
            <a:xfrm>
              <a:off x="208799" y="5316017"/>
              <a:ext cx="1219658" cy="523220"/>
            </a:xfrm>
            <a:prstGeom prst="rect">
              <a:avLst/>
            </a:prstGeom>
            <a:noFill/>
          </p:spPr>
          <p:txBody>
            <a:bodyPr wrap="square" rtlCol="0">
              <a:spAutoFit/>
            </a:bodyPr>
            <a:lstStyle/>
            <a:p>
              <a:r>
                <a:rPr lang="de-DE" sz="1400" dirty="0"/>
                <a:t>Bundestags-wahljahre</a:t>
              </a:r>
            </a:p>
          </p:txBody>
        </p:sp>
      </p:grpSp>
      <p:sp>
        <p:nvSpPr>
          <p:cNvPr id="23" name="Textfeld 22"/>
          <p:cNvSpPr txBox="1"/>
          <p:nvPr/>
        </p:nvSpPr>
        <p:spPr>
          <a:xfrm>
            <a:off x="7248128" y="1400930"/>
            <a:ext cx="2527920" cy="523220"/>
          </a:xfrm>
          <a:prstGeom prst="rect">
            <a:avLst/>
          </a:prstGeom>
          <a:noFill/>
        </p:spPr>
        <p:txBody>
          <a:bodyPr wrap="square" rtlCol="0">
            <a:spAutoFit/>
          </a:bodyPr>
          <a:lstStyle/>
          <a:p>
            <a:r>
              <a:rPr lang="de-DE" sz="1400" dirty="0"/>
              <a:t>Erleichterte Vorruhe-</a:t>
            </a:r>
            <a:r>
              <a:rPr lang="de-DE" sz="1400" dirty="0" err="1"/>
              <a:t>standsregelungen</a:t>
            </a:r>
            <a:r>
              <a:rPr lang="de-DE" sz="1400" dirty="0"/>
              <a:t> von U &amp; St</a:t>
            </a:r>
          </a:p>
        </p:txBody>
      </p:sp>
      <p:sp>
        <p:nvSpPr>
          <p:cNvPr id="24" name="Textfeld 23"/>
          <p:cNvSpPr txBox="1"/>
          <p:nvPr/>
        </p:nvSpPr>
        <p:spPr>
          <a:xfrm>
            <a:off x="1490031" y="6363867"/>
            <a:ext cx="2664295" cy="461665"/>
          </a:xfrm>
          <a:prstGeom prst="rect">
            <a:avLst/>
          </a:prstGeom>
          <a:noFill/>
        </p:spPr>
        <p:txBody>
          <a:bodyPr wrap="square" rtlCol="0">
            <a:spAutoFit/>
          </a:bodyPr>
          <a:lstStyle/>
          <a:p>
            <a:r>
              <a:rPr lang="de-DE" sz="1200" dirty="0"/>
              <a:t>Quellen: </a:t>
            </a:r>
            <a:r>
              <a:rPr lang="de-DE" sz="1200" dirty="0">
                <a:hlinkClick r:id="rId3"/>
              </a:rPr>
              <a:t>Bundesagentur für Arbeit</a:t>
            </a:r>
            <a:r>
              <a:rPr lang="de-DE" sz="1200" dirty="0"/>
              <a:t>; </a:t>
            </a:r>
            <a:r>
              <a:rPr lang="de-DE" sz="1200" dirty="0">
                <a:hlinkClick r:id="rId4"/>
              </a:rPr>
              <a:t>Statistisches Bundesamt</a:t>
            </a:r>
            <a:endParaRPr lang="de-DE" sz="1200" dirty="0"/>
          </a:p>
        </p:txBody>
      </p:sp>
      <p:sp>
        <p:nvSpPr>
          <p:cNvPr id="25" name="Rechteck 24"/>
          <p:cNvSpPr/>
          <p:nvPr/>
        </p:nvSpPr>
        <p:spPr>
          <a:xfrm>
            <a:off x="7973706" y="2355387"/>
            <a:ext cx="144016" cy="301191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ußzeilenplatzhalter 3">
            <a:extLst>
              <a:ext uri="{FF2B5EF4-FFF2-40B4-BE49-F238E27FC236}">
                <a16:creationId xmlns:a16="http://schemas.microsoft.com/office/drawing/2014/main" id="{DAA9536A-5F23-439C-85F3-71899C3DF93C}"/>
              </a:ext>
            </a:extLst>
          </p:cNvPr>
          <p:cNvSpPr>
            <a:spLocks noGrp="1"/>
          </p:cNvSpPr>
          <p:nvPr>
            <p:ph type="ftr" sz="quarter" idx="11"/>
          </p:nvPr>
        </p:nvSpPr>
        <p:spPr/>
        <p:txBody>
          <a:bodyPr/>
          <a:lstStyle/>
          <a:p>
            <a:r>
              <a:rPr lang="de-DE"/>
              <a:t>© Anselm Dohle-Beltinger 2021</a:t>
            </a:r>
          </a:p>
        </p:txBody>
      </p:sp>
      <p:sp>
        <p:nvSpPr>
          <p:cNvPr id="5" name="Foliennummernplatzhalter 4">
            <a:extLst>
              <a:ext uri="{FF2B5EF4-FFF2-40B4-BE49-F238E27FC236}">
                <a16:creationId xmlns:a16="http://schemas.microsoft.com/office/drawing/2014/main" id="{1F0FBFAA-218E-45AC-A5C0-5BC3B4DFB789}"/>
              </a:ext>
            </a:extLst>
          </p:cNvPr>
          <p:cNvSpPr>
            <a:spLocks noGrp="1"/>
          </p:cNvSpPr>
          <p:nvPr>
            <p:ph type="sldNum" sz="quarter" idx="12"/>
          </p:nvPr>
        </p:nvSpPr>
        <p:spPr/>
        <p:txBody>
          <a:bodyPr/>
          <a:lstStyle/>
          <a:p>
            <a:fld id="{4C29D198-19C0-4ABD-9456-62D7334388C4}" type="slidenum">
              <a:rPr lang="de-DE" smtClean="0"/>
              <a:t>79</a:t>
            </a:fld>
            <a:endParaRPr lang="de-DE"/>
          </a:p>
        </p:txBody>
      </p:sp>
    </p:spTree>
    <p:extLst>
      <p:ext uri="{BB962C8B-B14F-4D97-AF65-F5344CB8AC3E}">
        <p14:creationId xmlns:p14="http://schemas.microsoft.com/office/powerpoint/2010/main" val="347496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0F1327-8189-4330-8541-F36C22DC105D}"/>
              </a:ext>
            </a:extLst>
          </p:cNvPr>
          <p:cNvSpPr>
            <a:spLocks noGrp="1"/>
          </p:cNvSpPr>
          <p:nvPr>
            <p:ph type="title"/>
          </p:nvPr>
        </p:nvSpPr>
        <p:spPr/>
        <p:txBody>
          <a:bodyPr/>
          <a:lstStyle/>
          <a:p>
            <a:r>
              <a:rPr lang="de-DE" dirty="0">
                <a:solidFill>
                  <a:srgbClr val="FF0000"/>
                </a:solidFill>
              </a:rPr>
              <a:t>Arbeitslosigkeit</a:t>
            </a:r>
            <a:r>
              <a:rPr lang="de-DE" dirty="0"/>
              <a:t> (abstrakte Definition)</a:t>
            </a:r>
          </a:p>
        </p:txBody>
      </p:sp>
      <p:sp>
        <p:nvSpPr>
          <p:cNvPr id="3" name="Inhaltsplatzhalter 2">
            <a:extLst>
              <a:ext uri="{FF2B5EF4-FFF2-40B4-BE49-F238E27FC236}">
                <a16:creationId xmlns:a16="http://schemas.microsoft.com/office/drawing/2014/main" id="{6BAC9963-065F-4681-B204-355569F1B27B}"/>
              </a:ext>
            </a:extLst>
          </p:cNvPr>
          <p:cNvSpPr>
            <a:spLocks noGrp="1"/>
          </p:cNvSpPr>
          <p:nvPr>
            <p:ph idx="1"/>
          </p:nvPr>
        </p:nvSpPr>
        <p:spPr/>
        <p:txBody>
          <a:bodyPr>
            <a:normAutofit lnSpcReduction="10000"/>
          </a:bodyPr>
          <a:lstStyle/>
          <a:p>
            <a:r>
              <a:rPr lang="de-DE" dirty="0"/>
              <a:t>Fehlen von erwerbsorientierten Beschäftigungsmöglichkeiten für einen Teil der arbeitsfähigen und beim bestehenden Lohnniveau arbeitsbereiten Personen</a:t>
            </a:r>
          </a:p>
          <a:p>
            <a:r>
              <a:rPr lang="de-DE" dirty="0">
                <a:solidFill>
                  <a:srgbClr val="FF0000"/>
                </a:solidFill>
              </a:rPr>
              <a:t>Vollbeschäftigung</a:t>
            </a:r>
            <a:r>
              <a:rPr lang="de-DE" dirty="0"/>
              <a:t>: Wenn alle Personen, die zum herrschenden Lohnsatz eine Arbeit suchen und für diese geeignet sind, in kurzer Zeit eine finden.</a:t>
            </a:r>
          </a:p>
          <a:p>
            <a:r>
              <a:rPr lang="de-DE" dirty="0"/>
              <a:t>Damit Vollbeschäftigungsarbeitslosigkeit möglich (in D ca. 3-3,5% Unterbeschäftigung)</a:t>
            </a:r>
          </a:p>
          <a:p>
            <a:r>
              <a:rPr lang="de-DE" dirty="0"/>
              <a:t>Was ist mit Personen, die unrealistische Vorstellungen bei Lohn oder Eignung haben? </a:t>
            </a:r>
            <a:br>
              <a:rPr lang="de-DE" dirty="0"/>
            </a:br>
            <a:r>
              <a:rPr lang="de-DE" dirty="0">
                <a:sym typeface="Symbol" panose="05050102010706020507" pitchFamily="18" charset="2"/>
              </a:rPr>
              <a:t> </a:t>
            </a:r>
            <a:r>
              <a:rPr lang="de-DE" dirty="0">
                <a:solidFill>
                  <a:srgbClr val="FF0000"/>
                </a:solidFill>
                <a:sym typeface="Symbol" panose="05050102010706020507" pitchFamily="18" charset="2"/>
              </a:rPr>
              <a:t>freiwillige Arbeitslosigkeit</a:t>
            </a:r>
            <a:r>
              <a:rPr lang="de-DE" dirty="0">
                <a:sym typeface="Symbol" panose="05050102010706020507" pitchFamily="18" charset="2"/>
              </a:rPr>
              <a:t> (gesellschaftliche Aufgabe?)</a:t>
            </a:r>
            <a:endParaRPr lang="de-DE" dirty="0"/>
          </a:p>
        </p:txBody>
      </p:sp>
      <p:sp>
        <p:nvSpPr>
          <p:cNvPr id="6" name="Fußzeilenplatzhalter 5">
            <a:extLst>
              <a:ext uri="{FF2B5EF4-FFF2-40B4-BE49-F238E27FC236}">
                <a16:creationId xmlns:a16="http://schemas.microsoft.com/office/drawing/2014/main" id="{E0C88B05-B904-4749-93D8-64C123A28DAA}"/>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EC819BCA-3D61-4EB7-8CB5-D4AD6FE31F81}"/>
              </a:ext>
            </a:extLst>
          </p:cNvPr>
          <p:cNvSpPr>
            <a:spLocks noGrp="1"/>
          </p:cNvSpPr>
          <p:nvPr>
            <p:ph type="sldNum" sz="quarter" idx="12"/>
          </p:nvPr>
        </p:nvSpPr>
        <p:spPr/>
        <p:txBody>
          <a:bodyPr/>
          <a:lstStyle/>
          <a:p>
            <a:fld id="{4C29D198-19C0-4ABD-9456-62D7334388C4}" type="slidenum">
              <a:rPr lang="de-DE" smtClean="0"/>
              <a:t>8</a:t>
            </a:fld>
            <a:endParaRPr lang="de-DE"/>
          </a:p>
        </p:txBody>
      </p:sp>
    </p:spTree>
    <p:extLst>
      <p:ext uri="{BB962C8B-B14F-4D97-AF65-F5344CB8AC3E}">
        <p14:creationId xmlns:p14="http://schemas.microsoft.com/office/powerpoint/2010/main" val="1164996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ChangeArrowheads="1"/>
          </p:cNvSpPr>
          <p:nvPr>
            <p:ph type="title"/>
          </p:nvPr>
        </p:nvSpPr>
        <p:spPr>
          <a:xfrm>
            <a:off x="1992314" y="2060575"/>
            <a:ext cx="8207375" cy="1512888"/>
          </a:xfrm>
          <a:solidFill>
            <a:srgbClr val="FF9900"/>
          </a:solidFill>
        </p:spPr>
        <p:txBody>
          <a:bodyPr/>
          <a:lstStyle/>
          <a:p>
            <a:r>
              <a:rPr lang="de-DE" altLang="de-DE"/>
              <a:t>Ursachen der Arbeitslosigkeit und ihre Bekämpfung</a:t>
            </a:r>
          </a:p>
        </p:txBody>
      </p:sp>
      <p:sp>
        <p:nvSpPr>
          <p:cNvPr id="6" name="Foliennummernplatzhalter 3">
            <a:extLst>
              <a:ext uri="{FF2B5EF4-FFF2-40B4-BE49-F238E27FC236}">
                <a16:creationId xmlns:a16="http://schemas.microsoft.com/office/drawing/2014/main" id="{605ED2AC-57E6-4DF7-954D-397FCCCF32CF}"/>
              </a:ext>
            </a:extLst>
          </p:cNvPr>
          <p:cNvSpPr txBox="1">
            <a:spLocks/>
          </p:cNvSpPr>
          <p:nvPr/>
        </p:nvSpPr>
        <p:spPr bwMode="auto">
          <a:xfrm>
            <a:off x="9798242" y="6544816"/>
            <a:ext cx="1013774" cy="304800"/>
          </a:xfrm>
          <a:prstGeom prst="rect">
            <a:avLst/>
          </a:prstGeom>
          <a:noFill/>
          <a:ln w="9525">
            <a:noFill/>
            <a:miter lim="800000"/>
            <a:headEnd/>
            <a:tailEnd/>
          </a:ln>
          <a:effectLst/>
        </p:spPr>
        <p:txBody>
          <a:bodyPr vert="horz" wrap="none" lIns="92064" tIns="46032" rIns="92064" bIns="46032" numCol="1" anchor="ctr" anchorCtr="0" compatLnSpc="1">
            <a:prstTxWarp prst="textNoShape">
              <a:avLst/>
            </a:prstTxWarp>
          </a:bodyPr>
          <a:lstStyle>
            <a:defPPr>
              <a:defRPr lang="de-DE"/>
            </a:defPPr>
            <a:lvl1pPr algn="l" rtl="0" eaLnBrk="0" fontAlgn="base" hangingPunct="0">
              <a:spcBef>
                <a:spcPct val="0"/>
              </a:spcBef>
              <a:spcAft>
                <a:spcPct val="0"/>
              </a:spcAft>
              <a:defRPr sz="1200" kern="1200">
                <a:solidFill>
                  <a:schemeClr val="bg1">
                    <a:lumMod val="50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a:lstStyle>
          <a:p>
            <a:pPr>
              <a:defRPr/>
            </a:pPr>
            <a:fld id="{90D83866-B434-4A9F-AB89-AC2BFC837CD8}" type="slidenum">
              <a:rPr lang="de-DE" altLang="de-DE"/>
              <a:pPr>
                <a:defRPr/>
              </a:pPr>
              <a:t>80</a:t>
            </a:fld>
            <a:endParaRPr lang="de-DE" altLang="de-DE"/>
          </a:p>
        </p:txBody>
      </p:sp>
      <p:sp>
        <p:nvSpPr>
          <p:cNvPr id="4" name="Fußzeilenplatzhalter 3">
            <a:extLst>
              <a:ext uri="{FF2B5EF4-FFF2-40B4-BE49-F238E27FC236}">
                <a16:creationId xmlns:a16="http://schemas.microsoft.com/office/drawing/2014/main" id="{3DBCEB40-B8CD-4916-B72D-0E4021545E16}"/>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40DF9D2B-CF11-4B20-8C0F-8E745B6ED1D3}"/>
              </a:ext>
            </a:extLst>
          </p:cNvPr>
          <p:cNvSpPr>
            <a:spLocks noGrp="1"/>
          </p:cNvSpPr>
          <p:nvPr>
            <p:ph type="sldNum" sz="quarter" idx="12"/>
          </p:nvPr>
        </p:nvSpPr>
        <p:spPr/>
        <p:txBody>
          <a:bodyPr/>
          <a:lstStyle/>
          <a:p>
            <a:fld id="{4C29D198-19C0-4ABD-9456-62D7334388C4}" type="slidenum">
              <a:rPr lang="de-DE" smtClean="0"/>
              <a:t>80</a:t>
            </a:fld>
            <a:endParaRPr lang="de-DE"/>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Rectangle 5"/>
          <p:cNvSpPr>
            <a:spLocks noGrp="1" noChangeArrowheads="1"/>
          </p:cNvSpPr>
          <p:nvPr>
            <p:ph type="title"/>
          </p:nvPr>
        </p:nvSpPr>
        <p:spPr/>
        <p:txBody>
          <a:bodyPr/>
          <a:lstStyle/>
          <a:p>
            <a:r>
              <a:rPr lang="de-DE" altLang="de-DE" dirty="0"/>
              <a:t>Kurzfristige Arbeitslosigkeit</a:t>
            </a:r>
            <a:br>
              <a:rPr lang="de-DE" altLang="de-DE" dirty="0"/>
            </a:br>
            <a:r>
              <a:rPr lang="de-DE" altLang="de-DE" dirty="0"/>
              <a:t>auch: „natürliche Arbeitslosigkeit“</a:t>
            </a:r>
          </a:p>
        </p:txBody>
      </p:sp>
      <p:sp>
        <p:nvSpPr>
          <p:cNvPr id="39942" name="Rectangle 6"/>
          <p:cNvSpPr>
            <a:spLocks noChangeArrowheads="1"/>
          </p:cNvSpPr>
          <p:nvPr/>
        </p:nvSpPr>
        <p:spPr bwMode="auto">
          <a:xfrm>
            <a:off x="8796189" y="1795444"/>
            <a:ext cx="1871662" cy="112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4" tIns="46032" rIns="92064" bIns="46032"/>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buFontTx/>
              <a:buNone/>
            </a:pPr>
            <a:r>
              <a:rPr lang="de-DE" altLang="de-DE" sz="1600" dirty="0">
                <a:solidFill>
                  <a:srgbClr val="FF0000"/>
                </a:solidFill>
              </a:rPr>
              <a:t>„Teilwirtschaftlich“: betrifft nur einzel-ne Branchen oder Unternehmen</a:t>
            </a:r>
          </a:p>
        </p:txBody>
      </p:sp>
      <p:sp>
        <p:nvSpPr>
          <p:cNvPr id="24" name="Foliennummernplatzhalter 3">
            <a:extLst>
              <a:ext uri="{FF2B5EF4-FFF2-40B4-BE49-F238E27FC236}">
                <a16:creationId xmlns:a16="http://schemas.microsoft.com/office/drawing/2014/main" id="{C7328D91-04B0-4CE1-A05F-67EC5F2355F3}"/>
              </a:ext>
            </a:extLst>
          </p:cNvPr>
          <p:cNvSpPr txBox="1">
            <a:spLocks/>
          </p:cNvSpPr>
          <p:nvPr/>
        </p:nvSpPr>
        <p:spPr bwMode="auto">
          <a:xfrm>
            <a:off x="9798242" y="6544816"/>
            <a:ext cx="1013774" cy="304800"/>
          </a:xfrm>
          <a:prstGeom prst="rect">
            <a:avLst/>
          </a:prstGeom>
          <a:noFill/>
          <a:ln w="9525">
            <a:noFill/>
            <a:miter lim="800000"/>
            <a:headEnd/>
            <a:tailEnd/>
          </a:ln>
          <a:effectLst/>
        </p:spPr>
        <p:txBody>
          <a:bodyPr vert="horz" wrap="none" lIns="92064" tIns="46032" rIns="92064" bIns="46032" numCol="1" anchor="ctr" anchorCtr="0" compatLnSpc="1">
            <a:prstTxWarp prst="textNoShape">
              <a:avLst/>
            </a:prstTxWarp>
          </a:bodyPr>
          <a:lstStyle>
            <a:defPPr>
              <a:defRPr lang="de-DE"/>
            </a:defPPr>
            <a:lvl1pPr algn="l" rtl="0" eaLnBrk="0" fontAlgn="base" hangingPunct="0">
              <a:spcBef>
                <a:spcPct val="0"/>
              </a:spcBef>
              <a:spcAft>
                <a:spcPct val="0"/>
              </a:spcAft>
              <a:defRPr sz="1200" kern="1200">
                <a:solidFill>
                  <a:schemeClr val="bg1">
                    <a:lumMod val="50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a:lstStyle>
          <a:p>
            <a:pPr>
              <a:defRPr/>
            </a:pPr>
            <a:fld id="{90D83866-B434-4A9F-AB89-AC2BFC837CD8}" type="slidenum">
              <a:rPr lang="de-DE" altLang="de-DE"/>
              <a:pPr>
                <a:defRPr/>
              </a:pPr>
              <a:t>81</a:t>
            </a:fld>
            <a:endParaRPr lang="de-DE" altLang="de-DE"/>
          </a:p>
        </p:txBody>
      </p:sp>
      <p:grpSp>
        <p:nvGrpSpPr>
          <p:cNvPr id="4" name="Gruppieren 3">
            <a:extLst>
              <a:ext uri="{FF2B5EF4-FFF2-40B4-BE49-F238E27FC236}">
                <a16:creationId xmlns:a16="http://schemas.microsoft.com/office/drawing/2014/main" id="{26CE08BD-2E96-4DBC-AA3A-EABD94F5ADB3}"/>
              </a:ext>
            </a:extLst>
          </p:cNvPr>
          <p:cNvGrpSpPr/>
          <p:nvPr/>
        </p:nvGrpSpPr>
        <p:grpSpPr>
          <a:xfrm>
            <a:off x="1524001" y="4437063"/>
            <a:ext cx="4643438" cy="2108200"/>
            <a:chOff x="1524001" y="4437063"/>
            <a:chExt cx="4643438" cy="2108200"/>
          </a:xfrm>
        </p:grpSpPr>
        <p:grpSp>
          <p:nvGrpSpPr>
            <p:cNvPr id="3" name="Group 7"/>
            <p:cNvGrpSpPr>
              <a:grpSpLocks/>
            </p:cNvGrpSpPr>
            <p:nvPr/>
          </p:nvGrpSpPr>
          <p:grpSpPr bwMode="auto">
            <a:xfrm>
              <a:off x="1524001" y="4437063"/>
              <a:ext cx="3851275" cy="2108200"/>
              <a:chOff x="0" y="2795"/>
              <a:chExt cx="2426" cy="1328"/>
            </a:xfrm>
          </p:grpSpPr>
          <p:grpSp>
            <p:nvGrpSpPr>
              <p:cNvPr id="39953" name="Group 8"/>
              <p:cNvGrpSpPr>
                <a:grpSpLocks/>
              </p:cNvGrpSpPr>
              <p:nvPr/>
            </p:nvGrpSpPr>
            <p:grpSpPr bwMode="auto">
              <a:xfrm>
                <a:off x="703" y="2840"/>
                <a:ext cx="1224" cy="1134"/>
                <a:chOff x="431" y="2886"/>
                <a:chExt cx="1224" cy="1134"/>
              </a:xfrm>
            </p:grpSpPr>
            <p:sp>
              <p:nvSpPr>
                <p:cNvPr id="39957" name="Line 9"/>
                <p:cNvSpPr>
                  <a:spLocks noChangeShapeType="1"/>
                </p:cNvSpPr>
                <p:nvPr/>
              </p:nvSpPr>
              <p:spPr bwMode="auto">
                <a:xfrm flipV="1">
                  <a:off x="431" y="2886"/>
                  <a:ext cx="0" cy="113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2075" tIns="46038" rIns="92075" bIns="46038" anchor="ctr"/>
                <a:lstStyle/>
                <a:p>
                  <a:endParaRPr lang="de-DE"/>
                </a:p>
              </p:txBody>
            </p:sp>
            <p:sp>
              <p:nvSpPr>
                <p:cNvPr id="39958" name="Line 10"/>
                <p:cNvSpPr>
                  <a:spLocks noChangeShapeType="1"/>
                </p:cNvSpPr>
                <p:nvPr/>
              </p:nvSpPr>
              <p:spPr bwMode="auto">
                <a:xfrm>
                  <a:off x="431" y="4020"/>
                  <a:ext cx="122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2075" tIns="46038" rIns="92075" bIns="46038" anchor="ctr"/>
                <a:lstStyle/>
                <a:p>
                  <a:endParaRPr lang="de-DE"/>
                </a:p>
              </p:txBody>
            </p:sp>
          </p:grpSp>
          <p:sp>
            <p:nvSpPr>
              <p:cNvPr id="39954" name="Text Box 11"/>
              <p:cNvSpPr txBox="1">
                <a:spLocks noChangeArrowheads="1"/>
              </p:cNvSpPr>
              <p:nvPr/>
            </p:nvSpPr>
            <p:spPr bwMode="auto">
              <a:xfrm>
                <a:off x="1338" y="3929"/>
                <a:ext cx="108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a:spcBef>
                    <a:spcPct val="50000"/>
                  </a:spcBef>
                  <a:buFontTx/>
                  <a:buNone/>
                </a:pPr>
                <a:r>
                  <a:rPr lang="de-DE" altLang="de-DE" sz="1400"/>
                  <a:t>Wachstumsrate</a:t>
                </a:r>
              </a:p>
            </p:txBody>
          </p:sp>
          <p:sp>
            <p:nvSpPr>
              <p:cNvPr id="39955" name="Text Box 12"/>
              <p:cNvSpPr txBox="1">
                <a:spLocks noChangeArrowheads="1"/>
              </p:cNvSpPr>
              <p:nvPr/>
            </p:nvSpPr>
            <p:spPr bwMode="auto">
              <a:xfrm>
                <a:off x="0" y="2795"/>
                <a:ext cx="793"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a:spcBef>
                    <a:spcPct val="50000"/>
                  </a:spcBef>
                  <a:buFontTx/>
                  <a:buNone/>
                </a:pPr>
                <a:r>
                  <a:rPr lang="de-DE" altLang="de-DE" sz="1400"/>
                  <a:t>Friktionelle</a:t>
                </a:r>
                <a:br>
                  <a:rPr lang="de-DE" altLang="de-DE" sz="1400"/>
                </a:br>
                <a:r>
                  <a:rPr lang="de-DE" altLang="de-DE" sz="1400"/>
                  <a:t>Arbeitslosigkeit</a:t>
                </a:r>
              </a:p>
            </p:txBody>
          </p:sp>
        </p:grpSp>
        <p:grpSp>
          <p:nvGrpSpPr>
            <p:cNvPr id="2" name="Gruppieren 1">
              <a:extLst>
                <a:ext uri="{FF2B5EF4-FFF2-40B4-BE49-F238E27FC236}">
                  <a16:creationId xmlns:a16="http://schemas.microsoft.com/office/drawing/2014/main" id="{3F0A2FF4-136E-45BF-B0C9-97F95011BB4B}"/>
                </a:ext>
              </a:extLst>
            </p:cNvPr>
            <p:cNvGrpSpPr/>
            <p:nvPr/>
          </p:nvGrpSpPr>
          <p:grpSpPr>
            <a:xfrm>
              <a:off x="2647950" y="5467351"/>
              <a:ext cx="3519489" cy="828675"/>
              <a:chOff x="2647950" y="5467351"/>
              <a:chExt cx="3519489" cy="828675"/>
            </a:xfrm>
          </p:grpSpPr>
          <p:sp>
            <p:nvSpPr>
              <p:cNvPr id="39950" name="Text Box 19"/>
              <p:cNvSpPr txBox="1">
                <a:spLocks noChangeArrowheads="1"/>
              </p:cNvSpPr>
              <p:nvPr/>
            </p:nvSpPr>
            <p:spPr bwMode="auto">
              <a:xfrm>
                <a:off x="4511676" y="5576785"/>
                <a:ext cx="16557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50000"/>
                  </a:spcBef>
                  <a:buFontTx/>
                  <a:buNone/>
                </a:pPr>
                <a:r>
                  <a:rPr lang="de-DE" altLang="de-DE" sz="1400" b="1" dirty="0">
                    <a:solidFill>
                      <a:srgbClr val="FF6600"/>
                    </a:solidFill>
                  </a:rPr>
                  <a:t>Kündigung durch Arbeitnehmer ohne Anschlussjob</a:t>
                </a:r>
              </a:p>
            </p:txBody>
          </p:sp>
          <p:sp>
            <p:nvSpPr>
              <p:cNvPr id="13" name="Freihandform: Form 12">
                <a:extLst>
                  <a:ext uri="{FF2B5EF4-FFF2-40B4-BE49-F238E27FC236}">
                    <a16:creationId xmlns:a16="http://schemas.microsoft.com/office/drawing/2014/main" id="{E3E7C606-E88E-4BAE-8068-1865E55DB951}"/>
                  </a:ext>
                </a:extLst>
              </p:cNvPr>
              <p:cNvSpPr/>
              <p:nvPr/>
            </p:nvSpPr>
            <p:spPr bwMode="auto">
              <a:xfrm>
                <a:off x="2647950" y="5467351"/>
                <a:ext cx="1733550" cy="828675"/>
              </a:xfrm>
              <a:custGeom>
                <a:avLst/>
                <a:gdLst>
                  <a:gd name="connsiteX0" fmla="*/ 0 w 1733550"/>
                  <a:gd name="connsiteY0" fmla="*/ 828675 h 828675"/>
                  <a:gd name="connsiteX1" fmla="*/ 9525 w 1733550"/>
                  <a:gd name="connsiteY1" fmla="*/ 581025 h 828675"/>
                  <a:gd name="connsiteX2" fmla="*/ 200025 w 1733550"/>
                  <a:gd name="connsiteY2" fmla="*/ 561975 h 828675"/>
                  <a:gd name="connsiteX3" fmla="*/ 381000 w 1733550"/>
                  <a:gd name="connsiteY3" fmla="*/ 533400 h 828675"/>
                  <a:gd name="connsiteX4" fmla="*/ 514350 w 1733550"/>
                  <a:gd name="connsiteY4" fmla="*/ 514350 h 828675"/>
                  <a:gd name="connsiteX5" fmla="*/ 657225 w 1733550"/>
                  <a:gd name="connsiteY5" fmla="*/ 476250 h 828675"/>
                  <a:gd name="connsiteX6" fmla="*/ 866775 w 1733550"/>
                  <a:gd name="connsiteY6" fmla="*/ 419100 h 828675"/>
                  <a:gd name="connsiteX7" fmla="*/ 1076325 w 1733550"/>
                  <a:gd name="connsiteY7" fmla="*/ 361950 h 828675"/>
                  <a:gd name="connsiteX8" fmla="*/ 1209675 w 1733550"/>
                  <a:gd name="connsiteY8" fmla="*/ 304800 h 828675"/>
                  <a:gd name="connsiteX9" fmla="*/ 1381125 w 1733550"/>
                  <a:gd name="connsiteY9" fmla="*/ 247650 h 828675"/>
                  <a:gd name="connsiteX10" fmla="*/ 1485900 w 1733550"/>
                  <a:gd name="connsiteY10" fmla="*/ 190500 h 828675"/>
                  <a:gd name="connsiteX11" fmla="*/ 1590675 w 1733550"/>
                  <a:gd name="connsiteY11" fmla="*/ 114300 h 828675"/>
                  <a:gd name="connsiteX12" fmla="*/ 1695450 w 1733550"/>
                  <a:gd name="connsiteY12" fmla="*/ 47625 h 828675"/>
                  <a:gd name="connsiteX13" fmla="*/ 1733550 w 1733550"/>
                  <a:gd name="connsiteY13" fmla="*/ 0 h 828675"/>
                  <a:gd name="connsiteX14" fmla="*/ 1733550 w 1733550"/>
                  <a:gd name="connsiteY14" fmla="*/ 819150 h 828675"/>
                  <a:gd name="connsiteX15" fmla="*/ 0 w 1733550"/>
                  <a:gd name="connsiteY15" fmla="*/ 828675 h 828675"/>
                  <a:gd name="connsiteX0" fmla="*/ 0 w 1733550"/>
                  <a:gd name="connsiteY0" fmla="*/ 828675 h 828675"/>
                  <a:gd name="connsiteX1" fmla="*/ 9525 w 1733550"/>
                  <a:gd name="connsiteY1" fmla="*/ 581025 h 828675"/>
                  <a:gd name="connsiteX2" fmla="*/ 200025 w 1733550"/>
                  <a:gd name="connsiteY2" fmla="*/ 561975 h 828675"/>
                  <a:gd name="connsiteX3" fmla="*/ 381000 w 1733550"/>
                  <a:gd name="connsiteY3" fmla="*/ 533400 h 828675"/>
                  <a:gd name="connsiteX4" fmla="*/ 514350 w 1733550"/>
                  <a:gd name="connsiteY4" fmla="*/ 514350 h 828675"/>
                  <a:gd name="connsiteX5" fmla="*/ 657225 w 1733550"/>
                  <a:gd name="connsiteY5" fmla="*/ 476250 h 828675"/>
                  <a:gd name="connsiteX6" fmla="*/ 866775 w 1733550"/>
                  <a:gd name="connsiteY6" fmla="*/ 419100 h 828675"/>
                  <a:gd name="connsiteX7" fmla="*/ 1071008 w 1733550"/>
                  <a:gd name="connsiteY7" fmla="*/ 356634 h 828675"/>
                  <a:gd name="connsiteX8" fmla="*/ 1209675 w 1733550"/>
                  <a:gd name="connsiteY8" fmla="*/ 304800 h 828675"/>
                  <a:gd name="connsiteX9" fmla="*/ 1381125 w 1733550"/>
                  <a:gd name="connsiteY9" fmla="*/ 247650 h 828675"/>
                  <a:gd name="connsiteX10" fmla="*/ 1485900 w 1733550"/>
                  <a:gd name="connsiteY10" fmla="*/ 190500 h 828675"/>
                  <a:gd name="connsiteX11" fmla="*/ 1590675 w 1733550"/>
                  <a:gd name="connsiteY11" fmla="*/ 114300 h 828675"/>
                  <a:gd name="connsiteX12" fmla="*/ 1695450 w 1733550"/>
                  <a:gd name="connsiteY12" fmla="*/ 47625 h 828675"/>
                  <a:gd name="connsiteX13" fmla="*/ 1733550 w 1733550"/>
                  <a:gd name="connsiteY13" fmla="*/ 0 h 828675"/>
                  <a:gd name="connsiteX14" fmla="*/ 1733550 w 1733550"/>
                  <a:gd name="connsiteY14" fmla="*/ 819150 h 828675"/>
                  <a:gd name="connsiteX15" fmla="*/ 0 w 1733550"/>
                  <a:gd name="connsiteY15" fmla="*/ 828675 h 828675"/>
                  <a:gd name="connsiteX0" fmla="*/ 0 w 1733550"/>
                  <a:gd name="connsiteY0" fmla="*/ 828675 h 828675"/>
                  <a:gd name="connsiteX1" fmla="*/ 9525 w 1733550"/>
                  <a:gd name="connsiteY1" fmla="*/ 581025 h 828675"/>
                  <a:gd name="connsiteX2" fmla="*/ 200025 w 1733550"/>
                  <a:gd name="connsiteY2" fmla="*/ 561975 h 828675"/>
                  <a:gd name="connsiteX3" fmla="*/ 381000 w 1733550"/>
                  <a:gd name="connsiteY3" fmla="*/ 533400 h 828675"/>
                  <a:gd name="connsiteX4" fmla="*/ 514350 w 1733550"/>
                  <a:gd name="connsiteY4" fmla="*/ 514350 h 828675"/>
                  <a:gd name="connsiteX5" fmla="*/ 657225 w 1733550"/>
                  <a:gd name="connsiteY5" fmla="*/ 476250 h 828675"/>
                  <a:gd name="connsiteX6" fmla="*/ 866775 w 1733550"/>
                  <a:gd name="connsiteY6" fmla="*/ 419100 h 828675"/>
                  <a:gd name="connsiteX7" fmla="*/ 1071008 w 1733550"/>
                  <a:gd name="connsiteY7" fmla="*/ 356634 h 828675"/>
                  <a:gd name="connsiteX8" fmla="*/ 1225624 w 1733550"/>
                  <a:gd name="connsiteY8" fmla="*/ 304800 h 828675"/>
                  <a:gd name="connsiteX9" fmla="*/ 1381125 w 1733550"/>
                  <a:gd name="connsiteY9" fmla="*/ 247650 h 828675"/>
                  <a:gd name="connsiteX10" fmla="*/ 1485900 w 1733550"/>
                  <a:gd name="connsiteY10" fmla="*/ 190500 h 828675"/>
                  <a:gd name="connsiteX11" fmla="*/ 1590675 w 1733550"/>
                  <a:gd name="connsiteY11" fmla="*/ 114300 h 828675"/>
                  <a:gd name="connsiteX12" fmla="*/ 1695450 w 1733550"/>
                  <a:gd name="connsiteY12" fmla="*/ 47625 h 828675"/>
                  <a:gd name="connsiteX13" fmla="*/ 1733550 w 1733550"/>
                  <a:gd name="connsiteY13" fmla="*/ 0 h 828675"/>
                  <a:gd name="connsiteX14" fmla="*/ 1733550 w 1733550"/>
                  <a:gd name="connsiteY14" fmla="*/ 819150 h 828675"/>
                  <a:gd name="connsiteX15" fmla="*/ 0 w 1733550"/>
                  <a:gd name="connsiteY15" fmla="*/ 828675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3550" h="828675">
                    <a:moveTo>
                      <a:pt x="0" y="828675"/>
                    </a:moveTo>
                    <a:lnTo>
                      <a:pt x="9525" y="581025"/>
                    </a:lnTo>
                    <a:lnTo>
                      <a:pt x="200025" y="561975"/>
                    </a:lnTo>
                    <a:lnTo>
                      <a:pt x="381000" y="533400"/>
                    </a:lnTo>
                    <a:lnTo>
                      <a:pt x="514350" y="514350"/>
                    </a:lnTo>
                    <a:lnTo>
                      <a:pt x="657225" y="476250"/>
                    </a:lnTo>
                    <a:lnTo>
                      <a:pt x="866775" y="419100"/>
                    </a:lnTo>
                    <a:cubicBezTo>
                      <a:pt x="935739" y="399164"/>
                      <a:pt x="1002930" y="377456"/>
                      <a:pt x="1071008" y="356634"/>
                    </a:cubicBezTo>
                    <a:lnTo>
                      <a:pt x="1225624" y="304800"/>
                    </a:lnTo>
                    <a:lnTo>
                      <a:pt x="1381125" y="247650"/>
                    </a:lnTo>
                    <a:lnTo>
                      <a:pt x="1485900" y="190500"/>
                    </a:lnTo>
                    <a:lnTo>
                      <a:pt x="1590675" y="114300"/>
                    </a:lnTo>
                    <a:lnTo>
                      <a:pt x="1695450" y="47625"/>
                    </a:lnTo>
                    <a:lnTo>
                      <a:pt x="1733550" y="0"/>
                    </a:lnTo>
                    <a:lnTo>
                      <a:pt x="1733550" y="819150"/>
                    </a:lnTo>
                    <a:lnTo>
                      <a:pt x="0" y="828675"/>
                    </a:lnTo>
                    <a:close/>
                  </a:path>
                </a:pathLst>
              </a:custGeom>
              <a:solidFill>
                <a:srgbClr val="FF6600"/>
              </a:solidFill>
              <a:ln w="28575" cap="flat" cmpd="sng" algn="ctr">
                <a:solidFill>
                  <a:srgbClr val="FF6600"/>
                </a:solidFill>
                <a:prstDash val="solid"/>
                <a:round/>
                <a:headEnd type="none" w="med" len="med"/>
                <a:tailEnd type="none" w="med" len="med"/>
              </a:ln>
              <a:effectLst/>
            </p:spPr>
            <p:txBody>
              <a:bodyPr vert="horz" wrap="none" lIns="92075" tIns="46038" rIns="92075" bIns="46038" numCol="1" rtlCol="0" anchor="ctr" anchorCtr="0" compatLnSpc="1">
                <a:prstTxWarp prst="textNoShape">
                  <a:avLst/>
                </a:prstTxWarp>
              </a:bodyPr>
              <a:lstStyle/>
              <a:p>
                <a:pPr algn="ctr" eaLnBrk="0" fontAlgn="base" hangingPunct="0">
                  <a:spcBef>
                    <a:spcPct val="20000"/>
                  </a:spcBef>
                  <a:spcAft>
                    <a:spcPct val="0"/>
                  </a:spcAft>
                  <a:buFontTx/>
                  <a:buChar char="•"/>
                </a:pPr>
                <a:endParaRPr lang="de-DE" sz="3200">
                  <a:latin typeface="Arial" charset="0"/>
                </a:endParaRPr>
              </a:p>
            </p:txBody>
          </p:sp>
        </p:grpSp>
      </p:grpSp>
      <p:sp>
        <p:nvSpPr>
          <p:cNvPr id="34" name="Inhaltsplatzhalter 2">
            <a:extLst>
              <a:ext uri="{FF2B5EF4-FFF2-40B4-BE49-F238E27FC236}">
                <a16:creationId xmlns:a16="http://schemas.microsoft.com/office/drawing/2014/main" id="{859574AE-402E-43FE-8EFB-BF4B364B3851}"/>
              </a:ext>
            </a:extLst>
          </p:cNvPr>
          <p:cNvSpPr>
            <a:spLocks noGrp="1"/>
          </p:cNvSpPr>
          <p:nvPr>
            <p:ph sz="half" idx="1"/>
          </p:nvPr>
        </p:nvSpPr>
        <p:spPr>
          <a:xfrm>
            <a:off x="2459981" y="1697038"/>
            <a:ext cx="3527623" cy="3028107"/>
          </a:xfrm>
        </p:spPr>
        <p:txBody>
          <a:bodyPr>
            <a:normAutofit lnSpcReduction="10000"/>
          </a:bodyPr>
          <a:lstStyle/>
          <a:p>
            <a:pPr marL="0" indent="0">
              <a:buNone/>
            </a:pPr>
            <a:r>
              <a:rPr lang="de-DE" sz="2400" dirty="0">
                <a:highlight>
                  <a:srgbClr val="FFFF00"/>
                </a:highlight>
                <a:latin typeface="Arial Narrow" panose="020B0606020202030204" pitchFamily="34" charset="0"/>
              </a:rPr>
              <a:t>Gesamtwirtschaftliches Phänomen</a:t>
            </a:r>
            <a:endParaRPr lang="de-DE" sz="2400" dirty="0">
              <a:highlight>
                <a:srgbClr val="FFFF00"/>
              </a:highlight>
              <a:latin typeface="Arial Narrow" panose="020B0606020202030204" pitchFamily="34" charset="0"/>
              <a:ea typeface="Times New Roman" panose="02020603050405020304" pitchFamily="18" charset="0"/>
              <a:cs typeface="Sendnya"/>
            </a:endParaRPr>
          </a:p>
          <a:p>
            <a:pPr marL="0" indent="0" algn="just">
              <a:buNone/>
            </a:pPr>
            <a:r>
              <a:rPr lang="de-DE" sz="2400" b="1" dirty="0">
                <a:latin typeface="Arial" panose="020B0604020202020204" pitchFamily="34" charset="0"/>
                <a:cs typeface="Arial" panose="020B0604020202020204" pitchFamily="34" charset="0"/>
              </a:rPr>
              <a:t>Friktionelle AL</a:t>
            </a:r>
          </a:p>
          <a:p>
            <a:r>
              <a:rPr lang="de-DE" sz="2000" dirty="0"/>
              <a:t>Sucharbeitslosigkeit in Übergangsphasen und bei natürlicher Fluktuation</a:t>
            </a:r>
            <a:endParaRPr lang="de-DE" sz="1400" dirty="0"/>
          </a:p>
          <a:p>
            <a:pPr marL="361950" indent="0">
              <a:buNone/>
            </a:pPr>
            <a:r>
              <a:rPr lang="de-DE" sz="1600" dirty="0">
                <a:solidFill>
                  <a:srgbClr val="FF0000"/>
                </a:solidFill>
              </a:rPr>
              <a:t>Bedeutung in D z.Zt. gering</a:t>
            </a:r>
          </a:p>
          <a:p>
            <a:pPr marL="361950" indent="0">
              <a:buNone/>
            </a:pPr>
            <a:r>
              <a:rPr lang="de-DE" sz="1600" dirty="0">
                <a:solidFill>
                  <a:srgbClr val="0000FF"/>
                </a:solidFill>
              </a:rPr>
              <a:t>Wie bekämpfen: verbesserte Jobvermittlung</a:t>
            </a:r>
            <a:endParaRPr lang="de-DE" sz="1600" dirty="0">
              <a:solidFill>
                <a:srgbClr val="0000FF"/>
              </a:solidFill>
              <a:latin typeface="Arial" panose="020B0604020202020204" pitchFamily="34" charset="0"/>
              <a:ea typeface="Times New Roman" panose="02020603050405020304" pitchFamily="18" charset="0"/>
              <a:cs typeface="Sendnya"/>
            </a:endParaRPr>
          </a:p>
        </p:txBody>
      </p:sp>
      <p:sp>
        <p:nvSpPr>
          <p:cNvPr id="35" name="Inhaltsplatzhalter 3">
            <a:extLst>
              <a:ext uri="{FF2B5EF4-FFF2-40B4-BE49-F238E27FC236}">
                <a16:creationId xmlns:a16="http://schemas.microsoft.com/office/drawing/2014/main" id="{0DD75EED-9D49-4FA6-973A-D6BBA13F44FA}"/>
              </a:ext>
            </a:extLst>
          </p:cNvPr>
          <p:cNvSpPr>
            <a:spLocks noGrp="1"/>
          </p:cNvSpPr>
          <p:nvPr>
            <p:ph sz="half" idx="2"/>
          </p:nvPr>
        </p:nvSpPr>
        <p:spPr>
          <a:xfrm>
            <a:off x="6121595" y="1763266"/>
            <a:ext cx="3017239" cy="3813518"/>
          </a:xfrm>
        </p:spPr>
        <p:txBody>
          <a:bodyPr>
            <a:normAutofit lnSpcReduction="10000"/>
          </a:bodyPr>
          <a:lstStyle/>
          <a:p>
            <a:pPr marL="0" indent="0">
              <a:spcBef>
                <a:spcPct val="0"/>
              </a:spcBef>
              <a:buNone/>
            </a:pPr>
            <a:r>
              <a:rPr lang="de-DE" sz="2400" dirty="0">
                <a:highlight>
                  <a:srgbClr val="FFFF00"/>
                </a:highlight>
                <a:latin typeface="Arial Narrow" pitchFamily="34" charset="0"/>
                <a:cs typeface="Times New Roman" pitchFamily="18" charset="0"/>
              </a:rPr>
              <a:t>Teilwirtschaftliches Phänomen</a:t>
            </a:r>
          </a:p>
          <a:p>
            <a:pPr marL="0" indent="0">
              <a:spcBef>
                <a:spcPct val="0"/>
              </a:spcBef>
              <a:buNone/>
            </a:pPr>
            <a:r>
              <a:rPr lang="de-DE" sz="2400" b="1" dirty="0">
                <a:latin typeface="Arial" charset="0"/>
                <a:cs typeface="Times New Roman" pitchFamily="18" charset="0"/>
              </a:rPr>
              <a:t>Saisonale Arbeitslosigkeit</a:t>
            </a:r>
            <a:endParaRPr lang="de-DE" sz="2400" dirty="0">
              <a:latin typeface="Arial" charset="0"/>
            </a:endParaRPr>
          </a:p>
          <a:p>
            <a:pPr>
              <a:spcBef>
                <a:spcPct val="0"/>
              </a:spcBef>
            </a:pPr>
            <a:r>
              <a:rPr lang="de-DE" sz="2000" dirty="0" err="1">
                <a:latin typeface="Arial" charset="0"/>
                <a:cs typeface="Times New Roman" pitchFamily="18" charset="0"/>
              </a:rPr>
              <a:t>Bau,Tourismus</a:t>
            </a:r>
            <a:r>
              <a:rPr lang="de-DE" sz="2000" dirty="0">
                <a:latin typeface="Arial" charset="0"/>
                <a:cs typeface="Times New Roman" pitchFamily="18" charset="0"/>
              </a:rPr>
              <a:t> &amp; Landwirtschaft</a:t>
            </a:r>
          </a:p>
          <a:p>
            <a:pPr marL="0" indent="0">
              <a:spcBef>
                <a:spcPct val="0"/>
              </a:spcBef>
              <a:buNone/>
            </a:pPr>
            <a:r>
              <a:rPr lang="de-DE" sz="2000" dirty="0">
                <a:highlight>
                  <a:srgbClr val="FFFF00"/>
                </a:highlight>
                <a:latin typeface="Arial" charset="0"/>
                <a:cs typeface="Times New Roman" pitchFamily="18" charset="0"/>
              </a:rPr>
              <a:t> ¿Ausbildungsende?</a:t>
            </a:r>
            <a:endParaRPr lang="de-DE" sz="2000" dirty="0">
              <a:latin typeface="Arial" charset="0"/>
              <a:cs typeface="Times New Roman" pitchFamily="18" charset="0"/>
            </a:endParaRPr>
          </a:p>
          <a:p>
            <a:pPr marL="0" indent="0">
              <a:buNone/>
            </a:pPr>
            <a:r>
              <a:rPr lang="de-DE" sz="1600" dirty="0">
                <a:solidFill>
                  <a:srgbClr val="FF0000"/>
                </a:solidFill>
              </a:rPr>
              <a:t>immer vorhanden, aber in saisonbereinigten Zahlen herausgerechnet</a:t>
            </a:r>
          </a:p>
          <a:p>
            <a:pPr marL="0" indent="0">
              <a:spcBef>
                <a:spcPts val="600"/>
              </a:spcBef>
              <a:buNone/>
            </a:pPr>
            <a:r>
              <a:rPr lang="de-DE" sz="1600" dirty="0">
                <a:solidFill>
                  <a:srgbClr val="0000FF"/>
                </a:solidFill>
                <a:latin typeface="Arial" charset="0"/>
                <a:cs typeface="Times New Roman" pitchFamily="18" charset="0"/>
              </a:rPr>
              <a:t>Anreize zur betrieblichen Diversifikation</a:t>
            </a:r>
            <a:endParaRPr lang="de-DE" sz="1600" dirty="0">
              <a:solidFill>
                <a:srgbClr val="0000FF"/>
              </a:solidFill>
              <a:latin typeface="Arial" charset="0"/>
            </a:endParaRPr>
          </a:p>
        </p:txBody>
      </p:sp>
      <p:grpSp>
        <p:nvGrpSpPr>
          <p:cNvPr id="8" name="Gruppieren 7">
            <a:extLst>
              <a:ext uri="{FF2B5EF4-FFF2-40B4-BE49-F238E27FC236}">
                <a16:creationId xmlns:a16="http://schemas.microsoft.com/office/drawing/2014/main" id="{A07EF26D-83A5-4AD3-8A7E-FCF11002C8A3}"/>
              </a:ext>
            </a:extLst>
          </p:cNvPr>
          <p:cNvGrpSpPr/>
          <p:nvPr/>
        </p:nvGrpSpPr>
        <p:grpSpPr>
          <a:xfrm>
            <a:off x="4592578" y="2084985"/>
            <a:ext cx="1742170" cy="1443955"/>
            <a:chOff x="4592578" y="2084985"/>
            <a:chExt cx="1742170" cy="1443955"/>
          </a:xfrm>
        </p:grpSpPr>
        <p:cxnSp>
          <p:nvCxnSpPr>
            <p:cNvPr id="15" name="Gerade Verbindung mit Pfeil 14">
              <a:extLst>
                <a:ext uri="{FF2B5EF4-FFF2-40B4-BE49-F238E27FC236}">
                  <a16:creationId xmlns:a16="http://schemas.microsoft.com/office/drawing/2014/main" id="{99A841D3-A876-443E-8768-293931219B18}"/>
                </a:ext>
              </a:extLst>
            </p:cNvPr>
            <p:cNvCxnSpPr>
              <a:cxnSpLocks/>
            </p:cNvCxnSpPr>
            <p:nvPr/>
          </p:nvCxnSpPr>
          <p:spPr bwMode="auto">
            <a:xfrm flipH="1" flipV="1">
              <a:off x="4592578" y="2084985"/>
              <a:ext cx="1742170" cy="1443955"/>
            </a:xfrm>
            <a:prstGeom prst="straightConnector1">
              <a:avLst/>
            </a:prstGeom>
            <a:solidFill>
              <a:schemeClr val="accent1"/>
            </a:solidFill>
            <a:ln w="9525" cap="flat" cmpd="sng" algn="ctr">
              <a:solidFill>
                <a:srgbClr val="FFC000"/>
              </a:solidFill>
              <a:prstDash val="solid"/>
              <a:round/>
              <a:headEnd type="arrow" w="med" len="med"/>
              <a:tailEnd type="arrow" w="med" len="med"/>
            </a:ln>
            <a:effectLst/>
          </p:spPr>
        </p:cxnSp>
        <p:sp>
          <p:nvSpPr>
            <p:cNvPr id="18" name="Textfeld 17">
              <a:extLst>
                <a:ext uri="{FF2B5EF4-FFF2-40B4-BE49-F238E27FC236}">
                  <a16:creationId xmlns:a16="http://schemas.microsoft.com/office/drawing/2014/main" id="{ED41CB5C-AFF5-4E5C-A9DF-F051CBB91300}"/>
                </a:ext>
              </a:extLst>
            </p:cNvPr>
            <p:cNvSpPr txBox="1"/>
            <p:nvPr/>
          </p:nvSpPr>
          <p:spPr>
            <a:xfrm>
              <a:off x="5195516" y="2522387"/>
              <a:ext cx="792088" cy="369332"/>
            </a:xfrm>
            <a:prstGeom prst="rect">
              <a:avLst/>
            </a:prstGeom>
            <a:noFill/>
          </p:spPr>
          <p:txBody>
            <a:bodyPr wrap="square" rtlCol="0">
              <a:spAutoFit/>
            </a:bodyPr>
            <a:lstStyle/>
            <a:p>
              <a:pPr algn="ctr"/>
              <a:r>
                <a:rPr lang="de-DE" sz="900" dirty="0">
                  <a:highlight>
                    <a:srgbClr val="FFFF00"/>
                  </a:highlight>
                </a:rPr>
                <a:t>Zuordnung offen</a:t>
              </a:r>
            </a:p>
          </p:txBody>
        </p:sp>
      </p:grpSp>
      <p:sp>
        <p:nvSpPr>
          <p:cNvPr id="19" name="Textfeld 18">
            <a:extLst>
              <a:ext uri="{FF2B5EF4-FFF2-40B4-BE49-F238E27FC236}">
                <a16:creationId xmlns:a16="http://schemas.microsoft.com/office/drawing/2014/main" id="{214A0C1C-F464-474E-BAEC-FF769A31E50D}"/>
              </a:ext>
            </a:extLst>
          </p:cNvPr>
          <p:cNvSpPr txBox="1"/>
          <p:nvPr/>
        </p:nvSpPr>
        <p:spPr>
          <a:xfrm>
            <a:off x="6055604" y="5661246"/>
            <a:ext cx="4372300" cy="954107"/>
          </a:xfrm>
          <a:prstGeom prst="rect">
            <a:avLst/>
          </a:prstGeom>
          <a:noFill/>
        </p:spPr>
        <p:txBody>
          <a:bodyPr wrap="square" rtlCol="0">
            <a:spAutoFit/>
          </a:bodyPr>
          <a:lstStyle/>
          <a:p>
            <a:r>
              <a:rPr lang="de-DE" altLang="de-DE" sz="1400" dirty="0"/>
              <a:t>In Kulturen mit stark positiv bewerteter </a:t>
            </a:r>
            <a:r>
              <a:rPr lang="de-DE" altLang="de-DE" sz="1400" dirty="0" err="1"/>
              <a:t>Eigenver-antwortung</a:t>
            </a:r>
            <a:r>
              <a:rPr lang="de-DE" altLang="de-DE" sz="1400" dirty="0"/>
              <a:t> und entsprechender Risikobereitschaft ist insbesondere die friktionelle Arbeitslosigkeit höher. Sie steigt mit dem Wirtschaftswachstum an.</a:t>
            </a:r>
            <a:endParaRPr lang="de-DE" altLang="de-DE" sz="1400" dirty="0">
              <a:sym typeface="Symbol" panose="05050102010706020507" pitchFamily="18" charset="2"/>
            </a:endParaRPr>
          </a:p>
        </p:txBody>
      </p:sp>
      <p:sp>
        <p:nvSpPr>
          <p:cNvPr id="5" name="Fußzeilenplatzhalter 4">
            <a:extLst>
              <a:ext uri="{FF2B5EF4-FFF2-40B4-BE49-F238E27FC236}">
                <a16:creationId xmlns:a16="http://schemas.microsoft.com/office/drawing/2014/main" id="{A661DE30-96DF-4A07-BC87-5E73566CA553}"/>
              </a:ext>
            </a:extLst>
          </p:cNvPr>
          <p:cNvSpPr>
            <a:spLocks noGrp="1"/>
          </p:cNvSpPr>
          <p:nvPr>
            <p:ph type="ftr" sz="quarter" idx="11"/>
          </p:nvPr>
        </p:nvSpPr>
        <p:spPr/>
        <p:txBody>
          <a:bodyPr/>
          <a:lstStyle/>
          <a:p>
            <a:r>
              <a:rPr lang="de-DE"/>
              <a:t>© Anselm Dohle-Beltinger 2021</a:t>
            </a:r>
          </a:p>
        </p:txBody>
      </p:sp>
      <p:sp>
        <p:nvSpPr>
          <p:cNvPr id="6" name="Foliennummernplatzhalter 5">
            <a:extLst>
              <a:ext uri="{FF2B5EF4-FFF2-40B4-BE49-F238E27FC236}">
                <a16:creationId xmlns:a16="http://schemas.microsoft.com/office/drawing/2014/main" id="{88BFD204-5274-4D62-B4F4-6E70032ED8B8}"/>
              </a:ext>
            </a:extLst>
          </p:cNvPr>
          <p:cNvSpPr>
            <a:spLocks noGrp="1"/>
          </p:cNvSpPr>
          <p:nvPr>
            <p:ph type="sldNum" sz="quarter" idx="12"/>
          </p:nvPr>
        </p:nvSpPr>
        <p:spPr/>
        <p:txBody>
          <a:bodyPr/>
          <a:lstStyle/>
          <a:p>
            <a:fld id="{4C29D198-19C0-4ABD-9456-62D7334388C4}" type="slidenum">
              <a:rPr lang="de-DE" smtClean="0"/>
              <a:t>81</a:t>
            </a:fld>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437A4E-4BE1-4BAB-B3A0-9E13455D8D70}"/>
              </a:ext>
            </a:extLst>
          </p:cNvPr>
          <p:cNvSpPr>
            <a:spLocks noGrp="1"/>
          </p:cNvSpPr>
          <p:nvPr>
            <p:ph type="title"/>
          </p:nvPr>
        </p:nvSpPr>
        <p:spPr>
          <a:xfrm>
            <a:off x="1987553" y="260648"/>
            <a:ext cx="8207375" cy="864096"/>
          </a:xfrm>
        </p:spPr>
        <p:txBody>
          <a:bodyPr>
            <a:normAutofit fontScale="90000"/>
          </a:bodyPr>
          <a:lstStyle/>
          <a:p>
            <a:r>
              <a:rPr lang="de-DE" altLang="de-DE" dirty="0"/>
              <a:t>Kurz- bis mittelfristige Arbeitslosigkeit</a:t>
            </a:r>
            <a:endParaRPr lang="de-DE" dirty="0"/>
          </a:p>
        </p:txBody>
      </p:sp>
      <p:sp>
        <p:nvSpPr>
          <p:cNvPr id="3" name="Inhaltsplatzhalter 2">
            <a:extLst>
              <a:ext uri="{FF2B5EF4-FFF2-40B4-BE49-F238E27FC236}">
                <a16:creationId xmlns:a16="http://schemas.microsoft.com/office/drawing/2014/main" id="{943E4A33-B148-4BE1-830B-D449A289D6BF}"/>
              </a:ext>
            </a:extLst>
          </p:cNvPr>
          <p:cNvSpPr>
            <a:spLocks noGrp="1"/>
          </p:cNvSpPr>
          <p:nvPr>
            <p:ph sz="half" idx="1"/>
          </p:nvPr>
        </p:nvSpPr>
        <p:spPr>
          <a:xfrm>
            <a:off x="1539089" y="1052735"/>
            <a:ext cx="3963145" cy="5094567"/>
          </a:xfrm>
        </p:spPr>
        <p:txBody>
          <a:bodyPr>
            <a:normAutofit lnSpcReduction="10000"/>
          </a:bodyPr>
          <a:lstStyle/>
          <a:p>
            <a:pPr marL="0" indent="0">
              <a:buNone/>
            </a:pPr>
            <a:r>
              <a:rPr lang="de-DE" sz="2400" dirty="0">
                <a:latin typeface="Arial Narrow" panose="020B0606020202030204" pitchFamily="34" charset="0"/>
              </a:rPr>
              <a:t>Gesamtwirtschaftliches Phänomen</a:t>
            </a:r>
          </a:p>
          <a:p>
            <a:pPr marL="0" indent="0">
              <a:buNone/>
            </a:pPr>
            <a:r>
              <a:rPr lang="de-DE" sz="2400" b="1" dirty="0"/>
              <a:t>Konjunkturelle AL</a:t>
            </a:r>
          </a:p>
          <a:p>
            <a:r>
              <a:rPr lang="de-DE" sz="2000" dirty="0"/>
              <a:t>Vorübergehende Nachfrageschwan­kungen auf den Gütermärkten</a:t>
            </a:r>
            <a:endParaRPr lang="de-DE" sz="2000" i="1" dirty="0"/>
          </a:p>
          <a:p>
            <a:r>
              <a:rPr lang="de-DE" sz="1400" i="1" dirty="0">
                <a:solidFill>
                  <a:srgbClr val="FF0000"/>
                </a:solidFill>
              </a:rPr>
              <a:t>derzeit noch gering; Anstieg erwartet</a:t>
            </a:r>
          </a:p>
          <a:p>
            <a:r>
              <a:rPr lang="de-DE" sz="1400" u="sng" dirty="0">
                <a:solidFill>
                  <a:srgbClr val="0000FF"/>
                </a:solidFill>
              </a:rPr>
              <a:t>Keynesianisch</a:t>
            </a:r>
            <a:r>
              <a:rPr lang="de-DE" sz="1400" dirty="0">
                <a:solidFill>
                  <a:srgbClr val="0000FF"/>
                </a:solidFill>
              </a:rPr>
              <a:t>: </a:t>
            </a:r>
            <a:br>
              <a:rPr lang="de-DE" sz="1400" dirty="0">
                <a:solidFill>
                  <a:srgbClr val="0000FF"/>
                </a:solidFill>
              </a:rPr>
            </a:br>
            <a:r>
              <a:rPr lang="de-DE" sz="1400" dirty="0">
                <a:solidFill>
                  <a:srgbClr val="0000FF"/>
                </a:solidFill>
              </a:rPr>
              <a:t>kann durch aktive staatl. Ausgabenpolitik und um den „</a:t>
            </a:r>
            <a:r>
              <a:rPr lang="de-DE" sz="1400" dirty="0" err="1">
                <a:solidFill>
                  <a:srgbClr val="0000FF"/>
                </a:solidFill>
              </a:rPr>
              <a:t>Boomzuschlag</a:t>
            </a:r>
            <a:r>
              <a:rPr lang="de-DE" sz="1400" dirty="0">
                <a:solidFill>
                  <a:srgbClr val="0000FF"/>
                </a:solidFill>
              </a:rPr>
              <a:t>“ verminderte Abgabenquote und damit höheres Nachfragepotential, verringert werden; Massenpsychologie wichtig</a:t>
            </a:r>
            <a:br>
              <a:rPr lang="de-DE" sz="1400" dirty="0">
                <a:solidFill>
                  <a:srgbClr val="0000FF"/>
                </a:solidFill>
              </a:rPr>
            </a:br>
            <a:r>
              <a:rPr lang="de-DE" sz="1400" dirty="0">
                <a:solidFill>
                  <a:srgbClr val="0000FF"/>
                </a:solidFill>
              </a:rPr>
              <a:t>Zentralbank kann wegen des Risikos der Spekulationskassenhaltung Zinsen nur begrenzt senken.</a:t>
            </a:r>
          </a:p>
          <a:p>
            <a:r>
              <a:rPr lang="de-DE" sz="1400" u="sng" dirty="0">
                <a:solidFill>
                  <a:srgbClr val="0000FF"/>
                </a:solidFill>
              </a:rPr>
              <a:t>Neoklassisch</a:t>
            </a:r>
            <a:r>
              <a:rPr lang="de-DE" sz="1400" dirty="0">
                <a:solidFill>
                  <a:srgbClr val="0000FF"/>
                </a:solidFill>
              </a:rPr>
              <a:t>:</a:t>
            </a:r>
            <a:br>
              <a:rPr lang="de-DE" sz="1400" dirty="0">
                <a:solidFill>
                  <a:srgbClr val="0000FF"/>
                </a:solidFill>
              </a:rPr>
            </a:br>
            <a:r>
              <a:rPr lang="de-DE" sz="1400" dirty="0">
                <a:solidFill>
                  <a:srgbClr val="0000FF"/>
                </a:solidFill>
              </a:rPr>
              <a:t>keine Maßnahmen erforderlich, da schnell vorübergehend, soweit alle Preise und Mengen flexibel sind.</a:t>
            </a:r>
          </a:p>
        </p:txBody>
      </p:sp>
      <p:sp>
        <p:nvSpPr>
          <p:cNvPr id="4" name="Inhaltsplatzhalter 3">
            <a:extLst>
              <a:ext uri="{FF2B5EF4-FFF2-40B4-BE49-F238E27FC236}">
                <a16:creationId xmlns:a16="http://schemas.microsoft.com/office/drawing/2014/main" id="{FDD08328-F5D4-4861-9B93-DFCF5AFFE334}"/>
              </a:ext>
            </a:extLst>
          </p:cNvPr>
          <p:cNvSpPr>
            <a:spLocks noGrp="1"/>
          </p:cNvSpPr>
          <p:nvPr>
            <p:ph sz="half" idx="2"/>
          </p:nvPr>
        </p:nvSpPr>
        <p:spPr>
          <a:xfrm>
            <a:off x="6422227" y="1105904"/>
            <a:ext cx="4114800" cy="5041397"/>
          </a:xfrm>
        </p:spPr>
        <p:txBody>
          <a:bodyPr>
            <a:normAutofit lnSpcReduction="10000"/>
          </a:bodyPr>
          <a:lstStyle/>
          <a:p>
            <a:pPr marL="0" indent="0">
              <a:buNone/>
            </a:pPr>
            <a:r>
              <a:rPr lang="de-DE" sz="2400" dirty="0">
                <a:latin typeface="Arial Narrow" panose="020B0606020202030204" pitchFamily="34" charset="0"/>
              </a:rPr>
              <a:t>Teilwirtschaftliches Phänomen</a:t>
            </a:r>
          </a:p>
          <a:p>
            <a:pPr marL="0" indent="0">
              <a:spcBef>
                <a:spcPts val="0"/>
              </a:spcBef>
              <a:buNone/>
            </a:pPr>
            <a:endParaRPr lang="de-DE" sz="2400" b="1" dirty="0"/>
          </a:p>
          <a:p>
            <a:pPr marL="0" indent="0">
              <a:spcBef>
                <a:spcPts val="0"/>
              </a:spcBef>
              <a:buNone/>
            </a:pPr>
            <a:r>
              <a:rPr lang="de-DE" sz="2400" b="1" dirty="0"/>
              <a:t>Regionale oder sektorale konjunkturelle</a:t>
            </a:r>
          </a:p>
          <a:p>
            <a:r>
              <a:rPr lang="de-DE" sz="2000" dirty="0"/>
              <a:t>z.B. größter Arbeitgeber einer Region geht in Konkurs oder </a:t>
            </a:r>
          </a:p>
          <a:p>
            <a:r>
              <a:rPr lang="de-DE" sz="2000" dirty="0"/>
              <a:t>Nachfrageeinbruch z.B. bei Autos</a:t>
            </a:r>
          </a:p>
          <a:p>
            <a:r>
              <a:rPr lang="de-DE" sz="1400" i="1" dirty="0">
                <a:solidFill>
                  <a:srgbClr val="FF0000"/>
                </a:solidFill>
              </a:rPr>
              <a:t>zur Zeit v.a. Autoindustrie</a:t>
            </a:r>
            <a:endParaRPr lang="de-DE" sz="1400" dirty="0">
              <a:solidFill>
                <a:srgbClr val="FF0000"/>
              </a:solidFill>
            </a:endParaRPr>
          </a:p>
          <a:p>
            <a:r>
              <a:rPr lang="de-DE" sz="1400" u="sng" dirty="0">
                <a:solidFill>
                  <a:srgbClr val="0000FF"/>
                </a:solidFill>
              </a:rPr>
              <a:t>große Arbeitgeber</a:t>
            </a:r>
            <a:r>
              <a:rPr lang="de-DE" sz="1400" dirty="0">
                <a:solidFill>
                  <a:srgbClr val="0000FF"/>
                </a:solidFill>
              </a:rPr>
              <a:t>: </a:t>
            </a:r>
            <a:br>
              <a:rPr lang="de-DE" sz="1400" dirty="0">
                <a:solidFill>
                  <a:srgbClr val="0000FF"/>
                </a:solidFill>
              </a:rPr>
            </a:br>
            <a:r>
              <a:rPr lang="de-DE" sz="1400" dirty="0">
                <a:solidFill>
                  <a:srgbClr val="0000FF"/>
                </a:solidFill>
              </a:rPr>
              <a:t>aktive Ansiedelungspolitik</a:t>
            </a:r>
          </a:p>
          <a:p>
            <a:r>
              <a:rPr lang="de-DE" sz="1400" dirty="0">
                <a:solidFill>
                  <a:srgbClr val="0000FF"/>
                </a:solidFill>
              </a:rPr>
              <a:t>sektorale: </a:t>
            </a:r>
            <a:br>
              <a:rPr lang="de-DE" sz="1400" dirty="0">
                <a:solidFill>
                  <a:srgbClr val="0000FF"/>
                </a:solidFill>
              </a:rPr>
            </a:br>
            <a:r>
              <a:rPr lang="de-DE" sz="1400" u="sng" dirty="0">
                <a:solidFill>
                  <a:srgbClr val="0000FF"/>
                </a:solidFill>
              </a:rPr>
              <a:t>langfristig</a:t>
            </a:r>
            <a:r>
              <a:rPr lang="de-DE" sz="1400" dirty="0">
                <a:solidFill>
                  <a:srgbClr val="0000FF"/>
                </a:solidFill>
              </a:rPr>
              <a:t> gut: Beschleunigung von Marktanpassungen und Förderung von Diversifizierung</a:t>
            </a:r>
            <a:br>
              <a:rPr lang="de-DE" sz="1400" dirty="0">
                <a:solidFill>
                  <a:srgbClr val="0000FF"/>
                </a:solidFill>
              </a:rPr>
            </a:br>
            <a:r>
              <a:rPr lang="de-DE" sz="1400" u="sng" dirty="0">
                <a:solidFill>
                  <a:srgbClr val="0000FF"/>
                </a:solidFill>
              </a:rPr>
              <a:t>kurzfristig</a:t>
            </a:r>
            <a:r>
              <a:rPr lang="de-DE" sz="1400" dirty="0">
                <a:solidFill>
                  <a:srgbClr val="0000FF"/>
                </a:solidFill>
              </a:rPr>
              <a:t> populär: </a:t>
            </a:r>
            <a:br>
              <a:rPr lang="de-DE" sz="1400" dirty="0">
                <a:solidFill>
                  <a:srgbClr val="0000FF"/>
                </a:solidFill>
              </a:rPr>
            </a:br>
            <a:r>
              <a:rPr lang="de-DE" sz="1400" dirty="0">
                <a:solidFill>
                  <a:srgbClr val="0000FF"/>
                </a:solidFill>
              </a:rPr>
              <a:t>Subventionen</a:t>
            </a:r>
          </a:p>
        </p:txBody>
      </p:sp>
      <p:sp>
        <p:nvSpPr>
          <p:cNvPr id="5" name="Fußzeilenplatzhalter 4">
            <a:extLst>
              <a:ext uri="{FF2B5EF4-FFF2-40B4-BE49-F238E27FC236}">
                <a16:creationId xmlns:a16="http://schemas.microsoft.com/office/drawing/2014/main" id="{C9404682-C7CE-4347-8EA0-39642C1F68E9}"/>
              </a:ext>
            </a:extLst>
          </p:cNvPr>
          <p:cNvSpPr>
            <a:spLocks noGrp="1"/>
          </p:cNvSpPr>
          <p:nvPr>
            <p:ph type="ftr" sz="quarter" idx="11"/>
          </p:nvPr>
        </p:nvSpPr>
        <p:spPr/>
        <p:txBody>
          <a:bodyPr/>
          <a:lstStyle/>
          <a:p>
            <a:r>
              <a:rPr lang="de-DE"/>
              <a:t>© Anselm Dohle-Beltinger 2021</a:t>
            </a:r>
          </a:p>
        </p:txBody>
      </p:sp>
      <p:sp>
        <p:nvSpPr>
          <p:cNvPr id="6" name="Foliennummernplatzhalter 5">
            <a:extLst>
              <a:ext uri="{FF2B5EF4-FFF2-40B4-BE49-F238E27FC236}">
                <a16:creationId xmlns:a16="http://schemas.microsoft.com/office/drawing/2014/main" id="{5CAEFAD6-218E-449F-ABAF-B09C57CAD0C4}"/>
              </a:ext>
            </a:extLst>
          </p:cNvPr>
          <p:cNvSpPr>
            <a:spLocks noGrp="1"/>
          </p:cNvSpPr>
          <p:nvPr>
            <p:ph type="sldNum" sz="quarter" idx="12"/>
          </p:nvPr>
        </p:nvSpPr>
        <p:spPr/>
        <p:txBody>
          <a:bodyPr/>
          <a:lstStyle/>
          <a:p>
            <a:fld id="{4C29D198-19C0-4ABD-9456-62D7334388C4}" type="slidenum">
              <a:rPr lang="de-DE" smtClean="0"/>
              <a:t>82</a:t>
            </a:fld>
            <a:endParaRPr lang="de-DE"/>
          </a:p>
        </p:txBody>
      </p:sp>
    </p:spTree>
    <p:extLst>
      <p:ext uri="{BB962C8B-B14F-4D97-AF65-F5344CB8AC3E}">
        <p14:creationId xmlns:p14="http://schemas.microsoft.com/office/powerpoint/2010/main" val="26518780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A0203622-5F26-432B-9EF4-1D993576DDDB}"/>
              </a:ext>
            </a:extLst>
          </p:cNvPr>
          <p:cNvSpPr>
            <a:spLocks noGrp="1"/>
          </p:cNvSpPr>
          <p:nvPr>
            <p:ph type="title"/>
          </p:nvPr>
        </p:nvSpPr>
        <p:spPr>
          <a:xfrm>
            <a:off x="1988019" y="260648"/>
            <a:ext cx="8207375" cy="1060450"/>
          </a:xfrm>
        </p:spPr>
        <p:txBody>
          <a:bodyPr>
            <a:normAutofit fontScale="90000"/>
          </a:bodyPr>
          <a:lstStyle/>
          <a:p>
            <a:r>
              <a:rPr lang="de-DE" altLang="de-DE" dirty="0"/>
              <a:t>Kurz- bis mittelfristige Arbeitslosigkeit</a:t>
            </a:r>
            <a:br>
              <a:rPr lang="de-DE" altLang="de-DE" dirty="0"/>
            </a:br>
            <a:r>
              <a:rPr lang="de-DE" altLang="de-DE" sz="2800" dirty="0"/>
              <a:t>In Deutschland eher: mittel- bis langfristig</a:t>
            </a:r>
            <a:endParaRPr lang="de-DE" sz="2800" dirty="0"/>
          </a:p>
        </p:txBody>
      </p:sp>
      <p:sp>
        <p:nvSpPr>
          <p:cNvPr id="10" name="Inhaltsplatzhalter 9">
            <a:extLst>
              <a:ext uri="{FF2B5EF4-FFF2-40B4-BE49-F238E27FC236}">
                <a16:creationId xmlns:a16="http://schemas.microsoft.com/office/drawing/2014/main" id="{995CE7BE-8950-4603-9544-EA97F522E7BA}"/>
              </a:ext>
            </a:extLst>
          </p:cNvPr>
          <p:cNvSpPr>
            <a:spLocks noGrp="1"/>
          </p:cNvSpPr>
          <p:nvPr>
            <p:ph idx="1"/>
          </p:nvPr>
        </p:nvSpPr>
        <p:spPr>
          <a:xfrm>
            <a:off x="1367073" y="1844824"/>
            <a:ext cx="9071573" cy="4184650"/>
          </a:xfrm>
        </p:spPr>
        <p:txBody>
          <a:bodyPr/>
          <a:lstStyle/>
          <a:p>
            <a:pPr marL="0" indent="0">
              <a:buNone/>
            </a:pPr>
            <a:r>
              <a:rPr lang="de-DE" b="1" dirty="0"/>
              <a:t>Mindestlohn-AL</a:t>
            </a:r>
            <a:endParaRPr lang="de-DE" b="1" i="1" dirty="0"/>
          </a:p>
          <a:p>
            <a:r>
              <a:rPr lang="de-DE" sz="2400" dirty="0"/>
              <a:t>Es geht hier nicht nur um den gesetzlichen Mindestlohn, sondern allgemein um Lohnstarrheit durch Tariflöhne, staatliche Setzungen etc. </a:t>
            </a:r>
            <a:r>
              <a:rPr lang="de-DE" sz="1800" dirty="0"/>
              <a:t>unter Einschluss der Lohnnebenkosten</a:t>
            </a:r>
            <a:br>
              <a:rPr lang="de-DE" sz="2400" dirty="0"/>
            </a:br>
            <a:r>
              <a:rPr lang="de-DE" sz="2400" dirty="0"/>
              <a:t>Durch die Starrheit der Löhne (Tarif) ist eine Reaktion derselben auf Nachfrageschwankungen auf den Gütermärkten nicht möglich; deshalb Freisetzung der Arbeitskräfte.</a:t>
            </a:r>
          </a:p>
          <a:p>
            <a:r>
              <a:rPr lang="de-DE" sz="1600" i="1" dirty="0">
                <a:solidFill>
                  <a:srgbClr val="FF0000"/>
                </a:solidFill>
              </a:rPr>
              <a:t>derzeit (noch?) gering</a:t>
            </a:r>
            <a:endParaRPr lang="de-DE" sz="1600" b="1" i="1" dirty="0">
              <a:solidFill>
                <a:srgbClr val="FF0000"/>
              </a:solidFill>
            </a:endParaRPr>
          </a:p>
          <a:p>
            <a:r>
              <a:rPr lang="de-DE" sz="1600" dirty="0">
                <a:solidFill>
                  <a:srgbClr val="0000FF"/>
                </a:solidFill>
              </a:rPr>
              <a:t>neoklassische Variante: Preisflexibilität = Abschaffung Flächentarif; Reduzierung Zulagen z.B. für Samstagsarbeit, Tariföffnungsklauseln (erlaubte Negativabweichung), neue Tarifgruppen</a:t>
            </a:r>
          </a:p>
          <a:p>
            <a:r>
              <a:rPr lang="de-DE" sz="1600" dirty="0">
                <a:solidFill>
                  <a:srgbClr val="0000FF"/>
                </a:solidFill>
              </a:rPr>
              <a:t>keynesianische Variante: staatliche Ausgabenprogramme, möglichst auf Kredit; Ziel: durch mehr Nachfrage Preise treiben und damit Reallohn senken</a:t>
            </a:r>
          </a:p>
        </p:txBody>
      </p:sp>
      <p:sp>
        <p:nvSpPr>
          <p:cNvPr id="11" name="Textfeld 10">
            <a:extLst>
              <a:ext uri="{FF2B5EF4-FFF2-40B4-BE49-F238E27FC236}">
                <a16:creationId xmlns:a16="http://schemas.microsoft.com/office/drawing/2014/main" id="{2DB293C0-B661-4720-A291-7286C6BB7328}"/>
              </a:ext>
            </a:extLst>
          </p:cNvPr>
          <p:cNvSpPr txBox="1"/>
          <p:nvPr/>
        </p:nvSpPr>
        <p:spPr>
          <a:xfrm>
            <a:off x="1367073" y="1517948"/>
            <a:ext cx="8064127" cy="523220"/>
          </a:xfrm>
          <a:prstGeom prst="rect">
            <a:avLst/>
          </a:prstGeom>
          <a:noFill/>
        </p:spPr>
        <p:txBody>
          <a:bodyPr wrap="square" rtlCol="0">
            <a:spAutoFit/>
          </a:bodyPr>
          <a:lstStyle/>
          <a:p>
            <a:r>
              <a:rPr lang="de-DE" sz="2800" dirty="0">
                <a:latin typeface="Arial Narrow" panose="020B0606020202030204" pitchFamily="34" charset="0"/>
              </a:rPr>
              <a:t>Gesamtwirtschaftlich wie teilwirtschaftlich möglich</a:t>
            </a:r>
          </a:p>
        </p:txBody>
      </p:sp>
      <p:sp>
        <p:nvSpPr>
          <p:cNvPr id="4" name="Fußzeilenplatzhalter 3">
            <a:extLst>
              <a:ext uri="{FF2B5EF4-FFF2-40B4-BE49-F238E27FC236}">
                <a16:creationId xmlns:a16="http://schemas.microsoft.com/office/drawing/2014/main" id="{C166000F-CBF2-484F-8975-32731981B6CF}"/>
              </a:ext>
            </a:extLst>
          </p:cNvPr>
          <p:cNvSpPr>
            <a:spLocks noGrp="1"/>
          </p:cNvSpPr>
          <p:nvPr>
            <p:ph type="ftr" sz="quarter" idx="11"/>
          </p:nvPr>
        </p:nvSpPr>
        <p:spPr/>
        <p:txBody>
          <a:bodyPr/>
          <a:lstStyle/>
          <a:p>
            <a:r>
              <a:rPr lang="de-DE"/>
              <a:t>© Anselm Dohle-Beltinger 2021</a:t>
            </a:r>
          </a:p>
        </p:txBody>
      </p:sp>
      <p:sp>
        <p:nvSpPr>
          <p:cNvPr id="5" name="Foliennummernplatzhalter 4">
            <a:extLst>
              <a:ext uri="{FF2B5EF4-FFF2-40B4-BE49-F238E27FC236}">
                <a16:creationId xmlns:a16="http://schemas.microsoft.com/office/drawing/2014/main" id="{A784C409-C51E-4A2A-8A5A-726E416360EE}"/>
              </a:ext>
            </a:extLst>
          </p:cNvPr>
          <p:cNvSpPr>
            <a:spLocks noGrp="1"/>
          </p:cNvSpPr>
          <p:nvPr>
            <p:ph type="sldNum" sz="quarter" idx="12"/>
          </p:nvPr>
        </p:nvSpPr>
        <p:spPr/>
        <p:txBody>
          <a:bodyPr/>
          <a:lstStyle/>
          <a:p>
            <a:fld id="{4C29D198-19C0-4ABD-9456-62D7334388C4}" type="slidenum">
              <a:rPr lang="de-DE" smtClean="0"/>
              <a:t>83</a:t>
            </a:fld>
            <a:endParaRPr lang="de-DE"/>
          </a:p>
        </p:txBody>
      </p:sp>
    </p:spTree>
    <p:extLst>
      <p:ext uri="{BB962C8B-B14F-4D97-AF65-F5344CB8AC3E}">
        <p14:creationId xmlns:p14="http://schemas.microsoft.com/office/powerpoint/2010/main" val="16443897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D93A4F-11EE-4A29-B5B9-9B403B75580B}"/>
              </a:ext>
            </a:extLst>
          </p:cNvPr>
          <p:cNvSpPr>
            <a:spLocks noGrp="1"/>
          </p:cNvSpPr>
          <p:nvPr>
            <p:ph type="title"/>
          </p:nvPr>
        </p:nvSpPr>
        <p:spPr/>
        <p:txBody>
          <a:bodyPr>
            <a:normAutofit fontScale="90000"/>
          </a:bodyPr>
          <a:lstStyle/>
          <a:p>
            <a:r>
              <a:rPr lang="de-DE" dirty="0"/>
              <a:t>Zusammenhänge </a:t>
            </a:r>
            <a:br>
              <a:rPr lang="de-DE" dirty="0"/>
            </a:br>
            <a:r>
              <a:rPr lang="de-DE" dirty="0"/>
              <a:t>Nominallohn, Produktivität, Inflation</a:t>
            </a:r>
            <a:r>
              <a:rPr lang="de-DE"/>
              <a:t>, Wachstum</a:t>
            </a:r>
            <a:endParaRPr lang="de-DE" dirty="0"/>
          </a:p>
        </p:txBody>
      </p:sp>
      <p:sp>
        <p:nvSpPr>
          <p:cNvPr id="3" name="Inhaltsplatzhalter 2">
            <a:extLst>
              <a:ext uri="{FF2B5EF4-FFF2-40B4-BE49-F238E27FC236}">
                <a16:creationId xmlns:a16="http://schemas.microsoft.com/office/drawing/2014/main" id="{233BD714-E1EB-4E3F-8458-C0BCC612BE07}"/>
              </a:ext>
            </a:extLst>
          </p:cNvPr>
          <p:cNvSpPr>
            <a:spLocks noGrp="1"/>
          </p:cNvSpPr>
          <p:nvPr>
            <p:ph idx="1"/>
          </p:nvPr>
        </p:nvSpPr>
        <p:spPr/>
        <p:txBody>
          <a:bodyPr>
            <a:normAutofit/>
          </a:bodyPr>
          <a:lstStyle/>
          <a:p>
            <a:r>
              <a:rPr lang="de-DE" dirty="0"/>
              <a:t>Die Wertschöpfung muss ausreichen alle Faktorentgelte zu bezahlen</a:t>
            </a:r>
          </a:p>
          <a:p>
            <a:r>
              <a:rPr lang="de-DE" dirty="0"/>
              <a:t>Wird innerhalb eines Jahres mehr Lohn bezahlt, dann wird es c.p. weniger Gewinnausschüttungen geben </a:t>
            </a:r>
            <a:r>
              <a:rPr lang="de-DE" dirty="0">
                <a:sym typeface="Symbol" panose="05050102010706020507" pitchFamily="18" charset="2"/>
              </a:rPr>
              <a:t> Tarifauseinandersetzungen</a:t>
            </a:r>
          </a:p>
          <a:p>
            <a:r>
              <a:rPr lang="de-DE" dirty="0">
                <a:sym typeface="Symbol" panose="05050102010706020507" pitchFamily="18" charset="2"/>
              </a:rPr>
              <a:t>Gibt es Produktivitätssteigerungen, dann wird weniger Input zur Erzeugung der gleichen Menge Output gebraucht. Lohnsteigerungen in Höhe des Produktivitätszuwachses sind also gewinnneutral; aus dem Bereich Arbeit kann der Unternehmer dann keinen Zusatzgewinn erzielen.</a:t>
            </a:r>
          </a:p>
        </p:txBody>
      </p:sp>
      <p:sp>
        <p:nvSpPr>
          <p:cNvPr id="6" name="Fußzeilenplatzhalter 5">
            <a:extLst>
              <a:ext uri="{FF2B5EF4-FFF2-40B4-BE49-F238E27FC236}">
                <a16:creationId xmlns:a16="http://schemas.microsoft.com/office/drawing/2014/main" id="{1BE889A8-2B4D-44D6-90B2-714B20C652FE}"/>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D786AC91-3DC0-473F-B276-04057A610AC8}"/>
              </a:ext>
            </a:extLst>
          </p:cNvPr>
          <p:cNvSpPr>
            <a:spLocks noGrp="1"/>
          </p:cNvSpPr>
          <p:nvPr>
            <p:ph type="sldNum" sz="quarter" idx="12"/>
          </p:nvPr>
        </p:nvSpPr>
        <p:spPr/>
        <p:txBody>
          <a:bodyPr/>
          <a:lstStyle/>
          <a:p>
            <a:fld id="{4C29D198-19C0-4ABD-9456-62D7334388C4}" type="slidenum">
              <a:rPr lang="de-DE" smtClean="0"/>
              <a:t>84</a:t>
            </a:fld>
            <a:endParaRPr lang="de-DE"/>
          </a:p>
        </p:txBody>
      </p:sp>
    </p:spTree>
    <p:extLst>
      <p:ext uri="{BB962C8B-B14F-4D97-AF65-F5344CB8AC3E}">
        <p14:creationId xmlns:p14="http://schemas.microsoft.com/office/powerpoint/2010/main" val="30393486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D93A4F-11EE-4A29-B5B9-9B403B75580B}"/>
              </a:ext>
            </a:extLst>
          </p:cNvPr>
          <p:cNvSpPr>
            <a:spLocks noGrp="1"/>
          </p:cNvSpPr>
          <p:nvPr>
            <p:ph type="title"/>
          </p:nvPr>
        </p:nvSpPr>
        <p:spPr/>
        <p:txBody>
          <a:bodyPr>
            <a:normAutofit fontScale="90000"/>
          </a:bodyPr>
          <a:lstStyle/>
          <a:p>
            <a:r>
              <a:rPr lang="de-DE" dirty="0"/>
              <a:t>Zusammenhänge </a:t>
            </a:r>
            <a:br>
              <a:rPr lang="de-DE" dirty="0"/>
            </a:br>
            <a:r>
              <a:rPr lang="de-DE" dirty="0"/>
              <a:t>Nominallohn, Produktivität, Inflation, Wachstum</a:t>
            </a:r>
          </a:p>
        </p:txBody>
      </p:sp>
      <p:sp>
        <p:nvSpPr>
          <p:cNvPr id="3" name="Inhaltsplatzhalter 2">
            <a:extLst>
              <a:ext uri="{FF2B5EF4-FFF2-40B4-BE49-F238E27FC236}">
                <a16:creationId xmlns:a16="http://schemas.microsoft.com/office/drawing/2014/main" id="{233BD714-E1EB-4E3F-8458-C0BCC612BE07}"/>
              </a:ext>
            </a:extLst>
          </p:cNvPr>
          <p:cNvSpPr>
            <a:spLocks noGrp="1"/>
          </p:cNvSpPr>
          <p:nvPr>
            <p:ph idx="1"/>
          </p:nvPr>
        </p:nvSpPr>
        <p:spPr/>
        <p:txBody>
          <a:bodyPr>
            <a:normAutofit/>
          </a:bodyPr>
          <a:lstStyle/>
          <a:p>
            <a:r>
              <a:rPr lang="de-DE" dirty="0">
                <a:sym typeface="Symbol" panose="05050102010706020507" pitchFamily="18" charset="2"/>
              </a:rPr>
              <a:t>Sind Lohnsteigerungen höher als die Produktivitätszuwächse, gibt es</a:t>
            </a:r>
          </a:p>
          <a:p>
            <a:pPr lvl="1"/>
            <a:r>
              <a:rPr lang="de-DE" dirty="0">
                <a:sym typeface="Symbol" panose="05050102010706020507" pitchFamily="18" charset="2"/>
              </a:rPr>
              <a:t>mehr Rationalisierungs-/ Verlagerungsdruck</a:t>
            </a:r>
          </a:p>
          <a:p>
            <a:pPr lvl="1"/>
            <a:r>
              <a:rPr lang="de-DE" dirty="0">
                <a:sym typeface="Symbol" panose="05050102010706020507" pitchFamily="18" charset="2"/>
              </a:rPr>
              <a:t>Preisanpassungsdruck (Zweitrundeneffekt und anschließend evtl. Lohn-Preis-Spirale) </a:t>
            </a:r>
          </a:p>
          <a:p>
            <a:r>
              <a:rPr lang="de-DE" dirty="0">
                <a:sym typeface="Symbol" panose="05050102010706020507" pitchFamily="18" charset="2"/>
              </a:rPr>
              <a:t>Während höhere Reallöhne über mehr Kaufkraft für mehr Nachfrage und damit Wachstum sorgen können, ist dies bei inflationsgetriebenen Lohnsteigerungen unsicher:</a:t>
            </a:r>
          </a:p>
          <a:p>
            <a:pPr lvl="1"/>
            <a:r>
              <a:rPr lang="de-DE" dirty="0">
                <a:sym typeface="Symbol" panose="05050102010706020507" pitchFamily="18" charset="2"/>
              </a:rPr>
              <a:t>Nur wenn eine Geldillusion besteht (unrealistische Annahme über Kaufkraftentwicklung) kommt es zu Mehrnachfrage</a:t>
            </a:r>
          </a:p>
          <a:p>
            <a:pPr lvl="1"/>
            <a:r>
              <a:rPr lang="de-DE" dirty="0">
                <a:sym typeface="Symbol" panose="05050102010706020507" pitchFamily="18" charset="2"/>
              </a:rPr>
              <a:t>i.d.R. wird die Zentralbank die Geldpolitik verschärfen durch höhere Zinsen etc. und so Wachstum dämpfen</a:t>
            </a:r>
            <a:endParaRPr lang="de-DE" dirty="0"/>
          </a:p>
        </p:txBody>
      </p:sp>
      <p:sp>
        <p:nvSpPr>
          <p:cNvPr id="6" name="Fußzeilenplatzhalter 5">
            <a:extLst>
              <a:ext uri="{FF2B5EF4-FFF2-40B4-BE49-F238E27FC236}">
                <a16:creationId xmlns:a16="http://schemas.microsoft.com/office/drawing/2014/main" id="{DF0A9177-B951-490E-9811-AA3EE6AE59AB}"/>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FAB7BE31-57A1-4E5C-8C09-CA2CEFA88048}"/>
              </a:ext>
            </a:extLst>
          </p:cNvPr>
          <p:cNvSpPr>
            <a:spLocks noGrp="1"/>
          </p:cNvSpPr>
          <p:nvPr>
            <p:ph type="sldNum" sz="quarter" idx="12"/>
          </p:nvPr>
        </p:nvSpPr>
        <p:spPr/>
        <p:txBody>
          <a:bodyPr/>
          <a:lstStyle/>
          <a:p>
            <a:fld id="{4C29D198-19C0-4ABD-9456-62D7334388C4}" type="slidenum">
              <a:rPr lang="de-DE" smtClean="0"/>
              <a:t>85</a:t>
            </a:fld>
            <a:endParaRPr lang="de-DE"/>
          </a:p>
        </p:txBody>
      </p:sp>
    </p:spTree>
    <p:extLst>
      <p:ext uri="{BB962C8B-B14F-4D97-AF65-F5344CB8AC3E}">
        <p14:creationId xmlns:p14="http://schemas.microsoft.com/office/powerpoint/2010/main" val="8759966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D93A4F-11EE-4A29-B5B9-9B403B75580B}"/>
              </a:ext>
            </a:extLst>
          </p:cNvPr>
          <p:cNvSpPr>
            <a:spLocks noGrp="1"/>
          </p:cNvSpPr>
          <p:nvPr>
            <p:ph type="title"/>
          </p:nvPr>
        </p:nvSpPr>
        <p:spPr/>
        <p:txBody>
          <a:bodyPr>
            <a:normAutofit fontScale="90000"/>
          </a:bodyPr>
          <a:lstStyle/>
          <a:p>
            <a:r>
              <a:rPr lang="de-DE" dirty="0"/>
              <a:t>Zusammenhänge </a:t>
            </a:r>
            <a:br>
              <a:rPr lang="de-DE" dirty="0"/>
            </a:br>
            <a:r>
              <a:rPr lang="de-DE" dirty="0"/>
              <a:t>Nominallohn, Produktivität, Inflation, Wachstum</a:t>
            </a:r>
          </a:p>
        </p:txBody>
      </p:sp>
      <p:sp>
        <p:nvSpPr>
          <p:cNvPr id="3" name="Inhaltsplatzhalter 2">
            <a:extLst>
              <a:ext uri="{FF2B5EF4-FFF2-40B4-BE49-F238E27FC236}">
                <a16:creationId xmlns:a16="http://schemas.microsoft.com/office/drawing/2014/main" id="{233BD714-E1EB-4E3F-8458-C0BCC612BE07}"/>
              </a:ext>
            </a:extLst>
          </p:cNvPr>
          <p:cNvSpPr>
            <a:spLocks noGrp="1"/>
          </p:cNvSpPr>
          <p:nvPr>
            <p:ph idx="1"/>
          </p:nvPr>
        </p:nvSpPr>
        <p:spPr/>
        <p:txBody>
          <a:bodyPr>
            <a:normAutofit fontScale="92500"/>
          </a:bodyPr>
          <a:lstStyle/>
          <a:p>
            <a:r>
              <a:rPr lang="de-DE" dirty="0"/>
              <a:t>Ohne Produktivitätszuwächse fehlt es an internationaler Wettbewerbsfähigkeit</a:t>
            </a:r>
          </a:p>
          <a:p>
            <a:r>
              <a:rPr lang="de-DE" dirty="0"/>
              <a:t>Sofern die Bevölkerung nicht genauso schnell schrumpft wie das Beschäftigungsvolumen, entsteht c.p. Arbeitslosigkeit;</a:t>
            </a:r>
            <a:br>
              <a:rPr lang="de-DE" dirty="0"/>
            </a:br>
            <a:r>
              <a:rPr lang="de-DE" dirty="0"/>
              <a:t>wenn zwar die Zahl der Erwerbspersonen sinkt, nicht aber die Bevölkerung (z.B. wegen besserer Medizin), dann nehmen die Soziallasten deutlich zu.</a:t>
            </a:r>
          </a:p>
          <a:p>
            <a:r>
              <a:rPr lang="de-DE" dirty="0"/>
              <a:t>Arbeitslosigkeit kann durch mehr quantitatives Wachstum abgewendet werden</a:t>
            </a:r>
          </a:p>
          <a:p>
            <a:r>
              <a:rPr lang="de-DE" dirty="0"/>
              <a:t>Gegensatz quantitatives </a:t>
            </a:r>
            <a:r>
              <a:rPr lang="de-DE" dirty="0">
                <a:sym typeface="Symbol" panose="05050102010706020507" pitchFamily="18" charset="2"/>
              </a:rPr>
              <a:t> qualitatives Wachstum ökonomisch nicht hilfreich, aber notwendige Entkoppelung Wachstum-Ressourcenverbrauch</a:t>
            </a:r>
            <a:endParaRPr lang="de-DE" dirty="0"/>
          </a:p>
        </p:txBody>
      </p:sp>
      <p:sp>
        <p:nvSpPr>
          <p:cNvPr id="6" name="Fußzeilenplatzhalter 5">
            <a:extLst>
              <a:ext uri="{FF2B5EF4-FFF2-40B4-BE49-F238E27FC236}">
                <a16:creationId xmlns:a16="http://schemas.microsoft.com/office/drawing/2014/main" id="{8EF891E7-7EC5-4B07-93A6-DFA8DC1C0F91}"/>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A77A7A67-D5D4-494B-B794-F1183BA764E8}"/>
              </a:ext>
            </a:extLst>
          </p:cNvPr>
          <p:cNvSpPr>
            <a:spLocks noGrp="1"/>
          </p:cNvSpPr>
          <p:nvPr>
            <p:ph type="sldNum" sz="quarter" idx="12"/>
          </p:nvPr>
        </p:nvSpPr>
        <p:spPr/>
        <p:txBody>
          <a:bodyPr/>
          <a:lstStyle/>
          <a:p>
            <a:fld id="{4C29D198-19C0-4ABD-9456-62D7334388C4}" type="slidenum">
              <a:rPr lang="de-DE" smtClean="0"/>
              <a:t>86</a:t>
            </a:fld>
            <a:endParaRPr lang="de-DE"/>
          </a:p>
        </p:txBody>
      </p:sp>
    </p:spTree>
    <p:extLst>
      <p:ext uri="{BB962C8B-B14F-4D97-AF65-F5344CB8AC3E}">
        <p14:creationId xmlns:p14="http://schemas.microsoft.com/office/powerpoint/2010/main" val="39317711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E9C1BE-7A53-4EEF-A616-309F59E7018D}"/>
              </a:ext>
            </a:extLst>
          </p:cNvPr>
          <p:cNvSpPr>
            <a:spLocks noGrp="1"/>
          </p:cNvSpPr>
          <p:nvPr>
            <p:ph type="title"/>
          </p:nvPr>
        </p:nvSpPr>
        <p:spPr/>
        <p:txBody>
          <a:bodyPr/>
          <a:lstStyle/>
          <a:p>
            <a:r>
              <a:rPr lang="de-DE" dirty="0" err="1"/>
              <a:t>Offshoring</a:t>
            </a:r>
            <a:r>
              <a:rPr lang="de-DE" dirty="0"/>
              <a:t> - </a:t>
            </a:r>
            <a:r>
              <a:rPr lang="de-DE" dirty="0" err="1"/>
              <a:t>Onshoring</a:t>
            </a:r>
            <a:endParaRPr lang="de-DE" dirty="0"/>
          </a:p>
        </p:txBody>
      </p:sp>
      <p:sp>
        <p:nvSpPr>
          <p:cNvPr id="3" name="Inhaltsplatzhalter 2">
            <a:extLst>
              <a:ext uri="{FF2B5EF4-FFF2-40B4-BE49-F238E27FC236}">
                <a16:creationId xmlns:a16="http://schemas.microsoft.com/office/drawing/2014/main" id="{9CFDAC6B-81EB-4DAA-91A5-EDA927691D6D}"/>
              </a:ext>
            </a:extLst>
          </p:cNvPr>
          <p:cNvSpPr>
            <a:spLocks noGrp="1"/>
          </p:cNvSpPr>
          <p:nvPr>
            <p:ph idx="1"/>
          </p:nvPr>
        </p:nvSpPr>
        <p:spPr>
          <a:xfrm>
            <a:off x="838200" y="1680777"/>
            <a:ext cx="10515600" cy="4895850"/>
          </a:xfrm>
        </p:spPr>
        <p:txBody>
          <a:bodyPr>
            <a:normAutofit fontScale="70000" lnSpcReduction="20000"/>
          </a:bodyPr>
          <a:lstStyle/>
          <a:p>
            <a:pPr>
              <a:lnSpc>
                <a:spcPct val="120000"/>
              </a:lnSpc>
            </a:pPr>
            <a:r>
              <a:rPr lang="de-DE" dirty="0" err="1"/>
              <a:t>Offshoring</a:t>
            </a:r>
            <a:r>
              <a:rPr lang="de-DE" dirty="0"/>
              <a:t>: Verlagerung von Produktionskapazitäten in ausländische Wirtschaftsräume </a:t>
            </a:r>
          </a:p>
          <a:p>
            <a:pPr>
              <a:lnSpc>
                <a:spcPct val="120000"/>
              </a:lnSpc>
            </a:pPr>
            <a:r>
              <a:rPr lang="de-DE" dirty="0"/>
              <a:t>Ziele: Kosteneinsparung &amp; Gewinnmehrung; </a:t>
            </a:r>
            <a:r>
              <a:rPr lang="de-DE" dirty="0" err="1"/>
              <a:t>local</a:t>
            </a:r>
            <a:r>
              <a:rPr lang="de-DE" dirty="0"/>
              <a:t>-content-Vorgaben</a:t>
            </a:r>
          </a:p>
          <a:p>
            <a:pPr>
              <a:lnSpc>
                <a:spcPct val="120000"/>
              </a:lnSpc>
            </a:pPr>
            <a:r>
              <a:rPr lang="de-DE" dirty="0"/>
              <a:t>Kostenunterschiede v.a. bei</a:t>
            </a:r>
          </a:p>
          <a:p>
            <a:pPr lvl="1">
              <a:lnSpc>
                <a:spcPct val="120000"/>
              </a:lnSpc>
            </a:pPr>
            <a:r>
              <a:rPr lang="de-DE" dirty="0"/>
              <a:t>Lohn</a:t>
            </a:r>
          </a:p>
          <a:p>
            <a:pPr lvl="1">
              <a:lnSpc>
                <a:spcPct val="120000"/>
              </a:lnSpc>
            </a:pPr>
            <a:r>
              <a:rPr lang="de-DE" dirty="0"/>
              <a:t>Abgaben</a:t>
            </a:r>
          </a:p>
          <a:p>
            <a:pPr lvl="1">
              <a:lnSpc>
                <a:spcPct val="120000"/>
              </a:lnSpc>
            </a:pPr>
            <a:r>
              <a:rPr lang="de-DE" dirty="0"/>
              <a:t>Umwelt- und </a:t>
            </a:r>
          </a:p>
          <a:p>
            <a:pPr lvl="1">
              <a:lnSpc>
                <a:spcPct val="120000"/>
              </a:lnSpc>
            </a:pPr>
            <a:r>
              <a:rPr lang="de-DE" dirty="0"/>
              <a:t>Bürokratiekosten (durch Korruption evtl. sogar höher als in D)</a:t>
            </a:r>
          </a:p>
          <a:p>
            <a:pPr>
              <a:lnSpc>
                <a:spcPct val="120000"/>
              </a:lnSpc>
            </a:pPr>
            <a:r>
              <a:rPr lang="de-DE" dirty="0"/>
              <a:t>Maschinen und Rohstoffe kosten überall etwa gleich viel</a:t>
            </a:r>
          </a:p>
          <a:p>
            <a:pPr>
              <a:lnSpc>
                <a:spcPct val="120000"/>
              </a:lnSpc>
            </a:pPr>
            <a:r>
              <a:rPr lang="de-DE" dirty="0"/>
              <a:t>Bei Ersetzen von Arbeit durch Robotik fallen Fragen wie Sicherung der Logistik und Produktion mehr ins Gewicht als Lohnkosten</a:t>
            </a:r>
          </a:p>
          <a:p>
            <a:pPr>
              <a:lnSpc>
                <a:spcPct val="120000"/>
              </a:lnSpc>
              <a:buFont typeface="Symbol" panose="05050102010706020507" pitchFamily="18" charset="2"/>
              <a:buChar char="Þ"/>
            </a:pPr>
            <a:r>
              <a:rPr lang="de-DE" dirty="0">
                <a:sym typeface="Symbol" panose="05050102010706020507" pitchFamily="18" charset="2"/>
              </a:rPr>
              <a:t>eventuell </a:t>
            </a:r>
            <a:r>
              <a:rPr lang="de-DE" dirty="0" err="1">
                <a:sym typeface="Symbol" panose="05050102010706020507" pitchFamily="18" charset="2"/>
              </a:rPr>
              <a:t>Onshoring</a:t>
            </a:r>
            <a:r>
              <a:rPr lang="de-DE" dirty="0">
                <a:sym typeface="Symbol" panose="05050102010706020507" pitchFamily="18" charset="2"/>
              </a:rPr>
              <a:t> bzw. </a:t>
            </a:r>
            <a:r>
              <a:rPr lang="de-DE" dirty="0" err="1">
                <a:sym typeface="Symbol" panose="05050102010706020507" pitchFamily="18" charset="2"/>
              </a:rPr>
              <a:t>Refab</a:t>
            </a:r>
            <a:r>
              <a:rPr lang="de-DE" dirty="0">
                <a:sym typeface="Symbol" panose="05050102010706020507" pitchFamily="18" charset="2"/>
              </a:rPr>
              <a:t>, d.h. Zurückholen der Produktion in die Absatzmärkte</a:t>
            </a:r>
          </a:p>
          <a:p>
            <a:pPr>
              <a:lnSpc>
                <a:spcPct val="120000"/>
              </a:lnSpc>
              <a:buFont typeface="Symbol" panose="05050102010706020507" pitchFamily="18" charset="2"/>
              <a:buChar char="Þ"/>
            </a:pPr>
            <a:r>
              <a:rPr lang="de-DE" dirty="0">
                <a:sym typeface="Symbol" panose="05050102010706020507" pitchFamily="18" charset="2"/>
              </a:rPr>
              <a:t>mögliche Gegenmaßnahme von Ländern wie China: Restriktionen im Rohstoffzugang (strategische Ansätze dazu s. Folgeseite)</a:t>
            </a:r>
            <a:endParaRPr lang="de-DE" dirty="0"/>
          </a:p>
        </p:txBody>
      </p:sp>
      <p:sp>
        <p:nvSpPr>
          <p:cNvPr id="6" name="Fußzeilenplatzhalter 5">
            <a:extLst>
              <a:ext uri="{FF2B5EF4-FFF2-40B4-BE49-F238E27FC236}">
                <a16:creationId xmlns:a16="http://schemas.microsoft.com/office/drawing/2014/main" id="{AAC9D36E-EF18-46F6-9FD4-C9C582F8A9EC}"/>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AF7FEE97-CDE6-41F0-BBB5-BBC6DF89CC41}"/>
              </a:ext>
            </a:extLst>
          </p:cNvPr>
          <p:cNvSpPr>
            <a:spLocks noGrp="1"/>
          </p:cNvSpPr>
          <p:nvPr>
            <p:ph type="sldNum" sz="quarter" idx="12"/>
          </p:nvPr>
        </p:nvSpPr>
        <p:spPr/>
        <p:txBody>
          <a:bodyPr/>
          <a:lstStyle/>
          <a:p>
            <a:fld id="{4C29D198-19C0-4ABD-9456-62D7334388C4}" type="slidenum">
              <a:rPr lang="de-DE" smtClean="0"/>
              <a:t>87</a:t>
            </a:fld>
            <a:endParaRPr lang="de-DE"/>
          </a:p>
        </p:txBody>
      </p:sp>
    </p:spTree>
    <p:extLst>
      <p:ext uri="{BB962C8B-B14F-4D97-AF65-F5344CB8AC3E}">
        <p14:creationId xmlns:p14="http://schemas.microsoft.com/office/powerpoint/2010/main" val="7866087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930C6504-0862-4939-830B-B0651DEE7B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2" y="0"/>
            <a:ext cx="9882131" cy="6858000"/>
          </a:xfrm>
          <a:prstGeom prst="rect">
            <a:avLst/>
          </a:prstGeom>
        </p:spPr>
      </p:pic>
      <p:sp>
        <p:nvSpPr>
          <p:cNvPr id="7" name="Textfeld 6">
            <a:extLst>
              <a:ext uri="{FF2B5EF4-FFF2-40B4-BE49-F238E27FC236}">
                <a16:creationId xmlns:a16="http://schemas.microsoft.com/office/drawing/2014/main" id="{5FB891FB-F358-4322-B222-0A892DEA5A36}"/>
              </a:ext>
            </a:extLst>
          </p:cNvPr>
          <p:cNvSpPr txBox="1"/>
          <p:nvPr/>
        </p:nvSpPr>
        <p:spPr>
          <a:xfrm>
            <a:off x="9887293" y="5543242"/>
            <a:ext cx="2299545" cy="830997"/>
          </a:xfrm>
          <a:prstGeom prst="rect">
            <a:avLst/>
          </a:prstGeom>
          <a:noFill/>
        </p:spPr>
        <p:txBody>
          <a:bodyPr wrap="square" rtlCol="0">
            <a:spAutoFit/>
          </a:bodyPr>
          <a:lstStyle/>
          <a:p>
            <a:r>
              <a:rPr lang="de-DE" sz="1200" dirty="0"/>
              <a:t>Quellen: </a:t>
            </a:r>
            <a:r>
              <a:rPr lang="de-DE" sz="1200" dirty="0">
                <a:hlinkClick r:id="rId3"/>
              </a:rPr>
              <a:t>deutsche-rohstoffagentur.de</a:t>
            </a:r>
            <a:r>
              <a:rPr lang="de-DE" sz="1200" dirty="0"/>
              <a:t>; </a:t>
            </a:r>
            <a:r>
              <a:rPr lang="de-DE" altLang="de-DE" sz="1200" dirty="0">
                <a:hlinkClick r:id="rId4"/>
              </a:rPr>
              <a:t>Ewa </a:t>
            </a:r>
            <a:r>
              <a:rPr lang="de-DE" altLang="de-DE" sz="1200" dirty="0" err="1">
                <a:hlinkClick r:id="rId4"/>
              </a:rPr>
              <a:t>Oziewicz</a:t>
            </a:r>
            <a:r>
              <a:rPr lang="de-DE" altLang="de-DE" sz="1200" dirty="0">
                <a:hlinkClick r:id="rId4"/>
              </a:rPr>
              <a:t> &amp; Joanna Bednarz</a:t>
            </a:r>
            <a:r>
              <a:rPr lang="de-DE" altLang="de-DE" sz="1200" dirty="0"/>
              <a:t>; </a:t>
            </a:r>
            <a:r>
              <a:rPr lang="de-DE" sz="1200" dirty="0">
                <a:hlinkClick r:id="rId5"/>
              </a:rPr>
              <a:t>Pedro </a:t>
            </a:r>
            <a:r>
              <a:rPr lang="de-DE" sz="1200" dirty="0" err="1">
                <a:hlinkClick r:id="rId5"/>
              </a:rPr>
              <a:t>Mateus</a:t>
            </a:r>
            <a:r>
              <a:rPr lang="de-DE" sz="1200" dirty="0">
                <a:hlinkClick r:id="rId5"/>
              </a:rPr>
              <a:t> Das </a:t>
            </a:r>
            <a:r>
              <a:rPr lang="de-DE" sz="1200" dirty="0" err="1">
                <a:hlinkClick r:id="rId5"/>
              </a:rPr>
              <a:t>Neves</a:t>
            </a:r>
            <a:endParaRPr lang="de-DE" sz="1200" dirty="0"/>
          </a:p>
        </p:txBody>
      </p:sp>
      <p:pic>
        <p:nvPicPr>
          <p:cNvPr id="13" name="Grafik 12">
            <a:extLst>
              <a:ext uri="{FF2B5EF4-FFF2-40B4-BE49-F238E27FC236}">
                <a16:creationId xmlns:a16="http://schemas.microsoft.com/office/drawing/2014/main" id="{1A2F7B03-073B-4320-B0FA-E9C0A3ECAD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3614" y="0"/>
            <a:ext cx="8620125" cy="5172075"/>
          </a:xfrm>
          <a:prstGeom prst="rect">
            <a:avLst/>
          </a:prstGeom>
        </p:spPr>
      </p:pic>
      <p:pic>
        <p:nvPicPr>
          <p:cNvPr id="6" name="Grafik 5">
            <a:extLst>
              <a:ext uri="{FF2B5EF4-FFF2-40B4-BE49-F238E27FC236}">
                <a16:creationId xmlns:a16="http://schemas.microsoft.com/office/drawing/2014/main" id="{67D6BA4F-C513-4DAA-8FC2-7C9A38480621}"/>
              </a:ext>
            </a:extLst>
          </p:cNvPr>
          <p:cNvPicPr>
            <a:picLocks noChangeAspect="1"/>
          </p:cNvPicPr>
          <p:nvPr/>
        </p:nvPicPr>
        <p:blipFill rotWithShape="1">
          <a:blip r:embed="rId7">
            <a:extLst>
              <a:ext uri="{28A0092B-C50C-407E-A947-70E740481C1C}">
                <a14:useLocalDpi xmlns:a14="http://schemas.microsoft.com/office/drawing/2010/main" val="0"/>
              </a:ext>
            </a:extLst>
          </a:blip>
          <a:srcRect l="3149" t="5118" r="4043" b="4723"/>
          <a:stretch/>
        </p:blipFill>
        <p:spPr>
          <a:xfrm>
            <a:off x="0" y="2711513"/>
            <a:ext cx="6672404" cy="4146487"/>
          </a:xfrm>
          <a:prstGeom prst="rect">
            <a:avLst/>
          </a:prstGeom>
        </p:spPr>
      </p:pic>
      <p:sp>
        <p:nvSpPr>
          <p:cNvPr id="2" name="Fußzeilenplatzhalter 1">
            <a:extLst>
              <a:ext uri="{FF2B5EF4-FFF2-40B4-BE49-F238E27FC236}">
                <a16:creationId xmlns:a16="http://schemas.microsoft.com/office/drawing/2014/main" id="{39D7E13E-89F8-49BC-A9ED-F87A3D7C1541}"/>
              </a:ext>
            </a:extLst>
          </p:cNvPr>
          <p:cNvSpPr>
            <a:spLocks noGrp="1"/>
          </p:cNvSpPr>
          <p:nvPr>
            <p:ph type="ftr" sz="quarter" idx="11"/>
          </p:nvPr>
        </p:nvSpPr>
        <p:spPr/>
        <p:txBody>
          <a:bodyPr/>
          <a:lstStyle/>
          <a:p>
            <a:r>
              <a:rPr lang="de-DE"/>
              <a:t>© Anselm Dohle-Beltinger 2021</a:t>
            </a:r>
          </a:p>
        </p:txBody>
      </p:sp>
      <p:sp>
        <p:nvSpPr>
          <p:cNvPr id="3" name="Foliennummernplatzhalter 2">
            <a:extLst>
              <a:ext uri="{FF2B5EF4-FFF2-40B4-BE49-F238E27FC236}">
                <a16:creationId xmlns:a16="http://schemas.microsoft.com/office/drawing/2014/main" id="{8B27DB8F-4DD6-4CE0-BA3F-CCA42E716ADB}"/>
              </a:ext>
            </a:extLst>
          </p:cNvPr>
          <p:cNvSpPr>
            <a:spLocks noGrp="1"/>
          </p:cNvSpPr>
          <p:nvPr>
            <p:ph type="sldNum" sz="quarter" idx="12"/>
          </p:nvPr>
        </p:nvSpPr>
        <p:spPr/>
        <p:txBody>
          <a:bodyPr/>
          <a:lstStyle/>
          <a:p>
            <a:fld id="{4C29D198-19C0-4ABD-9456-62D7334388C4}" type="slidenum">
              <a:rPr lang="de-DE" smtClean="0"/>
              <a:t>88</a:t>
            </a:fld>
            <a:endParaRPr lang="de-DE"/>
          </a:p>
        </p:txBody>
      </p:sp>
    </p:spTree>
    <p:extLst>
      <p:ext uri="{BB962C8B-B14F-4D97-AF65-F5344CB8AC3E}">
        <p14:creationId xmlns:p14="http://schemas.microsoft.com/office/powerpoint/2010/main" val="196636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ECC7BA-6BEF-4B3A-91C2-3933065E9367}"/>
              </a:ext>
            </a:extLst>
          </p:cNvPr>
          <p:cNvSpPr>
            <a:spLocks noGrp="1"/>
          </p:cNvSpPr>
          <p:nvPr>
            <p:ph type="title"/>
          </p:nvPr>
        </p:nvSpPr>
        <p:spPr>
          <a:xfrm>
            <a:off x="1953739" y="-15900"/>
            <a:ext cx="8207375" cy="1060450"/>
          </a:xfrm>
        </p:spPr>
        <p:txBody>
          <a:bodyPr/>
          <a:lstStyle/>
          <a:p>
            <a:r>
              <a:rPr lang="de-DE" dirty="0"/>
              <a:t>Langfristige Arbeitslosigkeit</a:t>
            </a:r>
          </a:p>
        </p:txBody>
      </p:sp>
      <p:sp>
        <p:nvSpPr>
          <p:cNvPr id="3" name="Inhaltsplatzhalter 2">
            <a:extLst>
              <a:ext uri="{FF2B5EF4-FFF2-40B4-BE49-F238E27FC236}">
                <a16:creationId xmlns:a16="http://schemas.microsoft.com/office/drawing/2014/main" id="{A76AE0EC-9319-45EE-8B59-17C9D08F74D8}"/>
              </a:ext>
            </a:extLst>
          </p:cNvPr>
          <p:cNvSpPr>
            <a:spLocks noGrp="1"/>
          </p:cNvSpPr>
          <p:nvPr>
            <p:ph sz="half" idx="1"/>
          </p:nvPr>
        </p:nvSpPr>
        <p:spPr>
          <a:xfrm>
            <a:off x="2008042" y="858466"/>
            <a:ext cx="4015950" cy="5162088"/>
          </a:xfrm>
        </p:spPr>
        <p:txBody>
          <a:bodyPr>
            <a:normAutofit lnSpcReduction="10000"/>
          </a:bodyPr>
          <a:lstStyle/>
          <a:p>
            <a:pPr marL="0" indent="0">
              <a:buNone/>
            </a:pPr>
            <a:r>
              <a:rPr lang="de-DE" sz="2000" dirty="0">
                <a:latin typeface="Arial Narrow" panose="020B0606020202030204" pitchFamily="34" charset="0"/>
                <a:ea typeface="Times New Roman"/>
                <a:cs typeface="Arial Unicode MS"/>
              </a:rPr>
              <a:t>Gesamtwirtschaftliches Phänomen</a:t>
            </a:r>
          </a:p>
          <a:p>
            <a:pPr marL="0" indent="0" algn="just">
              <a:spcBef>
                <a:spcPts val="300"/>
              </a:spcBef>
              <a:spcAft>
                <a:spcPts val="300"/>
              </a:spcAft>
              <a:buNone/>
              <a:tabLst>
                <a:tab pos="431800" algn="l"/>
                <a:tab pos="449580" algn="l"/>
              </a:tabLst>
            </a:pPr>
            <a:r>
              <a:rPr lang="de-DE" sz="2000" b="1" dirty="0">
                <a:latin typeface="Arial" panose="020B0604020202020204" pitchFamily="34" charset="0"/>
                <a:cs typeface="Arial" panose="020B0604020202020204" pitchFamily="34" charset="0"/>
              </a:rPr>
              <a:t>Wachstumsdefizit-AL</a:t>
            </a:r>
            <a:endParaRPr lang="de-DE" sz="2000" b="1" u="sng" dirty="0">
              <a:latin typeface="Arial" panose="020B0604020202020204" pitchFamily="34" charset="0"/>
              <a:cs typeface="Arial" panose="020B0604020202020204" pitchFamily="34" charset="0"/>
            </a:endParaRPr>
          </a:p>
          <a:p>
            <a:r>
              <a:rPr lang="de-DE" sz="1800" b="1" dirty="0">
                <a:ea typeface="Times New Roman"/>
                <a:cs typeface="Arial"/>
              </a:rPr>
              <a:t>Stagnations-AL</a:t>
            </a:r>
            <a:br>
              <a:rPr lang="de-DE" sz="1800" b="1" dirty="0">
                <a:ea typeface="Times New Roman"/>
                <a:cs typeface="Arial Unicode MS"/>
              </a:rPr>
            </a:br>
            <a:r>
              <a:rPr lang="de-DE" sz="1800" dirty="0">
                <a:ea typeface="Times New Roman"/>
                <a:cs typeface="Arial"/>
              </a:rPr>
              <a:t>Die Güternachfrage wächst langsamer, als die Produktivität</a:t>
            </a:r>
            <a:endParaRPr lang="de-DE" sz="1400" dirty="0">
              <a:ea typeface="Times New Roman"/>
              <a:cs typeface="Arial Unicode MS"/>
            </a:endParaRPr>
          </a:p>
          <a:p>
            <a:pPr marL="344487" lvl="1" indent="0">
              <a:buNone/>
            </a:pPr>
            <a:r>
              <a:rPr lang="de-DE" sz="1050" i="1" dirty="0">
                <a:solidFill>
                  <a:srgbClr val="FF0000"/>
                </a:solidFill>
                <a:ea typeface="Times New Roman"/>
                <a:cs typeface="Arial"/>
              </a:rPr>
              <a:t>Derzeit wenig</a:t>
            </a:r>
            <a:endParaRPr lang="de-DE" sz="1050" dirty="0">
              <a:ea typeface="Times New Roman"/>
              <a:cs typeface="Arial Unicode MS"/>
            </a:endParaRPr>
          </a:p>
          <a:p>
            <a:pPr marL="180340"/>
            <a:r>
              <a:rPr lang="de-DE" sz="1800" b="1" dirty="0">
                <a:ea typeface="Times New Roman"/>
                <a:cs typeface="Arial"/>
              </a:rPr>
              <a:t>demographische AL</a:t>
            </a:r>
            <a:endParaRPr lang="de-DE" sz="1800" dirty="0">
              <a:ea typeface="Times New Roman"/>
              <a:cs typeface="Arial Unicode MS"/>
            </a:endParaRPr>
          </a:p>
          <a:p>
            <a:pPr marL="361950" indent="0">
              <a:buNone/>
            </a:pPr>
            <a:r>
              <a:rPr lang="de-DE" sz="1800" dirty="0">
                <a:ea typeface="Times New Roman"/>
                <a:cs typeface="Arial"/>
              </a:rPr>
              <a:t>Die Güternachfrage wächst langsamer, als das Arbeitskräfte-potential bzw. dessen Arbeits-verhalten (Frauenarbeit...)</a:t>
            </a:r>
            <a:endParaRPr lang="de-DE" sz="1800" dirty="0">
              <a:ea typeface="Times New Roman"/>
              <a:cs typeface="Arial Unicode MS"/>
            </a:endParaRPr>
          </a:p>
          <a:p>
            <a:pPr marL="327025" lvl="1" indent="0">
              <a:buNone/>
            </a:pPr>
            <a:r>
              <a:rPr lang="de-DE" sz="1200" i="1" dirty="0">
                <a:solidFill>
                  <a:srgbClr val="FF0000"/>
                </a:solidFill>
                <a:ea typeface="Times New Roman"/>
                <a:cs typeface="Arial"/>
              </a:rPr>
              <a:t>Mehr Arbeitsangebot der Frauen; Arbeitskräfte-zuwachs aus Migration; kein Zuwachs aus Erhöhung Renteneintrittsalter, da Verrentung starker Jahrgänge; Abnahme wegen G9 neu; Summe: ganz leichte Zunahme</a:t>
            </a:r>
            <a:endParaRPr lang="de-DE" sz="800" dirty="0">
              <a:ea typeface="Times New Roman"/>
              <a:cs typeface="Arial Unicode MS"/>
            </a:endParaRPr>
          </a:p>
          <a:p>
            <a:r>
              <a:rPr lang="de-DE" sz="1200" dirty="0">
                <a:solidFill>
                  <a:srgbClr val="0000FF"/>
                </a:solidFill>
                <a:ea typeface="Times New Roman"/>
                <a:cs typeface="Arial"/>
              </a:rPr>
              <a:t>Mehr Teilzeitarbeit anbieten</a:t>
            </a:r>
            <a:endParaRPr lang="de-DE" sz="1200" dirty="0">
              <a:ea typeface="Times New Roman"/>
              <a:cs typeface="Arial Unicode MS"/>
            </a:endParaRPr>
          </a:p>
          <a:p>
            <a:r>
              <a:rPr lang="de-DE" sz="1200" dirty="0">
                <a:solidFill>
                  <a:srgbClr val="0000FF"/>
                </a:solidFill>
                <a:ea typeface="Times New Roman"/>
                <a:cs typeface="Arial"/>
              </a:rPr>
              <a:t>Frühverrentung (wegen Rentenversicherung  aber unerwünscht) o.ä., </a:t>
            </a:r>
            <a:endParaRPr lang="de-DE" sz="1200" dirty="0">
              <a:ea typeface="Times New Roman"/>
              <a:cs typeface="Arial Unicode MS"/>
            </a:endParaRPr>
          </a:p>
          <a:p>
            <a:r>
              <a:rPr lang="de-DE" sz="1200" dirty="0">
                <a:solidFill>
                  <a:srgbClr val="0000FF"/>
                </a:solidFill>
                <a:ea typeface="Times New Roman"/>
                <a:cs typeface="Arial"/>
              </a:rPr>
              <a:t>Anreize zur Kindererziehung; </a:t>
            </a:r>
            <a:endParaRPr lang="de-DE" sz="1200" dirty="0">
              <a:ea typeface="Times New Roman"/>
              <a:cs typeface="Arial Unicode MS"/>
            </a:endParaRPr>
          </a:p>
          <a:p>
            <a:r>
              <a:rPr lang="de-DE" sz="1200" dirty="0">
                <a:solidFill>
                  <a:srgbClr val="0000FF"/>
                </a:solidFill>
                <a:ea typeface="Times New Roman"/>
                <a:cs typeface="Arial"/>
              </a:rPr>
              <a:t>Wachstumsbelebung wie bei konjunktureller AL</a:t>
            </a:r>
            <a:endParaRPr lang="de-DE" sz="1200" dirty="0">
              <a:ea typeface="Times New Roman"/>
              <a:cs typeface="Arial Unicode MS"/>
            </a:endParaRPr>
          </a:p>
        </p:txBody>
      </p:sp>
      <p:sp>
        <p:nvSpPr>
          <p:cNvPr id="4" name="Inhaltsplatzhalter 3">
            <a:extLst>
              <a:ext uri="{FF2B5EF4-FFF2-40B4-BE49-F238E27FC236}">
                <a16:creationId xmlns:a16="http://schemas.microsoft.com/office/drawing/2014/main" id="{D0DDC8C2-C1BE-438D-AAA9-92A181242A0D}"/>
              </a:ext>
            </a:extLst>
          </p:cNvPr>
          <p:cNvSpPr>
            <a:spLocks noGrp="1"/>
          </p:cNvSpPr>
          <p:nvPr>
            <p:ph sz="half" idx="2"/>
          </p:nvPr>
        </p:nvSpPr>
        <p:spPr>
          <a:xfrm>
            <a:off x="6528663" y="854620"/>
            <a:ext cx="3887786" cy="5238361"/>
          </a:xfrm>
        </p:spPr>
        <p:txBody>
          <a:bodyPr>
            <a:normAutofit lnSpcReduction="10000"/>
          </a:bodyPr>
          <a:lstStyle/>
          <a:p>
            <a:pPr marL="0" indent="0">
              <a:buNone/>
            </a:pPr>
            <a:r>
              <a:rPr lang="de-DE" sz="2000" dirty="0">
                <a:latin typeface="Arial Narrow" panose="020B0606020202030204" pitchFamily="34" charset="0"/>
                <a:ea typeface="Times New Roman"/>
                <a:cs typeface="Arial Unicode MS"/>
              </a:rPr>
              <a:t>Teilwirtschaftliches Phänomen</a:t>
            </a:r>
          </a:p>
          <a:p>
            <a:pPr algn="just"/>
            <a:r>
              <a:rPr lang="de-DE" sz="1800" b="1" dirty="0">
                <a:ea typeface="Times New Roman"/>
                <a:cs typeface="Arial"/>
              </a:rPr>
              <a:t>Strukturelle AL</a:t>
            </a:r>
            <a:endParaRPr lang="de-DE" sz="1800" dirty="0">
              <a:ea typeface="Times New Roman"/>
              <a:cs typeface="Arial Unicode MS"/>
            </a:endParaRPr>
          </a:p>
          <a:p>
            <a:pPr marL="361950" indent="0" algn="just">
              <a:buNone/>
              <a:tabLst>
                <a:tab pos="361950" algn="l"/>
              </a:tabLst>
            </a:pPr>
            <a:r>
              <a:rPr lang="de-DE" sz="1800" dirty="0">
                <a:ea typeface="Times New Roman"/>
                <a:cs typeface="Arial"/>
              </a:rPr>
              <a:t>Ursache: Merkmalsdiskrepanzen (fehlende oder falsche </a:t>
            </a:r>
            <a:r>
              <a:rPr lang="de-DE" sz="1800" dirty="0" err="1">
                <a:ea typeface="Times New Roman"/>
                <a:cs typeface="Arial"/>
              </a:rPr>
              <a:t>Qualifi</a:t>
            </a:r>
            <a:r>
              <a:rPr lang="de-DE" sz="1800" dirty="0">
                <a:ea typeface="Times New Roman"/>
                <a:cs typeface="Arial"/>
              </a:rPr>
              <a:t>-kation, Alter, ...), Immobilität</a:t>
            </a:r>
            <a:endParaRPr lang="de-DE" sz="1800" dirty="0">
              <a:ea typeface="Times New Roman"/>
              <a:cs typeface="Arial Unicode MS"/>
            </a:endParaRPr>
          </a:p>
          <a:p>
            <a:pPr marL="361950" indent="0" algn="just">
              <a:buNone/>
              <a:tabLst>
                <a:tab pos="361950" algn="l"/>
              </a:tabLst>
            </a:pPr>
            <a:r>
              <a:rPr lang="de-DE" sz="1200" i="1" dirty="0">
                <a:solidFill>
                  <a:srgbClr val="FF0000"/>
                </a:solidFill>
                <a:ea typeface="Times New Roman"/>
                <a:cs typeface="Arial"/>
              </a:rPr>
              <a:t>immer noch stark, wenngleich unter demographischem Druck abnehmend</a:t>
            </a:r>
            <a:endParaRPr lang="de-DE" sz="1200" dirty="0">
              <a:ea typeface="Times New Roman"/>
              <a:cs typeface="Arial Unicode MS"/>
            </a:endParaRPr>
          </a:p>
          <a:p>
            <a:pPr algn="just">
              <a:spcBef>
                <a:spcPts val="300"/>
              </a:spcBef>
              <a:spcAft>
                <a:spcPts val="300"/>
              </a:spcAft>
              <a:tabLst>
                <a:tab pos="431800" algn="l"/>
                <a:tab pos="449580" algn="l"/>
              </a:tabLst>
            </a:pPr>
            <a:r>
              <a:rPr lang="de-DE" sz="1800" b="1" dirty="0">
                <a:cs typeface="Arial"/>
              </a:rPr>
              <a:t>Technologische AL</a:t>
            </a:r>
            <a:endParaRPr lang="de-DE" sz="1800" b="1" u="sng" dirty="0">
              <a:cs typeface="Sendnya"/>
            </a:endParaRPr>
          </a:p>
          <a:p>
            <a:pPr marL="361950" indent="0" algn="just">
              <a:buNone/>
            </a:pPr>
            <a:r>
              <a:rPr lang="de-DE" sz="1800" dirty="0">
                <a:ea typeface="Times New Roman"/>
                <a:cs typeface="Arial"/>
              </a:rPr>
              <a:t>Freisetzung in </a:t>
            </a:r>
            <a:r>
              <a:rPr lang="de-DE" sz="1800">
                <a:ea typeface="Times New Roman"/>
                <a:cs typeface="Arial"/>
              </a:rPr>
              <a:t>einzelnen Branchen </a:t>
            </a:r>
            <a:r>
              <a:rPr lang="de-DE" sz="1800" dirty="0">
                <a:ea typeface="Times New Roman"/>
                <a:cs typeface="Arial"/>
              </a:rPr>
              <a:t>größer als Aufnahme in anderen</a:t>
            </a:r>
            <a:endParaRPr lang="de-DE" sz="1800" dirty="0">
              <a:ea typeface="Times New Roman"/>
              <a:cs typeface="Sendnya"/>
            </a:endParaRPr>
          </a:p>
          <a:p>
            <a:pPr marL="361950" indent="0" algn="just">
              <a:buNone/>
            </a:pPr>
            <a:r>
              <a:rPr lang="de-DE" sz="1200" i="1" dirty="0">
                <a:solidFill>
                  <a:srgbClr val="FF0000"/>
                </a:solidFill>
                <a:ea typeface="Times New Roman"/>
                <a:cs typeface="Arial"/>
              </a:rPr>
              <a:t>Strukturanpassung an Globalisierung geht mit vermindertem Tempo weiter, erfasst dabei aber neue Bereiche, wie z.B. Facharbeiter</a:t>
            </a:r>
            <a:endParaRPr lang="de-DE" sz="1200" dirty="0">
              <a:ea typeface="Times New Roman"/>
              <a:cs typeface="Arial Unicode MS"/>
            </a:endParaRPr>
          </a:p>
          <a:p>
            <a:pPr marL="361950" indent="0" algn="just">
              <a:buNone/>
            </a:pPr>
            <a:r>
              <a:rPr lang="de-DE" sz="1200" i="1" dirty="0">
                <a:solidFill>
                  <a:srgbClr val="FF0000"/>
                </a:solidFill>
                <a:ea typeface="Times New Roman"/>
                <a:cs typeface="Arial"/>
              </a:rPr>
              <a:t>Umstellung der Fahrzeugtechnik und Künstliche Intelligenz drohen sie zu erhöhen.</a:t>
            </a:r>
            <a:endParaRPr lang="de-DE" sz="1200" dirty="0">
              <a:ea typeface="Times New Roman"/>
              <a:cs typeface="Arial Unicode MS"/>
            </a:endParaRPr>
          </a:p>
          <a:p>
            <a:pPr algn="just"/>
            <a:r>
              <a:rPr lang="de-DE" sz="1200" dirty="0">
                <a:solidFill>
                  <a:srgbClr val="0000FF"/>
                </a:solidFill>
                <a:ea typeface="Times New Roman"/>
                <a:cs typeface="Arial"/>
              </a:rPr>
              <a:t>Beschleunigung des Strukturwandels durch Förderung von </a:t>
            </a:r>
            <a:r>
              <a:rPr lang="de-DE" sz="1200" dirty="0" err="1">
                <a:solidFill>
                  <a:srgbClr val="0000FF"/>
                </a:solidFill>
                <a:ea typeface="Times New Roman"/>
                <a:cs typeface="Arial"/>
              </a:rPr>
              <a:t>Umqualifikation</a:t>
            </a:r>
            <a:r>
              <a:rPr lang="de-DE" sz="1200" dirty="0">
                <a:solidFill>
                  <a:srgbClr val="0000FF"/>
                </a:solidFill>
                <a:ea typeface="Times New Roman"/>
                <a:cs typeface="Arial"/>
              </a:rPr>
              <a:t>, Existenzgründungen und Stilllegung alter Industrien, Unterstützung bei der Erschließung neuer Märkte, v.a. in Schwellenländern; höhere Mobilitätsanforderungen als Voraussetzung für soziale Hilfen</a:t>
            </a:r>
            <a:endParaRPr lang="de-DE" sz="1200" dirty="0">
              <a:ea typeface="Times New Roman"/>
              <a:cs typeface="Arial Unicode MS"/>
            </a:endParaRPr>
          </a:p>
        </p:txBody>
      </p:sp>
      <p:sp>
        <p:nvSpPr>
          <p:cNvPr id="5" name="Fußzeilenplatzhalter 4">
            <a:extLst>
              <a:ext uri="{FF2B5EF4-FFF2-40B4-BE49-F238E27FC236}">
                <a16:creationId xmlns:a16="http://schemas.microsoft.com/office/drawing/2014/main" id="{3428BE88-5E2C-4EA1-92EE-26A6A68919C8}"/>
              </a:ext>
            </a:extLst>
          </p:cNvPr>
          <p:cNvSpPr>
            <a:spLocks noGrp="1"/>
          </p:cNvSpPr>
          <p:nvPr>
            <p:ph type="ftr" sz="quarter" idx="11"/>
          </p:nvPr>
        </p:nvSpPr>
        <p:spPr/>
        <p:txBody>
          <a:bodyPr/>
          <a:lstStyle/>
          <a:p>
            <a:r>
              <a:rPr lang="de-DE"/>
              <a:t>© Anselm Dohle-Beltinger 2021</a:t>
            </a:r>
          </a:p>
        </p:txBody>
      </p:sp>
      <p:sp>
        <p:nvSpPr>
          <p:cNvPr id="6" name="Foliennummernplatzhalter 5">
            <a:extLst>
              <a:ext uri="{FF2B5EF4-FFF2-40B4-BE49-F238E27FC236}">
                <a16:creationId xmlns:a16="http://schemas.microsoft.com/office/drawing/2014/main" id="{45648C83-90A2-460E-A18F-01EDA7D20117}"/>
              </a:ext>
            </a:extLst>
          </p:cNvPr>
          <p:cNvSpPr>
            <a:spLocks noGrp="1"/>
          </p:cNvSpPr>
          <p:nvPr>
            <p:ph type="sldNum" sz="quarter" idx="12"/>
          </p:nvPr>
        </p:nvSpPr>
        <p:spPr/>
        <p:txBody>
          <a:bodyPr/>
          <a:lstStyle/>
          <a:p>
            <a:fld id="{4C29D198-19C0-4ABD-9456-62D7334388C4}" type="slidenum">
              <a:rPr lang="de-DE" smtClean="0"/>
              <a:t>89</a:t>
            </a:fld>
            <a:endParaRPr lang="de-DE"/>
          </a:p>
        </p:txBody>
      </p:sp>
    </p:spTree>
    <p:extLst>
      <p:ext uri="{BB962C8B-B14F-4D97-AF65-F5344CB8AC3E}">
        <p14:creationId xmlns:p14="http://schemas.microsoft.com/office/powerpoint/2010/main" val="15461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AA13D-DCEC-45A2-A8EA-F02162FB3310}"/>
              </a:ext>
            </a:extLst>
          </p:cNvPr>
          <p:cNvSpPr>
            <a:spLocks noGrp="1"/>
          </p:cNvSpPr>
          <p:nvPr>
            <p:ph type="title"/>
          </p:nvPr>
        </p:nvSpPr>
        <p:spPr/>
        <p:txBody>
          <a:bodyPr/>
          <a:lstStyle/>
          <a:p>
            <a:r>
              <a:rPr lang="de-DE" dirty="0">
                <a:solidFill>
                  <a:srgbClr val="FF0000"/>
                </a:solidFill>
              </a:rPr>
              <a:t>Arbeitslose</a:t>
            </a:r>
            <a:r>
              <a:rPr lang="de-DE" dirty="0"/>
              <a:t> </a:t>
            </a:r>
            <a:r>
              <a:rPr lang="de-DE" sz="2400" dirty="0"/>
              <a:t>deutsche Definition</a:t>
            </a:r>
          </a:p>
        </p:txBody>
      </p:sp>
      <p:sp>
        <p:nvSpPr>
          <p:cNvPr id="3" name="Inhaltsplatzhalter 2">
            <a:extLst>
              <a:ext uri="{FF2B5EF4-FFF2-40B4-BE49-F238E27FC236}">
                <a16:creationId xmlns:a16="http://schemas.microsoft.com/office/drawing/2014/main" id="{C8C0474B-DFD9-4034-B033-D493E6045A63}"/>
              </a:ext>
            </a:extLst>
          </p:cNvPr>
          <p:cNvSpPr>
            <a:spLocks noGrp="1"/>
          </p:cNvSpPr>
          <p:nvPr>
            <p:ph idx="1"/>
          </p:nvPr>
        </p:nvSpPr>
        <p:spPr/>
        <p:txBody>
          <a:bodyPr>
            <a:normAutofit fontScale="70000" lnSpcReduction="20000"/>
          </a:bodyPr>
          <a:lstStyle/>
          <a:p>
            <a:pPr marL="0" indent="0">
              <a:buNone/>
            </a:pPr>
            <a:r>
              <a:rPr lang="de-DE" dirty="0"/>
              <a:t>Personen, die </a:t>
            </a:r>
          </a:p>
          <a:p>
            <a:pPr>
              <a:lnSpc>
                <a:spcPct val="120000"/>
              </a:lnSpc>
            </a:pPr>
            <a:r>
              <a:rPr lang="de-DE" dirty="0"/>
              <a:t>vorübergehend nicht in einem Beschäftigungsverhältnis stehen oder nur eine weniger als 15 Stunden wöchentlich umfassende Beschäftigung ausüben (Beschäftigungslosigkeit),</a:t>
            </a:r>
          </a:p>
          <a:p>
            <a:pPr>
              <a:lnSpc>
                <a:spcPct val="120000"/>
              </a:lnSpc>
            </a:pPr>
            <a:r>
              <a:rPr lang="de-DE" dirty="0"/>
              <a:t>eine versicherungspflichtige, mindestens 15 Stunden wöchentlich </a:t>
            </a:r>
            <a:br>
              <a:rPr lang="de-DE" dirty="0"/>
            </a:br>
            <a:r>
              <a:rPr lang="de-DE" dirty="0"/>
              <a:t>umfassende Beschäftigung suchen (Eigenbemühungen),</a:t>
            </a:r>
          </a:p>
          <a:p>
            <a:pPr>
              <a:lnSpc>
                <a:spcPct val="120000"/>
              </a:lnSpc>
            </a:pPr>
            <a:r>
              <a:rPr lang="de-DE" dirty="0"/>
              <a:t>den Vermittlungsbemühungen der Agentur für Arbeit oder des Jobcenters zur Verfügung stehen, also arbeiten dürfen, arbeitsfähig und -bereit sind (</a:t>
            </a:r>
            <a:r>
              <a:rPr lang="de-DE" dirty="0">
                <a:solidFill>
                  <a:srgbClr val="FF0000"/>
                </a:solidFill>
              </a:rPr>
              <a:t>Verfügbarkeit</a:t>
            </a:r>
            <a:r>
              <a:rPr lang="de-DE" dirty="0"/>
              <a:t>), </a:t>
            </a:r>
          </a:p>
          <a:p>
            <a:pPr>
              <a:lnSpc>
                <a:spcPct val="120000"/>
              </a:lnSpc>
            </a:pPr>
            <a:r>
              <a:rPr lang="de-DE" dirty="0"/>
              <a:t>in der Bundesrepublik Deutschland wohnen,</a:t>
            </a:r>
          </a:p>
          <a:p>
            <a:pPr>
              <a:lnSpc>
                <a:spcPct val="120000"/>
              </a:lnSpc>
            </a:pPr>
            <a:r>
              <a:rPr lang="de-DE" dirty="0"/>
              <a:t>nicht jünger als 15 Jahre sind und die Altersgrenze für den Renten-</a:t>
            </a:r>
            <a:br>
              <a:rPr lang="de-DE" dirty="0"/>
            </a:br>
            <a:r>
              <a:rPr lang="de-DE"/>
              <a:t>eintritt (z.Zt. 66,7 Jahre) noch </a:t>
            </a:r>
            <a:r>
              <a:rPr lang="de-DE" dirty="0"/>
              <a:t>nicht erreicht haben, </a:t>
            </a:r>
          </a:p>
          <a:p>
            <a:pPr>
              <a:lnSpc>
                <a:spcPct val="120000"/>
              </a:lnSpc>
            </a:pPr>
            <a:r>
              <a:rPr lang="de-DE" dirty="0"/>
              <a:t>sich persönlich bei einer Agentur für Arbeit oder einem Jobcenter arbeitslos gemeldet haben. </a:t>
            </a:r>
          </a:p>
        </p:txBody>
      </p:sp>
      <p:sp>
        <p:nvSpPr>
          <p:cNvPr id="6" name="Fußzeilenplatzhalter 5">
            <a:extLst>
              <a:ext uri="{FF2B5EF4-FFF2-40B4-BE49-F238E27FC236}">
                <a16:creationId xmlns:a16="http://schemas.microsoft.com/office/drawing/2014/main" id="{E3737C54-EAF4-46CA-ADB5-478F34B1F7D9}"/>
              </a:ext>
            </a:extLst>
          </p:cNvPr>
          <p:cNvSpPr>
            <a:spLocks noGrp="1"/>
          </p:cNvSpPr>
          <p:nvPr>
            <p:ph type="ftr" sz="quarter" idx="11"/>
          </p:nvPr>
        </p:nvSpPr>
        <p:spPr/>
        <p:txBody>
          <a:bodyPr/>
          <a:lstStyle/>
          <a:p>
            <a:r>
              <a:rPr lang="de-DE"/>
              <a:t>© Anselm Dohle-Beltinger 2021</a:t>
            </a:r>
          </a:p>
        </p:txBody>
      </p:sp>
      <p:sp>
        <p:nvSpPr>
          <p:cNvPr id="7" name="Foliennummernplatzhalter 6">
            <a:extLst>
              <a:ext uri="{FF2B5EF4-FFF2-40B4-BE49-F238E27FC236}">
                <a16:creationId xmlns:a16="http://schemas.microsoft.com/office/drawing/2014/main" id="{1019E012-5EF5-49ED-BCAA-DE02521FF564}"/>
              </a:ext>
            </a:extLst>
          </p:cNvPr>
          <p:cNvSpPr>
            <a:spLocks noGrp="1"/>
          </p:cNvSpPr>
          <p:nvPr>
            <p:ph type="sldNum" sz="quarter" idx="12"/>
          </p:nvPr>
        </p:nvSpPr>
        <p:spPr/>
        <p:txBody>
          <a:bodyPr/>
          <a:lstStyle/>
          <a:p>
            <a:fld id="{4C29D198-19C0-4ABD-9456-62D7334388C4}" type="slidenum">
              <a:rPr lang="de-DE" smtClean="0"/>
              <a:t>9</a:t>
            </a:fld>
            <a:endParaRPr lang="de-DE"/>
          </a:p>
        </p:txBody>
      </p:sp>
    </p:spTree>
    <p:extLst>
      <p:ext uri="{BB962C8B-B14F-4D97-AF65-F5344CB8AC3E}">
        <p14:creationId xmlns:p14="http://schemas.microsoft.com/office/powerpoint/2010/main" val="41141398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2"/>
          <p:cNvSpPr>
            <a:spLocks noGrp="1" noChangeArrowheads="1"/>
          </p:cNvSpPr>
          <p:nvPr>
            <p:ph type="title"/>
          </p:nvPr>
        </p:nvSpPr>
        <p:spPr>
          <a:xfrm>
            <a:off x="1992314" y="692151"/>
            <a:ext cx="8207375" cy="792163"/>
          </a:xfrm>
        </p:spPr>
        <p:txBody>
          <a:bodyPr/>
          <a:lstStyle/>
          <a:p>
            <a:r>
              <a:rPr lang="de-DE" altLang="de-DE"/>
              <a:t>Fazit</a:t>
            </a:r>
          </a:p>
        </p:txBody>
      </p:sp>
      <p:sp>
        <p:nvSpPr>
          <p:cNvPr id="53253" name="Rectangle 3"/>
          <p:cNvSpPr>
            <a:spLocks noGrp="1" noChangeArrowheads="1"/>
          </p:cNvSpPr>
          <p:nvPr>
            <p:ph type="body" sz="half" idx="1"/>
          </p:nvPr>
        </p:nvSpPr>
        <p:spPr>
          <a:xfrm>
            <a:off x="1992313" y="1484313"/>
            <a:ext cx="8064500" cy="4114800"/>
          </a:xfrm>
        </p:spPr>
        <p:txBody>
          <a:bodyPr/>
          <a:lstStyle/>
          <a:p>
            <a:r>
              <a:rPr lang="de-DE" altLang="de-DE" sz="2400" dirty="0"/>
              <a:t>Nur Wachstum von Produktivität (wegen Lohnkosten) und Absatz schaffen dauerhaft ausreichend Arbeitsplätze</a:t>
            </a:r>
          </a:p>
          <a:p>
            <a:r>
              <a:rPr lang="de-DE" altLang="de-DE" sz="2400" dirty="0"/>
              <a:t>Subventionen zur Strukturerhaltung sind meist Fehlallokation, da sie Kapital für überholte Strukturen binden, das bei der Förderung neuer Beschäftigung fehlt</a:t>
            </a:r>
          </a:p>
          <a:p>
            <a:r>
              <a:rPr lang="de-DE" altLang="de-DE" sz="2400" dirty="0"/>
              <a:t>Konsistente Arbeitsmarktpolitik, d.h. z.B. Rentenalter anpassen nach oben, wenn genügend Arbeitsplätze vorhanden sind</a:t>
            </a:r>
          </a:p>
          <a:p>
            <a:r>
              <a:rPr lang="de-DE" altLang="de-DE" sz="2400" dirty="0"/>
              <a:t>Wichtiger Wandel nötig im Bildungsbereich: modulare Ausbildung, Chancen für Hartz IV-Kinder, Anerkennung </a:t>
            </a:r>
            <a:r>
              <a:rPr lang="de-DE" altLang="de-DE" sz="2400"/>
              <a:t>ausländischer Abschlüsse</a:t>
            </a:r>
            <a:endParaRPr lang="de-DE" altLang="de-DE" sz="2400" dirty="0"/>
          </a:p>
        </p:txBody>
      </p:sp>
      <p:sp>
        <p:nvSpPr>
          <p:cNvPr id="7" name="Foliennummernplatzhalter 3">
            <a:extLst>
              <a:ext uri="{FF2B5EF4-FFF2-40B4-BE49-F238E27FC236}">
                <a16:creationId xmlns:a16="http://schemas.microsoft.com/office/drawing/2014/main" id="{F3C12B49-FFB8-491A-ADDC-7C494EADC5FE}"/>
              </a:ext>
            </a:extLst>
          </p:cNvPr>
          <p:cNvSpPr txBox="1">
            <a:spLocks/>
          </p:cNvSpPr>
          <p:nvPr/>
        </p:nvSpPr>
        <p:spPr bwMode="auto">
          <a:xfrm>
            <a:off x="9798242" y="6544816"/>
            <a:ext cx="1013774" cy="304800"/>
          </a:xfrm>
          <a:prstGeom prst="rect">
            <a:avLst/>
          </a:prstGeom>
          <a:noFill/>
          <a:ln w="9525">
            <a:noFill/>
            <a:miter lim="800000"/>
            <a:headEnd/>
            <a:tailEnd/>
          </a:ln>
          <a:effectLst/>
        </p:spPr>
        <p:txBody>
          <a:bodyPr vert="horz" wrap="none" lIns="92064" tIns="46032" rIns="92064" bIns="46032" numCol="1" anchor="ctr" anchorCtr="0" compatLnSpc="1">
            <a:prstTxWarp prst="textNoShape">
              <a:avLst/>
            </a:prstTxWarp>
          </a:bodyPr>
          <a:lstStyle>
            <a:defPPr>
              <a:defRPr lang="de-DE"/>
            </a:defPPr>
            <a:lvl1pPr algn="l" rtl="0" eaLnBrk="0" fontAlgn="base" hangingPunct="0">
              <a:spcBef>
                <a:spcPct val="0"/>
              </a:spcBef>
              <a:spcAft>
                <a:spcPct val="0"/>
              </a:spcAft>
              <a:defRPr sz="1200" kern="1200">
                <a:solidFill>
                  <a:schemeClr val="bg1">
                    <a:lumMod val="50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Arial" panose="020B0604020202020204" pitchFamily="34" charset="0"/>
                <a:ea typeface="+mn-ea"/>
                <a:cs typeface="+mn-cs"/>
              </a:defRPr>
            </a:lvl5pPr>
            <a:lvl6pPr marL="2286000" algn="l" defTabSz="914400" rtl="0" eaLnBrk="1" latinLnBrk="0" hangingPunct="1">
              <a:defRPr sz="3200" kern="1200">
                <a:solidFill>
                  <a:schemeClr val="tx1"/>
                </a:solidFill>
                <a:latin typeface="Arial" panose="020B0604020202020204" pitchFamily="34" charset="0"/>
                <a:ea typeface="+mn-ea"/>
                <a:cs typeface="+mn-cs"/>
              </a:defRPr>
            </a:lvl6pPr>
            <a:lvl7pPr marL="2743200" algn="l" defTabSz="914400" rtl="0" eaLnBrk="1" latinLnBrk="0" hangingPunct="1">
              <a:defRPr sz="3200" kern="1200">
                <a:solidFill>
                  <a:schemeClr val="tx1"/>
                </a:solidFill>
                <a:latin typeface="Arial" panose="020B0604020202020204" pitchFamily="34" charset="0"/>
                <a:ea typeface="+mn-ea"/>
                <a:cs typeface="+mn-cs"/>
              </a:defRPr>
            </a:lvl7pPr>
            <a:lvl8pPr marL="3200400" algn="l" defTabSz="914400" rtl="0" eaLnBrk="1" latinLnBrk="0" hangingPunct="1">
              <a:defRPr sz="3200" kern="1200">
                <a:solidFill>
                  <a:schemeClr val="tx1"/>
                </a:solidFill>
                <a:latin typeface="Arial" panose="020B0604020202020204" pitchFamily="34" charset="0"/>
                <a:ea typeface="+mn-ea"/>
                <a:cs typeface="+mn-cs"/>
              </a:defRPr>
            </a:lvl8pPr>
            <a:lvl9pPr marL="3657600" algn="l" defTabSz="914400" rtl="0" eaLnBrk="1" latinLnBrk="0" hangingPunct="1">
              <a:defRPr sz="3200" kern="1200">
                <a:solidFill>
                  <a:schemeClr val="tx1"/>
                </a:solidFill>
                <a:latin typeface="Arial" panose="020B0604020202020204" pitchFamily="34" charset="0"/>
                <a:ea typeface="+mn-ea"/>
                <a:cs typeface="+mn-cs"/>
              </a:defRPr>
            </a:lvl9pPr>
          </a:lstStyle>
          <a:p>
            <a:pPr>
              <a:defRPr/>
            </a:pPr>
            <a:fld id="{90D83866-B434-4A9F-AB89-AC2BFC837CD8}" type="slidenum">
              <a:rPr lang="de-DE" altLang="de-DE"/>
              <a:pPr>
                <a:defRPr/>
              </a:pPr>
              <a:t>90</a:t>
            </a:fld>
            <a:endParaRPr lang="de-DE" altLang="de-DE"/>
          </a:p>
        </p:txBody>
      </p:sp>
      <p:sp>
        <p:nvSpPr>
          <p:cNvPr id="4" name="Fußzeilenplatzhalter 3">
            <a:extLst>
              <a:ext uri="{FF2B5EF4-FFF2-40B4-BE49-F238E27FC236}">
                <a16:creationId xmlns:a16="http://schemas.microsoft.com/office/drawing/2014/main" id="{DC8B003F-6827-4DB3-AFF4-B96B31DA7B0C}"/>
              </a:ext>
            </a:extLst>
          </p:cNvPr>
          <p:cNvSpPr>
            <a:spLocks noGrp="1"/>
          </p:cNvSpPr>
          <p:nvPr>
            <p:ph type="ftr" sz="quarter" idx="11"/>
          </p:nvPr>
        </p:nvSpPr>
        <p:spPr/>
        <p:txBody>
          <a:bodyPr/>
          <a:lstStyle/>
          <a:p>
            <a:r>
              <a:rPr lang="de-DE"/>
              <a:t>© Anselm Dohle-Beltinger 2021</a:t>
            </a:r>
          </a:p>
        </p:txBody>
      </p:sp>
      <p:sp>
        <p:nvSpPr>
          <p:cNvPr id="5" name="Foliennummernplatzhalter 4">
            <a:extLst>
              <a:ext uri="{FF2B5EF4-FFF2-40B4-BE49-F238E27FC236}">
                <a16:creationId xmlns:a16="http://schemas.microsoft.com/office/drawing/2014/main" id="{02F754C8-0C92-4958-8844-4F82D410C46F}"/>
              </a:ext>
            </a:extLst>
          </p:cNvPr>
          <p:cNvSpPr>
            <a:spLocks noGrp="1"/>
          </p:cNvSpPr>
          <p:nvPr>
            <p:ph type="sldNum" sz="quarter" idx="12"/>
          </p:nvPr>
        </p:nvSpPr>
        <p:spPr/>
        <p:txBody>
          <a:bodyPr/>
          <a:lstStyle/>
          <a:p>
            <a:fld id="{4C29D198-19C0-4ABD-9456-62D7334388C4}" type="slidenum">
              <a:rPr lang="de-DE" smtClean="0"/>
              <a:t>90</a:t>
            </a:fld>
            <a:endParaRPr lang="de-DE"/>
          </a:p>
        </p:txBody>
      </p:sp>
    </p:spTree>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4879</Words>
  <Application>Microsoft Office PowerPoint</Application>
  <PresentationFormat>Breitbild</PresentationFormat>
  <Paragraphs>773</Paragraphs>
  <Slides>90</Slides>
  <Notes>0</Notes>
  <HiddenSlides>27</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90</vt:i4>
      </vt:variant>
    </vt:vector>
  </HeadingPairs>
  <TitlesOfParts>
    <vt:vector size="101" baseType="lpstr">
      <vt:lpstr>Arial Unicode MS</vt:lpstr>
      <vt:lpstr>Arial</vt:lpstr>
      <vt:lpstr>Arial Narrow</vt:lpstr>
      <vt:lpstr>Calibri</vt:lpstr>
      <vt:lpstr>Calibri Light</vt:lpstr>
      <vt:lpstr>Sendnya</vt:lpstr>
      <vt:lpstr>Symbol</vt:lpstr>
      <vt:lpstr>Tahoma</vt:lpstr>
      <vt:lpstr>Times New Roman</vt:lpstr>
      <vt:lpstr>Wingdings</vt:lpstr>
      <vt:lpstr>Office</vt:lpstr>
      <vt:lpstr>Arbeitsmarkt</vt:lpstr>
      <vt:lpstr>PowerPoint-Präsentation</vt:lpstr>
      <vt:lpstr>1 Begrifflichkeiten</vt:lpstr>
      <vt:lpstr>Erwerbspersonen internationale Definition (z.B. bei Eurostat und ILO)</vt:lpstr>
      <vt:lpstr>Erwerbslosenquote nach ILO-Standard</vt:lpstr>
      <vt:lpstr>Erwerbslosigkeit und Arbeitslosigkeit unterscheiden sich erheblich</vt:lpstr>
      <vt:lpstr>Erwerbsfähige (deutsche Definition)</vt:lpstr>
      <vt:lpstr>Arbeitslosigkeit (abstrakte Definition)</vt:lpstr>
      <vt:lpstr>Arbeitslose deutsche Definition</vt:lpstr>
      <vt:lpstr>PowerPoint-Präsentation</vt:lpstr>
      <vt:lpstr>Sockelarbeitslosigkeit = auch im Boom nicht unterschrittene AL</vt:lpstr>
      <vt:lpstr>PowerPoint-Präsentation</vt:lpstr>
      <vt:lpstr>PowerPoint-Präsentation</vt:lpstr>
      <vt:lpstr>Exkurs Entwicklung der Bevölkerung in Ost und West sowie Europa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Wohin geht die Reise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Ende Exkurs</vt:lpstr>
      <vt:lpstr>Unterbeschäftigung (deutsch)</vt:lpstr>
      <vt:lpstr>PowerPoint-Präsentation</vt:lpstr>
      <vt:lpstr>Langzeitarbeitslosigkeit</vt:lpstr>
      <vt:lpstr>PowerPoint-Präsentation</vt:lpstr>
      <vt:lpstr>Kurzarbeit (deutsch)</vt:lpstr>
      <vt:lpstr>PowerPoint-Präsentation</vt:lpstr>
      <vt:lpstr>PowerPoint-Präsentation</vt:lpstr>
      <vt:lpstr>Sozialversicherungspflichtig Beschäftigte</vt:lpstr>
      <vt:lpstr>PowerPoint-Präsentation</vt:lpstr>
      <vt:lpstr>Erwerbspersonen (deutsche Definition)</vt:lpstr>
      <vt:lpstr>Erwerbspotenzial</vt:lpstr>
      <vt:lpstr>Struktur der Arbeitslosigkeit  in Deutschland</vt:lpstr>
      <vt:lpstr>Regionale Struktur</vt:lpstr>
      <vt:lpstr>Hartz IV/ALG2</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Struktur der Arbeitslosigkeit</vt:lpstr>
      <vt:lpstr>PowerPoint-Präsentation</vt:lpstr>
      <vt:lpstr>PowerPoint-Präsentation</vt:lpstr>
      <vt:lpstr>PowerPoint-Präsentation</vt:lpstr>
      <vt:lpstr>PowerPoint-Präsentation</vt:lpstr>
      <vt:lpstr>PowerPoint-Präsentation</vt:lpstr>
      <vt:lpstr>Arbeitslosigkeit von Akademikern</vt:lpstr>
      <vt:lpstr>Auswirkungen von Automatisation und KI</vt:lpstr>
      <vt:lpstr>PowerPoint-Präsentation</vt:lpstr>
      <vt:lpstr>What‘s new?</vt:lpstr>
      <vt:lpstr>Externe Migration und Arbeitsmarkt</vt:lpstr>
      <vt:lpstr>Migration und Arbeitsmarkt</vt:lpstr>
      <vt:lpstr>PowerPoint-Präsentation</vt:lpstr>
      <vt:lpstr>PowerPoint-Präsentation</vt:lpstr>
      <vt:lpstr>PowerPoint-Präsentation</vt:lpstr>
      <vt:lpstr>Struktur der Arbeitslosigkeit  in Europa</vt:lpstr>
      <vt:lpstr>Erwerbslosigkeit insgesamt</vt:lpstr>
      <vt:lpstr>PowerPoint-Präsentation</vt:lpstr>
      <vt:lpstr>PowerPoint-Präsentation</vt:lpstr>
      <vt:lpstr>Zweck und Grenzen  der Vollbeschäftigung</vt:lpstr>
      <vt:lpstr>Innere Stabilität von Staat und Wirtschaftsordnung</vt:lpstr>
      <vt:lpstr>Distribution</vt:lpstr>
      <vt:lpstr>Finanzierung der Redistribution</vt:lpstr>
      <vt:lpstr>Fazit</vt:lpstr>
      <vt:lpstr>Grenzen der Vollbeschäftigung</vt:lpstr>
      <vt:lpstr>PowerPoint-Präsentation</vt:lpstr>
      <vt:lpstr>Ursachen der Arbeitslosigkeit und ihre Bekämpfung</vt:lpstr>
      <vt:lpstr>Kurzfristige Arbeitslosigkeit auch: „natürliche Arbeitslosigkeit“</vt:lpstr>
      <vt:lpstr>Kurz- bis mittelfristige Arbeitslosigkeit</vt:lpstr>
      <vt:lpstr>Kurz- bis mittelfristige Arbeitslosigkeit In Deutschland eher: mittel- bis langfristig</vt:lpstr>
      <vt:lpstr>Zusammenhänge  Nominallohn, Produktivität, Inflation, Wachstum</vt:lpstr>
      <vt:lpstr>Zusammenhänge  Nominallohn, Produktivität, Inflation, Wachstum</vt:lpstr>
      <vt:lpstr>Zusammenhänge  Nominallohn, Produktivität, Inflation, Wachstum</vt:lpstr>
      <vt:lpstr>Offshoring - Onshoring</vt:lpstr>
      <vt:lpstr>PowerPoint-Präsentation</vt:lpstr>
      <vt:lpstr>Langfristige Arbeitslosigkeit</vt:lpstr>
      <vt:lpstr>Fazit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Arbeitsmarkt</dc:title>
  <dc:creator>Anselm Dohle-Beltinger</dc:creator>
  <cp:lastModifiedBy>Anselm Dohle-Beltinger</cp:lastModifiedBy>
  <cp:revision>129</cp:revision>
  <cp:lastPrinted>2021-11-14T19:55:51Z</cp:lastPrinted>
  <dcterms:created xsi:type="dcterms:W3CDTF">2021-10-28T18:00:40Z</dcterms:created>
  <dcterms:modified xsi:type="dcterms:W3CDTF">2023-09-25T08:10:13Z</dcterms:modified>
</cp:coreProperties>
</file>